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675" r:id="rId3"/>
    <p:sldId id="660" r:id="rId4"/>
    <p:sldId id="695" r:id="rId5"/>
    <p:sldId id="728" r:id="rId6"/>
    <p:sldId id="703" r:id="rId7"/>
    <p:sldId id="330" r:id="rId8"/>
    <p:sldId id="664" r:id="rId9"/>
    <p:sldId id="691" r:id="rId10"/>
    <p:sldId id="690" r:id="rId11"/>
    <p:sldId id="729" r:id="rId12"/>
    <p:sldId id="674" r:id="rId13"/>
    <p:sldId id="265" r:id="rId14"/>
    <p:sldId id="685" r:id="rId15"/>
    <p:sldId id="678" r:id="rId16"/>
    <p:sldId id="283" r:id="rId17"/>
    <p:sldId id="665" r:id="rId18"/>
    <p:sldId id="668" r:id="rId19"/>
    <p:sldId id="696" r:id="rId20"/>
    <p:sldId id="697" r:id="rId21"/>
    <p:sldId id="701" r:id="rId22"/>
    <p:sldId id="722" r:id="rId23"/>
    <p:sldId id="716" r:id="rId24"/>
    <p:sldId id="718" r:id="rId25"/>
    <p:sldId id="681" r:id="rId26"/>
    <p:sldId id="704" r:id="rId27"/>
    <p:sldId id="699" r:id="rId28"/>
    <p:sldId id="707" r:id="rId29"/>
    <p:sldId id="662" r:id="rId30"/>
    <p:sldId id="730" r:id="rId31"/>
    <p:sldId id="331" r:id="rId32"/>
    <p:sldId id="692" r:id="rId33"/>
    <p:sldId id="702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4" autoAdjust="0"/>
    <p:restoredTop sz="79229" autoAdjust="0"/>
  </p:normalViewPr>
  <p:slideViewPr>
    <p:cSldViewPr>
      <p:cViewPr varScale="1">
        <p:scale>
          <a:sx n="65" d="100"/>
          <a:sy n="65" d="100"/>
        </p:scale>
        <p:origin x="117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R8M\Documents\SWAS\2020Survey\DATA\SWAS_VTSSS_DECADAL_20210524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R8M\Documents\SWAS\2020Survey\DATA\SWAS_VTSSS_DECADAL_20210524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R8M\Documents\SWAS\2020Survey\DATA\SWAS_VTSSS_DECADAL_20210524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R8M\Documents\SWAS\2020Survey\DATA\SWAS_VTSSS_DECADAL_20210524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1987 - ANC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73-4147-9B19-CF3B7D74FAD5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73-4147-9B19-CF3B7D74FAD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073-4147-9B19-CF3B7D74FAD5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073-4147-9B19-CF3B7D74FAD5}"/>
              </c:ext>
            </c:extLst>
          </c:dPt>
          <c:cat>
            <c:strRef>
              <c:f>ANC!$F$8:$F$11</c:f>
              <c:strCache>
                <c:ptCount val="4"/>
                <c:pt idx="0">
                  <c:v>Unsuitable</c:v>
                </c:pt>
                <c:pt idx="1">
                  <c:v>Marginal</c:v>
                </c:pt>
                <c:pt idx="2">
                  <c:v>Intermediate</c:v>
                </c:pt>
                <c:pt idx="3">
                  <c:v>Suitable</c:v>
                </c:pt>
              </c:strCache>
            </c:strRef>
          </c:cat>
          <c:val>
            <c:numRef>
              <c:f>ANC!$H$8:$H$11</c:f>
              <c:numCache>
                <c:formatCode>0</c:formatCode>
                <c:ptCount val="4"/>
                <c:pt idx="0">
                  <c:v>4.9046321525885563</c:v>
                </c:pt>
                <c:pt idx="1">
                  <c:v>11.716621253405995</c:v>
                </c:pt>
                <c:pt idx="2">
                  <c:v>25.61307901907357</c:v>
                </c:pt>
                <c:pt idx="3">
                  <c:v>57.765667574931875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073-4147-9B19-CF3B7D74FA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2000 - ANC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22-4BC5-98D3-1A827F0282F0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E22-4BC5-98D3-1A827F0282F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E22-4BC5-98D3-1A827F0282F0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E22-4BC5-98D3-1A827F0282F0}"/>
              </c:ext>
            </c:extLst>
          </c:dPt>
          <c:cat>
            <c:strRef>
              <c:f>ANC!$F$8:$F$11</c:f>
              <c:strCache>
                <c:ptCount val="4"/>
                <c:pt idx="0">
                  <c:v>Unsuitable</c:v>
                </c:pt>
                <c:pt idx="1">
                  <c:v>Marginal</c:v>
                </c:pt>
                <c:pt idx="2">
                  <c:v>Intermediate</c:v>
                </c:pt>
                <c:pt idx="3">
                  <c:v>Suitable</c:v>
                </c:pt>
              </c:strCache>
            </c:strRef>
          </c:cat>
          <c:val>
            <c:numRef>
              <c:f>ANC!$I$8:$I$11</c:f>
              <c:numCache>
                <c:formatCode>0</c:formatCode>
                <c:ptCount val="4"/>
                <c:pt idx="0">
                  <c:v>3.5955056179775284</c:v>
                </c:pt>
                <c:pt idx="1">
                  <c:v>11.235955056179774</c:v>
                </c:pt>
                <c:pt idx="2">
                  <c:v>22.696629213483146</c:v>
                </c:pt>
                <c:pt idx="3">
                  <c:v>62.471910112359552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E22-4BC5-98D3-1A827F0282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2010 - ANC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2E-4B07-95E3-2EE42013E690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2E-4B07-95E3-2EE42013E6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22E-4B07-95E3-2EE42013E690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22E-4B07-95E3-2EE42013E690}"/>
              </c:ext>
            </c:extLst>
          </c:dPt>
          <c:cat>
            <c:strRef>
              <c:f>ANC!$F$8:$F$11</c:f>
              <c:strCache>
                <c:ptCount val="4"/>
                <c:pt idx="0">
                  <c:v>Unsuitable</c:v>
                </c:pt>
                <c:pt idx="1">
                  <c:v>Marginal</c:v>
                </c:pt>
                <c:pt idx="2">
                  <c:v>Intermediate</c:v>
                </c:pt>
                <c:pt idx="3">
                  <c:v>Suitable</c:v>
                </c:pt>
              </c:strCache>
            </c:strRef>
          </c:cat>
          <c:val>
            <c:numRef>
              <c:f>ANC!$J$8:$J$11</c:f>
              <c:numCache>
                <c:formatCode>0</c:formatCode>
                <c:ptCount val="4"/>
                <c:pt idx="0">
                  <c:v>5.0549450549450547</c:v>
                </c:pt>
                <c:pt idx="1">
                  <c:v>8.791208791208792</c:v>
                </c:pt>
                <c:pt idx="2">
                  <c:v>14.725274725274726</c:v>
                </c:pt>
                <c:pt idx="3">
                  <c:v>71.428571428571431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2E-4B07-95E3-2EE42013E6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2021 - ANC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D97-433D-821B-47330B8CA4F8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D97-433D-821B-47330B8CA4F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D97-433D-821B-47330B8CA4F8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D97-433D-821B-47330B8CA4F8}"/>
              </c:ext>
            </c:extLst>
          </c:dPt>
          <c:cat>
            <c:strRef>
              <c:f>ANC!$F$8:$F$11</c:f>
              <c:strCache>
                <c:ptCount val="4"/>
                <c:pt idx="0">
                  <c:v>Unsuitable</c:v>
                </c:pt>
                <c:pt idx="1">
                  <c:v>Marginal</c:v>
                </c:pt>
                <c:pt idx="2">
                  <c:v>Intermediate</c:v>
                </c:pt>
                <c:pt idx="3">
                  <c:v>Suitable</c:v>
                </c:pt>
              </c:strCache>
            </c:strRef>
          </c:cat>
          <c:val>
            <c:numRef>
              <c:f>ANC!$K$8:$K$11</c:f>
              <c:numCache>
                <c:formatCode>0</c:formatCode>
                <c:ptCount val="4"/>
                <c:pt idx="0">
                  <c:v>3.0769230769230771</c:v>
                </c:pt>
                <c:pt idx="1">
                  <c:v>11.648351648351648</c:v>
                </c:pt>
                <c:pt idx="2">
                  <c:v>16.043956043956044</c:v>
                </c:pt>
                <c:pt idx="3">
                  <c:v>69.010989010989007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D97-433D-821B-47330B8CA4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0.28032</cdr:x>
      <cdr:y>0.49479</cdr:y>
    </cdr:from>
    <cdr:to>
      <cdr:x>0.43935</cdr:x>
      <cdr:y>0.58507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F6C0398-A0A9-4504-9248-0B38DA1F7DA4}"/>
            </a:ext>
          </a:extLst>
        </cdr:cNvPr>
        <cdr:cNvSpPr txBox="1"/>
      </cdr:nvSpPr>
      <cdr:spPr>
        <a:xfrm xmlns:a="http://schemas.openxmlformats.org/drawingml/2006/main">
          <a:off x="990601" y="1357313"/>
          <a:ext cx="561975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>
              <a:solidFill>
                <a:schemeClr val="bg1"/>
              </a:solidFill>
            </a:rPr>
            <a:t>58%</a:t>
          </a:r>
        </a:p>
      </cdr:txBody>
    </cdr:sp>
  </cdr:relSizeAnchor>
  <cdr:relSizeAnchor xmlns:cdr="http://schemas.openxmlformats.org/drawingml/2006/chartDrawing">
    <cdr:from>
      <cdr:x>0.48068</cdr:x>
      <cdr:y>0.16782</cdr:y>
    </cdr:from>
    <cdr:to>
      <cdr:x>0.63971</cdr:x>
      <cdr:y>0.2581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8BE43F1F-5170-4C05-8688-0D7BB3949625}"/>
            </a:ext>
          </a:extLst>
        </cdr:cNvPr>
        <cdr:cNvSpPr txBox="1"/>
      </cdr:nvSpPr>
      <cdr:spPr>
        <a:xfrm xmlns:a="http://schemas.openxmlformats.org/drawingml/2006/main">
          <a:off x="1698625" y="460375"/>
          <a:ext cx="561975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bg1"/>
              </a:solidFill>
            </a:rPr>
            <a:t>5%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0.28032</cdr:x>
      <cdr:y>0.49479</cdr:y>
    </cdr:from>
    <cdr:to>
      <cdr:x>0.43935</cdr:x>
      <cdr:y>0.58507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F6C0398-A0A9-4504-9248-0B38DA1F7DA4}"/>
            </a:ext>
          </a:extLst>
        </cdr:cNvPr>
        <cdr:cNvSpPr txBox="1"/>
      </cdr:nvSpPr>
      <cdr:spPr>
        <a:xfrm xmlns:a="http://schemas.openxmlformats.org/drawingml/2006/main">
          <a:off x="990601" y="1357313"/>
          <a:ext cx="561975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>
              <a:solidFill>
                <a:schemeClr val="bg1"/>
              </a:solidFill>
            </a:rPr>
            <a:t>62%</a:t>
          </a:r>
        </a:p>
      </cdr:txBody>
    </cdr:sp>
  </cdr:relSizeAnchor>
  <cdr:relSizeAnchor xmlns:cdr="http://schemas.openxmlformats.org/drawingml/2006/chartDrawing">
    <cdr:from>
      <cdr:x>0.48727</cdr:x>
      <cdr:y>0.16729</cdr:y>
    </cdr:from>
    <cdr:to>
      <cdr:x>0.6463</cdr:x>
      <cdr:y>0.25757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C38BAA2B-8483-444C-BB2E-C2E24E6EC32D}"/>
            </a:ext>
          </a:extLst>
        </cdr:cNvPr>
        <cdr:cNvSpPr txBox="1"/>
      </cdr:nvSpPr>
      <cdr:spPr>
        <a:xfrm xmlns:a="http://schemas.openxmlformats.org/drawingml/2006/main">
          <a:off x="1721886" y="458912"/>
          <a:ext cx="561976" cy="2476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chemeClr val="bg1"/>
              </a:solidFill>
            </a:rPr>
            <a:t>4%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0.28032</cdr:x>
      <cdr:y>0.49479</cdr:y>
    </cdr:from>
    <cdr:to>
      <cdr:x>0.43935</cdr:x>
      <cdr:y>0.58507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F6C0398-A0A9-4504-9248-0B38DA1F7DA4}"/>
            </a:ext>
          </a:extLst>
        </cdr:cNvPr>
        <cdr:cNvSpPr txBox="1"/>
      </cdr:nvSpPr>
      <cdr:spPr>
        <a:xfrm xmlns:a="http://schemas.openxmlformats.org/drawingml/2006/main">
          <a:off x="990601" y="1357313"/>
          <a:ext cx="561975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>
              <a:solidFill>
                <a:schemeClr val="bg1"/>
              </a:solidFill>
            </a:rPr>
            <a:t>71%</a:t>
          </a:r>
        </a:p>
      </cdr:txBody>
    </cdr:sp>
  </cdr:relSizeAnchor>
  <cdr:relSizeAnchor xmlns:cdr="http://schemas.openxmlformats.org/drawingml/2006/chartDrawing">
    <cdr:from>
      <cdr:x>0.48744</cdr:x>
      <cdr:y>0.16067</cdr:y>
    </cdr:from>
    <cdr:to>
      <cdr:x>0.64647</cdr:x>
      <cdr:y>0.25095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C38BAA2B-8483-444C-BB2E-C2E24E6EC32D}"/>
            </a:ext>
          </a:extLst>
        </cdr:cNvPr>
        <cdr:cNvSpPr txBox="1"/>
      </cdr:nvSpPr>
      <cdr:spPr>
        <a:xfrm xmlns:a="http://schemas.openxmlformats.org/drawingml/2006/main">
          <a:off x="1722497" y="440759"/>
          <a:ext cx="561976" cy="2476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chemeClr val="bg1"/>
              </a:solidFill>
            </a:rPr>
            <a:t>5%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0.28032</cdr:x>
      <cdr:y>0.49479</cdr:y>
    </cdr:from>
    <cdr:to>
      <cdr:x>0.43935</cdr:x>
      <cdr:y>0.58507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F6C0398-A0A9-4504-9248-0B38DA1F7DA4}"/>
            </a:ext>
          </a:extLst>
        </cdr:cNvPr>
        <cdr:cNvSpPr txBox="1"/>
      </cdr:nvSpPr>
      <cdr:spPr>
        <a:xfrm xmlns:a="http://schemas.openxmlformats.org/drawingml/2006/main">
          <a:off x="990601" y="1357313"/>
          <a:ext cx="561975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>
              <a:solidFill>
                <a:schemeClr val="bg1"/>
              </a:solidFill>
            </a:rPr>
            <a:t>69%</a:t>
          </a:r>
        </a:p>
      </cdr:txBody>
    </cdr:sp>
  </cdr:relSizeAnchor>
  <cdr:relSizeAnchor xmlns:cdr="http://schemas.openxmlformats.org/drawingml/2006/chartDrawing">
    <cdr:from>
      <cdr:x>0.47799</cdr:x>
      <cdr:y>0.17477</cdr:y>
    </cdr:from>
    <cdr:to>
      <cdr:x>0.63702</cdr:x>
      <cdr:y>0.26505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C4E0004A-E71A-4B19-86D1-3AAA08ADC3D7}"/>
            </a:ext>
          </a:extLst>
        </cdr:cNvPr>
        <cdr:cNvSpPr txBox="1"/>
      </cdr:nvSpPr>
      <cdr:spPr>
        <a:xfrm xmlns:a="http://schemas.openxmlformats.org/drawingml/2006/main">
          <a:off x="1689100" y="479425"/>
          <a:ext cx="561976" cy="2476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bg1"/>
              </a:solidFill>
            </a:rPr>
            <a:t>3%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19309-147A-4AD6-83FE-5A9D3ADB61C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E3E84-6174-4328-A29A-F43A4DF8E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9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E3E84-6174-4328-A29A-F43A4DF8E9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29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E3E84-6174-4328-A29A-F43A4DF8E96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84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E3E84-6174-4328-A29A-F43A4DF8E96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74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E3E84-6174-4328-A29A-F43A4DF8E96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88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Begs the question, what is the status for the entire region? Necessary to evaluate and pick sites to monitor in the long-term.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E3E84-6174-4328-A29A-F43A4DF8E9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00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E3E84-6174-4328-A29A-F43A4DF8E9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50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E3E84-6174-4328-A29A-F43A4DF8E9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60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E3E84-6174-4328-A29A-F43A4DF8E9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58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E3E84-6174-4328-A29A-F43A4DF8E9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USFS – 305 sites, NPS 65 sites, 87 sites other designation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E3E84-6174-4328-A29A-F43A4DF8E9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41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E3E84-6174-4328-A29A-F43A4DF8E9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76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E3E84-6174-4328-A29A-F43A4DF8E96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6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8637C-2D43-411A-AFFF-160B9D4AD12E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4192-1A93-4978-844C-F70F74939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8637C-2D43-411A-AFFF-160B9D4AD12E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4192-1A93-4978-844C-F70F74939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8637C-2D43-411A-AFFF-160B9D4AD12E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4192-1A93-4978-844C-F70F74939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8637C-2D43-411A-AFFF-160B9D4AD12E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4192-1A93-4978-844C-F70F74939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8637C-2D43-411A-AFFF-160B9D4AD12E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4192-1A93-4978-844C-F70F74939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8637C-2D43-411A-AFFF-160B9D4AD12E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4192-1A93-4978-844C-F70F74939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8637C-2D43-411A-AFFF-160B9D4AD12E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4192-1A93-4978-844C-F70F74939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8637C-2D43-411A-AFFF-160B9D4AD12E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4192-1A93-4978-844C-F70F74939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8637C-2D43-411A-AFFF-160B9D4AD12E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4192-1A93-4978-844C-F70F74939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8637C-2D43-411A-AFFF-160B9D4AD12E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4192-1A93-4978-844C-F70F74939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8637C-2D43-411A-AFFF-160B9D4AD12E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04192-1A93-4978-844C-F70F74939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8637C-2D43-411A-AFFF-160B9D4AD12E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04192-1A93-4978-844C-F70F74939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g"/><Relationship Id="rId15" Type="http://schemas.openxmlformats.org/officeDocument/2006/relationships/image" Target="../media/image4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59.jpeg"/><Relationship Id="rId5" Type="http://schemas.openxmlformats.org/officeDocument/2006/relationships/image" Target="../media/image54.jpeg"/><Relationship Id="rId10" Type="http://schemas.openxmlformats.org/officeDocument/2006/relationships/image" Target="../media/image1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2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9.JP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76.png"/><Relationship Id="rId4" Type="http://schemas.openxmlformats.org/officeDocument/2006/relationships/image" Target="../media/image94.png"/><Relationship Id="rId9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2.emf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tree, outdoor, person&#10;&#10;Description automatically generated">
            <a:extLst>
              <a:ext uri="{FF2B5EF4-FFF2-40B4-BE49-F238E27FC236}">
                <a16:creationId xmlns:a16="http://schemas.microsoft.com/office/drawing/2014/main" id="{378ED1EA-5273-DE55-A5CE-335499A870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3" r="21119"/>
          <a:stretch/>
        </p:blipFill>
        <p:spPr>
          <a:xfrm>
            <a:off x="5311798" y="1452986"/>
            <a:ext cx="3334409" cy="287764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24560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Virginia Trout Stream Sensitivity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Study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2887" r="12886"/>
          <a:stretch/>
        </p:blipFill>
        <p:spPr>
          <a:xfrm>
            <a:off x="304800" y="90767"/>
            <a:ext cx="882066" cy="118833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030" name="Picture 6" descr="Image result for UVa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10494"/>
            <a:ext cx="1068611" cy="1068611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733800" y="848525"/>
            <a:ext cx="1894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VTSSS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F2DAEA-3297-4491-9CD7-6310C698A5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833" b="11744"/>
          <a:stretch/>
        </p:blipFill>
        <p:spPr>
          <a:xfrm>
            <a:off x="5321534" y="4411876"/>
            <a:ext cx="3334409" cy="1886183"/>
          </a:xfrm>
          <a:prstGeom prst="rect">
            <a:avLst/>
          </a:prstGeom>
        </p:spPr>
      </p:pic>
      <p:pic>
        <p:nvPicPr>
          <p:cNvPr id="7" name="Picture 6" descr="A picture containing outdoor, grass, ground, nature&#10;&#10;Description automatically generated">
            <a:extLst>
              <a:ext uri="{FF2B5EF4-FFF2-40B4-BE49-F238E27FC236}">
                <a16:creationId xmlns:a16="http://schemas.microsoft.com/office/drawing/2014/main" id="{85C03AB0-4EE2-4B1E-9690-4025BC7D50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7" r="9497" b="18026"/>
          <a:stretch/>
        </p:blipFill>
        <p:spPr>
          <a:xfrm>
            <a:off x="554968" y="1452988"/>
            <a:ext cx="2438400" cy="2877647"/>
          </a:xfrm>
          <a:prstGeom prst="rect">
            <a:avLst/>
          </a:prstGeom>
        </p:spPr>
      </p:pic>
      <p:pic>
        <p:nvPicPr>
          <p:cNvPr id="11" name="Picture 10" descr="A close-up of a flower&#10;&#10;Description automatically generated with medium confidence">
            <a:extLst>
              <a:ext uri="{FF2B5EF4-FFF2-40B4-BE49-F238E27FC236}">
                <a16:creationId xmlns:a16="http://schemas.microsoft.com/office/drawing/2014/main" id="{DDBADDCA-C124-4E07-849F-723169CD54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" r="30130"/>
          <a:stretch/>
        </p:blipFill>
        <p:spPr>
          <a:xfrm rot="5400000">
            <a:off x="651318" y="4340659"/>
            <a:ext cx="1900056" cy="20678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C947B5-2764-4CAE-8BD6-33F9B42E5513}"/>
              </a:ext>
            </a:extLst>
          </p:cNvPr>
          <p:cNvSpPr txBox="1"/>
          <p:nvPr/>
        </p:nvSpPr>
        <p:spPr>
          <a:xfrm>
            <a:off x="1295093" y="5867172"/>
            <a:ext cx="1263487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Pink Trillium</a:t>
            </a:r>
          </a:p>
          <a:p>
            <a:r>
              <a:rPr lang="en-US" sz="1100" dirty="0"/>
              <a:t> Photo by Rob Cain</a:t>
            </a:r>
          </a:p>
        </p:txBody>
      </p:sp>
      <p:pic>
        <p:nvPicPr>
          <p:cNvPr id="13" name="Picture 12" descr="A picture containing tree, outdoor, forest, plant&#10;&#10;Description automatically generated">
            <a:extLst>
              <a:ext uri="{FF2B5EF4-FFF2-40B4-BE49-F238E27FC236}">
                <a16:creationId xmlns:a16="http://schemas.microsoft.com/office/drawing/2014/main" id="{50222440-5BD5-4DE3-9E3B-50ADD05EF2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94" y="4398005"/>
            <a:ext cx="2533405" cy="1900054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9D179C2-262B-4CA8-9888-5527114ECF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7"/>
          <a:stretch/>
        </p:blipFill>
        <p:spPr>
          <a:xfrm rot="5400000">
            <a:off x="2713759" y="1799297"/>
            <a:ext cx="2877648" cy="21850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5D39B0-E2B4-25FF-4829-0793BDB8CF32}"/>
              </a:ext>
            </a:extLst>
          </p:cNvPr>
          <p:cNvSpPr txBox="1"/>
          <p:nvPr/>
        </p:nvSpPr>
        <p:spPr>
          <a:xfrm>
            <a:off x="4360638" y="6011403"/>
            <a:ext cx="85953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Stan Ikonen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95C3A6-DBF1-ABA8-6302-97A007618D0E}"/>
              </a:ext>
            </a:extLst>
          </p:cNvPr>
          <p:cNvSpPr txBox="1"/>
          <p:nvPr/>
        </p:nvSpPr>
        <p:spPr>
          <a:xfrm>
            <a:off x="6172499" y="6001282"/>
            <a:ext cx="917239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Susie Maben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1A1B56-345E-B978-2F6D-977CA01249FC}"/>
              </a:ext>
            </a:extLst>
          </p:cNvPr>
          <p:cNvSpPr txBox="1"/>
          <p:nvPr/>
        </p:nvSpPr>
        <p:spPr>
          <a:xfrm>
            <a:off x="7410916" y="4955616"/>
            <a:ext cx="997389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Brynna Strand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344406-D5EB-0669-072F-25A252C67B29}"/>
              </a:ext>
            </a:extLst>
          </p:cNvPr>
          <p:cNvSpPr txBox="1"/>
          <p:nvPr/>
        </p:nvSpPr>
        <p:spPr>
          <a:xfrm>
            <a:off x="3370206" y="6365427"/>
            <a:ext cx="2840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Results Summary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39861D-5C28-8BDD-00D0-E5718D776760}"/>
              </a:ext>
            </a:extLst>
          </p:cNvPr>
          <p:cNvSpPr txBox="1"/>
          <p:nvPr/>
        </p:nvSpPr>
        <p:spPr>
          <a:xfrm>
            <a:off x="6248998" y="3298195"/>
            <a:ext cx="99899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Rodney Minor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7">
            <a:extLst>
              <a:ext uri="{FF2B5EF4-FFF2-40B4-BE49-F238E27FC236}">
                <a16:creationId xmlns:a16="http://schemas.microsoft.com/office/drawing/2014/main" id="{4F9B41D2-06D2-425D-A6DD-2F494F2C9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585"/>
            <a:ext cx="899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</a:rPr>
              <a:t>VTSSS 2021</a:t>
            </a:r>
            <a:endParaRPr lang="en-US" altLang="en-US" sz="1600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F3386C-1303-4F9C-A40F-3A2290914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487363"/>
            <a:ext cx="8843963" cy="61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Clr>
                <a:srgbClr val="FFFF00"/>
              </a:buClr>
              <a:buFontTx/>
              <a:buNone/>
              <a:defRPr/>
            </a:pPr>
            <a:r>
              <a:rPr lang="en-US" altLang="en-US" sz="2000" u="sng" dirty="0">
                <a:solidFill>
                  <a:schemeClr val="tx2"/>
                </a:solidFill>
              </a:rPr>
              <a:t>Thanks to all those who sampled!</a:t>
            </a:r>
            <a:endParaRPr lang="en-US" altLang="en-US" sz="2000" b="1" dirty="0">
              <a:solidFill>
                <a:schemeClr val="tx2"/>
              </a:solidFill>
            </a:endParaRPr>
          </a:p>
        </p:txBody>
      </p:sp>
      <p:pic>
        <p:nvPicPr>
          <p:cNvPr id="10" name="Picture 9" descr="A picture containing outdoor, grass, tree, plant&#10;&#10;Description automatically generated">
            <a:extLst>
              <a:ext uri="{FF2B5EF4-FFF2-40B4-BE49-F238E27FC236}">
                <a16:creationId xmlns:a16="http://schemas.microsoft.com/office/drawing/2014/main" id="{80F09FA3-30D6-4EC0-B94E-84CB6732DA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08101"/>
            <a:ext cx="2438400" cy="1828800"/>
          </a:xfrm>
          <a:prstGeom prst="rect">
            <a:avLst/>
          </a:prstGeom>
        </p:spPr>
      </p:pic>
      <p:pic>
        <p:nvPicPr>
          <p:cNvPr id="13" name="Picture 12" descr="A group of men standing in front of a car&#10;&#10;Description automatically generated with medium confidence">
            <a:extLst>
              <a:ext uri="{FF2B5EF4-FFF2-40B4-BE49-F238E27FC236}">
                <a16:creationId xmlns:a16="http://schemas.microsoft.com/office/drawing/2014/main" id="{FC834A09-AD5C-4494-9767-B015C0713A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447" y="1271795"/>
            <a:ext cx="2827866" cy="2120900"/>
          </a:xfrm>
          <a:prstGeom prst="rect">
            <a:avLst/>
          </a:prstGeom>
        </p:spPr>
      </p:pic>
      <p:pic>
        <p:nvPicPr>
          <p:cNvPr id="21" name="Picture 20" descr="A picture containing outdoor, tree, grass&#10;&#10;Description automatically generated">
            <a:extLst>
              <a:ext uri="{FF2B5EF4-FFF2-40B4-BE49-F238E27FC236}">
                <a16:creationId xmlns:a16="http://schemas.microsoft.com/office/drawing/2014/main" id="{DB27BB4F-FD17-4B1C-B517-316D958EF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48" y="4565351"/>
            <a:ext cx="2768600" cy="2076450"/>
          </a:xfrm>
          <a:prstGeom prst="rect">
            <a:avLst/>
          </a:prstGeom>
        </p:spPr>
      </p:pic>
      <p:pic>
        <p:nvPicPr>
          <p:cNvPr id="23" name="Picture 22" descr="A picture containing outdoor, tree, grass, plant&#10;&#10;Description automatically generated">
            <a:extLst>
              <a:ext uri="{FF2B5EF4-FFF2-40B4-BE49-F238E27FC236}">
                <a16:creationId xmlns:a16="http://schemas.microsoft.com/office/drawing/2014/main" id="{C513EEEC-8A03-47D3-AA15-E7265AF223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235" y="1274515"/>
            <a:ext cx="2242906" cy="1682179"/>
          </a:xfrm>
          <a:prstGeom prst="rect">
            <a:avLst/>
          </a:prstGeom>
        </p:spPr>
      </p:pic>
      <p:pic>
        <p:nvPicPr>
          <p:cNvPr id="41" name="Picture 40" descr="A picture containing rock, outdoor, stone&#10;&#10;Description automatically generated">
            <a:extLst>
              <a:ext uri="{FF2B5EF4-FFF2-40B4-BE49-F238E27FC236}">
                <a16:creationId xmlns:a16="http://schemas.microsoft.com/office/drawing/2014/main" id="{B530CD5D-1F81-4682-B8AF-EA5626EDED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7775" y="3492615"/>
            <a:ext cx="2819400" cy="2114550"/>
          </a:xfrm>
          <a:prstGeom prst="rect">
            <a:avLst/>
          </a:prstGeom>
        </p:spPr>
      </p:pic>
      <p:pic>
        <p:nvPicPr>
          <p:cNvPr id="44" name="Picture 43" descr="A picture containing outdoor, tree, rock, forest&#10;&#10;Description automatically generated">
            <a:extLst>
              <a:ext uri="{FF2B5EF4-FFF2-40B4-BE49-F238E27FC236}">
                <a16:creationId xmlns:a16="http://schemas.microsoft.com/office/drawing/2014/main" id="{BB49A853-D393-406D-A769-A7D9854E0E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9"/>
          <a:stretch/>
        </p:blipFill>
        <p:spPr>
          <a:xfrm>
            <a:off x="6052497" y="2939625"/>
            <a:ext cx="2766655" cy="2188781"/>
          </a:xfrm>
          <a:prstGeom prst="rect">
            <a:avLst/>
          </a:prstGeom>
        </p:spPr>
      </p:pic>
      <p:pic>
        <p:nvPicPr>
          <p:cNvPr id="49" name="Picture 48" descr="A picture containing outdoor, tree, ground, nature&#10;&#10;Description automatically generated">
            <a:extLst>
              <a:ext uri="{FF2B5EF4-FFF2-40B4-BE49-F238E27FC236}">
                <a16:creationId xmlns:a16="http://schemas.microsoft.com/office/drawing/2014/main" id="{A667A91B-6AA6-496F-8B15-6676270B2A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3" y="2802433"/>
            <a:ext cx="1641586" cy="2188781"/>
          </a:xfrm>
          <a:prstGeom prst="rect">
            <a:avLst/>
          </a:prstGeom>
        </p:spPr>
      </p:pic>
      <p:pic>
        <p:nvPicPr>
          <p:cNvPr id="52" name="Picture 51" descr="A picture containing outdoor, rock, water, river&#10;&#10;Description automatically generated">
            <a:extLst>
              <a:ext uri="{FF2B5EF4-FFF2-40B4-BE49-F238E27FC236}">
                <a16:creationId xmlns:a16="http://schemas.microsoft.com/office/drawing/2014/main" id="{7EB8B980-81C0-4FE0-B8DE-4C83D205FB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978" y="5018763"/>
            <a:ext cx="2137833" cy="1603375"/>
          </a:xfrm>
          <a:prstGeom prst="rect">
            <a:avLst/>
          </a:prstGeom>
        </p:spPr>
      </p:pic>
      <p:pic>
        <p:nvPicPr>
          <p:cNvPr id="55" name="Picture 54" descr="A picture containing tree, outdoor, forest, wood&#10;&#10;Description automatically generated">
            <a:extLst>
              <a:ext uri="{FF2B5EF4-FFF2-40B4-BE49-F238E27FC236}">
                <a16:creationId xmlns:a16="http://schemas.microsoft.com/office/drawing/2014/main" id="{33ECBF22-054C-4C91-B4B5-406E1FA2A1E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09"/>
          <a:stretch/>
        </p:blipFill>
        <p:spPr>
          <a:xfrm>
            <a:off x="2016669" y="3136901"/>
            <a:ext cx="1450478" cy="2905321"/>
          </a:xfrm>
          <a:prstGeom prst="rect">
            <a:avLst/>
          </a:prstGeom>
        </p:spPr>
      </p:pic>
      <p:pic>
        <p:nvPicPr>
          <p:cNvPr id="57" name="Picture 56" descr="A picture containing outdoor, tree, ground, person&#10;&#10;Description automatically generated">
            <a:extLst>
              <a:ext uri="{FF2B5EF4-FFF2-40B4-BE49-F238E27FC236}">
                <a16:creationId xmlns:a16="http://schemas.microsoft.com/office/drawing/2014/main" id="{E517D244-9F5B-4135-A7CA-298471F9F0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981" y="4681926"/>
            <a:ext cx="2609187" cy="1956890"/>
          </a:xfrm>
          <a:prstGeom prst="rect">
            <a:avLst/>
          </a:prstGeom>
        </p:spPr>
      </p:pic>
      <p:pic>
        <p:nvPicPr>
          <p:cNvPr id="59" name="Picture 58" descr="A picture containing tree, outdoor, nature, plant&#10;&#10;Description automatically generated">
            <a:extLst>
              <a:ext uri="{FF2B5EF4-FFF2-40B4-BE49-F238E27FC236}">
                <a16:creationId xmlns:a16="http://schemas.microsoft.com/office/drawing/2014/main" id="{E51DB7C5-C79F-4B35-917F-230B1F444BC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8"/>
          <a:stretch/>
        </p:blipFill>
        <p:spPr>
          <a:xfrm>
            <a:off x="5319487" y="1271344"/>
            <a:ext cx="1837474" cy="2363310"/>
          </a:xfrm>
          <a:prstGeom prst="rect">
            <a:avLst/>
          </a:prstGeom>
        </p:spPr>
      </p:pic>
      <p:pic>
        <p:nvPicPr>
          <p:cNvPr id="61" name="Picture 60" descr="A small waterfall in a forest&#10;&#10;Description automatically generated with low confidence">
            <a:extLst>
              <a:ext uri="{FF2B5EF4-FFF2-40B4-BE49-F238E27FC236}">
                <a16:creationId xmlns:a16="http://schemas.microsoft.com/office/drawing/2014/main" id="{B4A3F8F8-1D01-44E3-BC72-B884B21DF4F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32" b="23742"/>
          <a:stretch/>
        </p:blipFill>
        <p:spPr>
          <a:xfrm rot="5400000">
            <a:off x="4666703" y="3151860"/>
            <a:ext cx="2188782" cy="1706257"/>
          </a:xfrm>
          <a:prstGeom prst="rect">
            <a:avLst/>
          </a:prstGeom>
        </p:spPr>
      </p:pic>
      <p:pic>
        <p:nvPicPr>
          <p:cNvPr id="33" name="Picture 32" descr="A picture containing outdoor, ground, person&#10;&#10;Description automatically generated">
            <a:extLst>
              <a:ext uri="{FF2B5EF4-FFF2-40B4-BE49-F238E27FC236}">
                <a16:creationId xmlns:a16="http://schemas.microsoft.com/office/drawing/2014/main" id="{534D08F1-268C-43A9-B43B-830636576E1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55" y="4851293"/>
            <a:ext cx="2383364" cy="178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02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10F36A11-0D8B-F33F-68BC-EC49311F0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585"/>
            <a:ext cx="899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</a:rPr>
              <a:t>Rob Cain photograph/flower ID</a:t>
            </a:r>
            <a:endParaRPr lang="en-US" altLang="en-US" sz="1600" i="1" dirty="0">
              <a:solidFill>
                <a:schemeClr val="bg1"/>
              </a:solidFill>
            </a:endParaRPr>
          </a:p>
        </p:txBody>
      </p:sp>
      <p:pic>
        <p:nvPicPr>
          <p:cNvPr id="4" name="Picture 3" descr="A group of purple flowers&#10;&#10;Description automatically generated with medium confidence">
            <a:extLst>
              <a:ext uri="{FF2B5EF4-FFF2-40B4-BE49-F238E27FC236}">
                <a16:creationId xmlns:a16="http://schemas.microsoft.com/office/drawing/2014/main" id="{A5117E88-1F47-0B3F-C4F1-F88585A92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652" y="2890586"/>
            <a:ext cx="2408899" cy="1844087"/>
          </a:xfrm>
          <a:prstGeom prst="rect">
            <a:avLst/>
          </a:prstGeom>
        </p:spPr>
      </p:pic>
      <p:pic>
        <p:nvPicPr>
          <p:cNvPr id="6" name="Picture 5" descr="A close up of white flowers&#10;&#10;Description automatically generated with low confidence">
            <a:extLst>
              <a:ext uri="{FF2B5EF4-FFF2-40B4-BE49-F238E27FC236}">
                <a16:creationId xmlns:a16="http://schemas.microsoft.com/office/drawing/2014/main" id="{059008BE-55D9-D5F1-53F9-E47873667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788" y="745077"/>
            <a:ext cx="2846364" cy="1890164"/>
          </a:xfrm>
          <a:prstGeom prst="rect">
            <a:avLst/>
          </a:prstGeom>
        </p:spPr>
      </p:pic>
      <p:pic>
        <p:nvPicPr>
          <p:cNvPr id="8" name="Picture 7" descr="A gro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002DA2E0-7336-6BA5-D121-828D223B5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17" y="4355859"/>
            <a:ext cx="2693617" cy="2312021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medium confidence">
            <a:extLst>
              <a:ext uri="{FF2B5EF4-FFF2-40B4-BE49-F238E27FC236}">
                <a16:creationId xmlns:a16="http://schemas.microsoft.com/office/drawing/2014/main" id="{60BB52AA-F970-D451-7F76-35D96B348B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3396" y="1192752"/>
            <a:ext cx="3581400" cy="2686050"/>
          </a:xfrm>
          <a:prstGeom prst="rect">
            <a:avLst/>
          </a:prstGeom>
        </p:spPr>
      </p:pic>
      <p:pic>
        <p:nvPicPr>
          <p:cNvPr id="12" name="Picture 11" descr="A picture containing plant, outdoor, green, leaf&#10;&#10;Description automatically generated">
            <a:extLst>
              <a:ext uri="{FF2B5EF4-FFF2-40B4-BE49-F238E27FC236}">
                <a16:creationId xmlns:a16="http://schemas.microsoft.com/office/drawing/2014/main" id="{437295D1-11C7-EBC5-C1C4-CC1A621683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652" y="796150"/>
            <a:ext cx="2364545" cy="1839091"/>
          </a:xfrm>
          <a:prstGeom prst="rect">
            <a:avLst/>
          </a:prstGeom>
        </p:spPr>
      </p:pic>
      <p:pic>
        <p:nvPicPr>
          <p:cNvPr id="14" name="Picture 13" descr="A white flower on the ground&#10;&#10;Description automatically generated with medium confidence">
            <a:extLst>
              <a:ext uri="{FF2B5EF4-FFF2-40B4-BE49-F238E27FC236}">
                <a16:creationId xmlns:a16="http://schemas.microsoft.com/office/drawing/2014/main" id="{14F05C5F-A445-057F-7C83-41584E3CD0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7714" y="3215112"/>
            <a:ext cx="3682095" cy="2761571"/>
          </a:xfrm>
          <a:prstGeom prst="rect">
            <a:avLst/>
          </a:prstGeom>
        </p:spPr>
      </p:pic>
      <p:pic>
        <p:nvPicPr>
          <p:cNvPr id="16" name="Picture 15" descr="A picture containing grass, outdoor, plant&#10;&#10;Description automatically generated">
            <a:extLst>
              <a:ext uri="{FF2B5EF4-FFF2-40B4-BE49-F238E27FC236}">
                <a16:creationId xmlns:a16="http://schemas.microsoft.com/office/drawing/2014/main" id="{55950874-66C6-1815-CB47-95ECAF0B6B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018703"/>
            <a:ext cx="2457451" cy="16353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6B7AE27-AE96-24A6-9956-86D0DB2EC67E}"/>
              </a:ext>
            </a:extLst>
          </p:cNvPr>
          <p:cNvSpPr txBox="1"/>
          <p:nvPr/>
        </p:nvSpPr>
        <p:spPr>
          <a:xfrm>
            <a:off x="205644" y="3812629"/>
            <a:ext cx="26200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Pink trillium grandiflorum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36C8D8-0633-BFB1-6B4A-4BF044AB749F}"/>
              </a:ext>
            </a:extLst>
          </p:cNvPr>
          <p:cNvSpPr txBox="1"/>
          <p:nvPr/>
        </p:nvSpPr>
        <p:spPr>
          <a:xfrm>
            <a:off x="6209184" y="5928257"/>
            <a:ext cx="23591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Trillium grandiflorum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0349B2-77C0-D870-8C55-D9DC48C6F4D7}"/>
              </a:ext>
            </a:extLst>
          </p:cNvPr>
          <p:cNvSpPr txBox="1"/>
          <p:nvPr/>
        </p:nvSpPr>
        <p:spPr>
          <a:xfrm>
            <a:off x="904430" y="6246051"/>
            <a:ext cx="12257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chickweed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9DC31E-E67D-C4A5-9BE2-4E9F678689C0}"/>
              </a:ext>
            </a:extLst>
          </p:cNvPr>
          <p:cNvSpPr txBox="1"/>
          <p:nvPr/>
        </p:nvSpPr>
        <p:spPr>
          <a:xfrm>
            <a:off x="6121303" y="2168188"/>
            <a:ext cx="8128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bluets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C009E7-87DA-D56D-1DCA-12C42AA4628E}"/>
              </a:ext>
            </a:extLst>
          </p:cNvPr>
          <p:cNvSpPr txBox="1"/>
          <p:nvPr/>
        </p:nvSpPr>
        <p:spPr>
          <a:xfrm>
            <a:off x="3382427" y="2194573"/>
            <a:ext cx="15705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Solomon’s seal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91B8A7-1654-4388-101A-1DE81BDA36B8}"/>
              </a:ext>
            </a:extLst>
          </p:cNvPr>
          <p:cNvSpPr txBox="1"/>
          <p:nvPr/>
        </p:nvSpPr>
        <p:spPr>
          <a:xfrm>
            <a:off x="3315515" y="4322212"/>
            <a:ext cx="16374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Wild geranium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43863E-9751-36A7-93B0-26CC58407171}"/>
              </a:ext>
            </a:extLst>
          </p:cNvPr>
          <p:cNvSpPr txBox="1"/>
          <p:nvPr/>
        </p:nvSpPr>
        <p:spPr>
          <a:xfrm>
            <a:off x="3333243" y="6233806"/>
            <a:ext cx="7384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violet</a:t>
            </a:r>
          </a:p>
        </p:txBody>
      </p:sp>
    </p:spTree>
    <p:extLst>
      <p:ext uri="{BB962C8B-B14F-4D97-AF65-F5344CB8AC3E}">
        <p14:creationId xmlns:p14="http://schemas.microsoft.com/office/powerpoint/2010/main" val="4264856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7">
            <a:extLst>
              <a:ext uri="{FF2B5EF4-FFF2-40B4-BE49-F238E27FC236}">
                <a16:creationId xmlns:a16="http://schemas.microsoft.com/office/drawing/2014/main" id="{4F9B41D2-06D2-425D-A6DD-2F494F2C9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585"/>
            <a:ext cx="89916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</a:rPr>
              <a:t>VTSSS 2021</a:t>
            </a:r>
          </a:p>
          <a:p>
            <a:pPr algn="ctr" eaLnBrk="1" hangingPunct="1">
              <a:lnSpc>
                <a:spcPts val="1000"/>
              </a:lnSpc>
              <a:spcBef>
                <a:spcPts val="1200"/>
              </a:spcBef>
              <a:buFontTx/>
              <a:buNone/>
            </a:pPr>
            <a:endParaRPr lang="en-US" altLang="en-US" sz="1600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F3386C-1303-4F9C-A40F-3A2290914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487363"/>
            <a:ext cx="8843963" cy="61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Clr>
                <a:srgbClr val="FFFF00"/>
              </a:buClr>
              <a:buFontTx/>
              <a:buNone/>
              <a:defRPr/>
            </a:pPr>
            <a:r>
              <a:rPr lang="en-US" altLang="en-US" sz="2000" u="sng" dirty="0">
                <a:solidFill>
                  <a:schemeClr val="tx2"/>
                </a:solidFill>
              </a:rPr>
              <a:t>Thanks to all those who coordinated and delivered samples!</a:t>
            </a:r>
            <a:endParaRPr lang="en-US" altLang="en-US" sz="2000" b="1" dirty="0">
              <a:solidFill>
                <a:schemeClr val="tx2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9C53F0-7578-4FAE-832E-68E78C481C6F}"/>
              </a:ext>
            </a:extLst>
          </p:cNvPr>
          <p:cNvGrpSpPr/>
          <p:nvPr/>
        </p:nvGrpSpPr>
        <p:grpSpPr>
          <a:xfrm>
            <a:off x="361950" y="1201588"/>
            <a:ext cx="2162175" cy="1600200"/>
            <a:chOff x="381000" y="1257664"/>
            <a:chExt cx="2162175" cy="1600200"/>
          </a:xfrm>
        </p:grpSpPr>
        <p:pic>
          <p:nvPicPr>
            <p:cNvPr id="5" name="Picture 4" descr="A picture containing person, building, outdoor&#10;&#10;Description automatically generated">
              <a:extLst>
                <a:ext uri="{FF2B5EF4-FFF2-40B4-BE49-F238E27FC236}">
                  <a16:creationId xmlns:a16="http://schemas.microsoft.com/office/drawing/2014/main" id="{D2A60610-E100-420A-A48F-B2AEB8F7B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1257664"/>
              <a:ext cx="2133600" cy="16002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061ED1-FF39-40DB-A8DC-53E7E520B5E7}"/>
                </a:ext>
              </a:extLst>
            </p:cNvPr>
            <p:cNvSpPr txBox="1"/>
            <p:nvPr/>
          </p:nvSpPr>
          <p:spPr>
            <a:xfrm>
              <a:off x="561975" y="2569014"/>
              <a:ext cx="1981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highlight>
                    <a:srgbClr val="000000"/>
                  </a:highlight>
                </a:rPr>
                <a:t>Arnold Graboyes, New River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9E10232-FF11-40FB-B6F0-BECA55E390CE}"/>
              </a:ext>
            </a:extLst>
          </p:cNvPr>
          <p:cNvGrpSpPr/>
          <p:nvPr/>
        </p:nvGrpSpPr>
        <p:grpSpPr>
          <a:xfrm>
            <a:off x="361949" y="2846023"/>
            <a:ext cx="1664985" cy="2206263"/>
            <a:chOff x="361950" y="3048364"/>
            <a:chExt cx="1502942" cy="2003922"/>
          </a:xfrm>
        </p:grpSpPr>
        <p:pic>
          <p:nvPicPr>
            <p:cNvPr id="7" name="Picture 6" descr="A picture containing equipment, dirty, trash, cluttered&#10;&#10;Description automatically generated">
              <a:extLst>
                <a:ext uri="{FF2B5EF4-FFF2-40B4-BE49-F238E27FC236}">
                  <a16:creationId xmlns:a16="http://schemas.microsoft.com/office/drawing/2014/main" id="{75B0BA02-FC5D-4B36-8558-0B1E8A779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1460" y="3298854"/>
              <a:ext cx="2003922" cy="150294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0B894C8-2DA1-471D-A0E9-D0687744DD13}"/>
                </a:ext>
              </a:extLst>
            </p:cNvPr>
            <p:cNvSpPr txBox="1"/>
            <p:nvPr/>
          </p:nvSpPr>
          <p:spPr>
            <a:xfrm>
              <a:off x="452437" y="4779296"/>
              <a:ext cx="132196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highlight>
                    <a:srgbClr val="000000"/>
                  </a:highlight>
                </a:rPr>
                <a:t>Chubby Damron, TJ</a:t>
              </a:r>
            </a:p>
          </p:txBody>
        </p:sp>
      </p:grpSp>
      <p:pic>
        <p:nvPicPr>
          <p:cNvPr id="11" name="Picture 10" descr="A picture containing outdoor, tree, person, ground&#10;&#10;Description automatically generated">
            <a:extLst>
              <a:ext uri="{FF2B5EF4-FFF2-40B4-BE49-F238E27FC236}">
                <a16:creationId xmlns:a16="http://schemas.microsoft.com/office/drawing/2014/main" id="{7F317F60-D173-4042-95D3-FB8B01461E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38" y="1194669"/>
            <a:ext cx="2133600" cy="1600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93EE5C1-B266-45EF-8C14-38BC44BA66E2}"/>
              </a:ext>
            </a:extLst>
          </p:cNvPr>
          <p:cNvSpPr txBox="1"/>
          <p:nvPr/>
        </p:nvSpPr>
        <p:spPr>
          <a:xfrm>
            <a:off x="3201383" y="2510782"/>
            <a:ext cx="2133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highlight>
                  <a:srgbClr val="000000"/>
                </a:highlight>
              </a:rPr>
              <a:t>Eric Tichay, Smith River</a:t>
            </a:r>
          </a:p>
        </p:txBody>
      </p:sp>
      <p:pic>
        <p:nvPicPr>
          <p:cNvPr id="16" name="Picture 15" descr="A picture containing outdoor, tree, sky, transport&#10;&#10;Description automatically generated">
            <a:extLst>
              <a:ext uri="{FF2B5EF4-FFF2-40B4-BE49-F238E27FC236}">
                <a16:creationId xmlns:a16="http://schemas.microsoft.com/office/drawing/2014/main" id="{CB4A5BDF-F081-48F5-BF5B-352D8182AC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2" r="25067"/>
          <a:stretch/>
        </p:blipFill>
        <p:spPr>
          <a:xfrm>
            <a:off x="2082022" y="2846023"/>
            <a:ext cx="2536018" cy="199953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62E318B-470D-4A2D-B435-35C2BEB68957}"/>
              </a:ext>
            </a:extLst>
          </p:cNvPr>
          <p:cNvSpPr txBox="1"/>
          <p:nvPr/>
        </p:nvSpPr>
        <p:spPr>
          <a:xfrm>
            <a:off x="2082022" y="4405549"/>
            <a:ext cx="243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highlight>
                  <a:srgbClr val="000000"/>
                </a:highlight>
              </a:rPr>
              <a:t>Heather Davidson, Mountain Empire &amp; Little Stony, S. West </a:t>
            </a:r>
            <a:r>
              <a:rPr lang="en-US" sz="1100" b="1" dirty="0" err="1">
                <a:solidFill>
                  <a:schemeClr val="bg1"/>
                </a:solidFill>
                <a:highlight>
                  <a:srgbClr val="000000"/>
                </a:highlight>
              </a:rPr>
              <a:t>Va</a:t>
            </a:r>
            <a:endParaRPr lang="en-US" sz="1100" b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079E4D3-6A3B-438B-A5DE-7E8589B825ED}"/>
              </a:ext>
            </a:extLst>
          </p:cNvPr>
          <p:cNvGrpSpPr/>
          <p:nvPr/>
        </p:nvGrpSpPr>
        <p:grpSpPr>
          <a:xfrm>
            <a:off x="5198902" y="4609768"/>
            <a:ext cx="2954498" cy="2156280"/>
            <a:chOff x="5437462" y="834114"/>
            <a:chExt cx="2767434" cy="1929612"/>
          </a:xfrm>
        </p:grpSpPr>
        <p:pic>
          <p:nvPicPr>
            <p:cNvPr id="19" name="Picture 18" descr="A person sitting on a bench&#10;&#10;Description automatically generated with low confidence">
              <a:extLst>
                <a:ext uri="{FF2B5EF4-FFF2-40B4-BE49-F238E27FC236}">
                  <a16:creationId xmlns:a16="http://schemas.microsoft.com/office/drawing/2014/main" id="{AD5E0FB6-E95F-43BF-96D2-31F602911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7462" y="834114"/>
              <a:ext cx="2572816" cy="192961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0701248-C60F-4319-B83C-544CAFB505EB}"/>
                </a:ext>
              </a:extLst>
            </p:cNvPr>
            <p:cNvSpPr txBox="1"/>
            <p:nvPr/>
          </p:nvSpPr>
          <p:spPr>
            <a:xfrm>
              <a:off x="6834669" y="2281768"/>
              <a:ext cx="137022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highlight>
                    <a:srgbClr val="000000"/>
                  </a:highlight>
                </a:rPr>
                <a:t>Marcia Woolman,</a:t>
              </a:r>
            </a:p>
            <a:p>
              <a:r>
                <a:rPr lang="en-US" sz="1100" b="1" dirty="0">
                  <a:solidFill>
                    <a:schemeClr val="bg1"/>
                  </a:solidFill>
                  <a:highlight>
                    <a:srgbClr val="000000"/>
                  </a:highlight>
                </a:rPr>
                <a:t> Northern Chapters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7B3CB91-DC61-458E-AD10-DD13BF43AFDE}"/>
              </a:ext>
            </a:extLst>
          </p:cNvPr>
          <p:cNvGrpSpPr/>
          <p:nvPr/>
        </p:nvGrpSpPr>
        <p:grpSpPr>
          <a:xfrm>
            <a:off x="4900087" y="1177719"/>
            <a:ext cx="2026368" cy="3395993"/>
            <a:chOff x="5558095" y="3113451"/>
            <a:chExt cx="2026368" cy="3395993"/>
          </a:xfrm>
        </p:grpSpPr>
        <p:pic>
          <p:nvPicPr>
            <p:cNvPr id="24" name="Picture 23" descr="A picture containing tree&#10;&#10;Description automatically generated">
              <a:extLst>
                <a:ext uri="{FF2B5EF4-FFF2-40B4-BE49-F238E27FC236}">
                  <a16:creationId xmlns:a16="http://schemas.microsoft.com/office/drawing/2014/main" id="{C1858B90-71EB-47AD-B2E5-6709CE311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15221" y="3856325"/>
              <a:ext cx="3395993" cy="191024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501A97B-EF16-43D9-88D6-D3C25A125E5F}"/>
                </a:ext>
              </a:extLst>
            </p:cNvPr>
            <p:cNvSpPr txBox="1"/>
            <p:nvPr/>
          </p:nvSpPr>
          <p:spPr>
            <a:xfrm>
              <a:off x="6313734" y="6007553"/>
              <a:ext cx="127072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highlight>
                    <a:srgbClr val="000000"/>
                  </a:highlight>
                </a:rPr>
                <a:t>Mark Taylor, </a:t>
              </a:r>
            </a:p>
            <a:p>
              <a:r>
                <a:rPr lang="en-US" sz="1100" b="1" dirty="0">
                  <a:solidFill>
                    <a:schemeClr val="bg1"/>
                  </a:solidFill>
                  <a:highlight>
                    <a:srgbClr val="000000"/>
                  </a:highlight>
                </a:rPr>
                <a:t>Roanoke Valley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2C5B696-E9C3-40F1-A92E-1B7B5438787A}"/>
              </a:ext>
            </a:extLst>
          </p:cNvPr>
          <p:cNvGrpSpPr/>
          <p:nvPr/>
        </p:nvGrpSpPr>
        <p:grpSpPr>
          <a:xfrm>
            <a:off x="381000" y="5158134"/>
            <a:ext cx="2181330" cy="1621632"/>
            <a:chOff x="381000" y="5158134"/>
            <a:chExt cx="2181330" cy="1621632"/>
          </a:xfrm>
        </p:grpSpPr>
        <p:pic>
          <p:nvPicPr>
            <p:cNvPr id="28" name="Picture 27" descr="A picture containing outdoor, tree, person&#10;&#10;Description automatically generated">
              <a:extLst>
                <a:ext uri="{FF2B5EF4-FFF2-40B4-BE49-F238E27FC236}">
                  <a16:creationId xmlns:a16="http://schemas.microsoft.com/office/drawing/2014/main" id="{45483904-69B4-400B-ACA2-6B98C78FF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5158134"/>
              <a:ext cx="2162175" cy="1621632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FF81291-1CAC-4A95-A12A-54807AE70031}"/>
                </a:ext>
              </a:extLst>
            </p:cNvPr>
            <p:cNvSpPr txBox="1"/>
            <p:nvPr/>
          </p:nvSpPr>
          <p:spPr>
            <a:xfrm>
              <a:off x="1462087" y="6179602"/>
              <a:ext cx="110024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highlight>
                    <a:srgbClr val="000000"/>
                  </a:highlight>
                </a:rPr>
                <a:t>Rick Webb, Highland &amp; Bath County</a:t>
              </a:r>
            </a:p>
          </p:txBody>
        </p:sp>
      </p:grpSp>
      <p:pic>
        <p:nvPicPr>
          <p:cNvPr id="32" name="Picture 31" descr="A picture containing text, tree, outdoor, person&#10;&#10;Description automatically generated">
            <a:extLst>
              <a:ext uri="{FF2B5EF4-FFF2-40B4-BE49-F238E27FC236}">
                <a16:creationId xmlns:a16="http://schemas.microsoft.com/office/drawing/2014/main" id="{133AF1CC-6CB7-4AC6-8F32-C9E8E9D54F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19"/>
          <a:stretch/>
        </p:blipFill>
        <p:spPr>
          <a:xfrm>
            <a:off x="6887573" y="1170120"/>
            <a:ext cx="2133600" cy="202864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F95E74C-E3A2-4BC7-AD69-A2DB63193721}"/>
              </a:ext>
            </a:extLst>
          </p:cNvPr>
          <p:cNvSpPr txBox="1"/>
          <p:nvPr/>
        </p:nvSpPr>
        <p:spPr>
          <a:xfrm>
            <a:off x="7120502" y="2901137"/>
            <a:ext cx="18910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highlight>
                  <a:srgbClr val="000000"/>
                </a:highlight>
              </a:rPr>
              <a:t>Rodney Minor, Massanutten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A562BC4-90D3-49C0-B2D0-1359EB8320CC}"/>
              </a:ext>
            </a:extLst>
          </p:cNvPr>
          <p:cNvGrpSpPr/>
          <p:nvPr/>
        </p:nvGrpSpPr>
        <p:grpSpPr>
          <a:xfrm>
            <a:off x="2586820" y="4918667"/>
            <a:ext cx="2562330" cy="1921748"/>
            <a:chOff x="2505000" y="4829503"/>
            <a:chExt cx="2562330" cy="1921748"/>
          </a:xfrm>
        </p:grpSpPr>
        <p:pic>
          <p:nvPicPr>
            <p:cNvPr id="34" name="Picture 33" descr="A person and person standing next to a table with boxes on it&#10;&#10;Description automatically generated with low confidence">
              <a:extLst>
                <a:ext uri="{FF2B5EF4-FFF2-40B4-BE49-F238E27FC236}">
                  <a16:creationId xmlns:a16="http://schemas.microsoft.com/office/drawing/2014/main" id="{4F695107-D25C-4655-9D03-E56EB3570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00" y="4829503"/>
              <a:ext cx="2562330" cy="192174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E2C25AE-661E-40C4-8B04-912E8B0C7C7E}"/>
                </a:ext>
              </a:extLst>
            </p:cNvPr>
            <p:cNvSpPr txBox="1"/>
            <p:nvPr/>
          </p:nvSpPr>
          <p:spPr>
            <a:xfrm>
              <a:off x="2911546" y="6489641"/>
              <a:ext cx="18910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highlight>
                    <a:srgbClr val="000000"/>
                  </a:highlight>
                </a:rPr>
                <a:t>Steve Romine, Skyline</a:t>
              </a:r>
            </a:p>
          </p:txBody>
        </p:sp>
      </p:grpSp>
      <p:pic>
        <p:nvPicPr>
          <p:cNvPr id="39" name="Picture 3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787BE62-9666-4C9D-8941-65ED43C8702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3600" r="-2867" b="-4613"/>
          <a:stretch/>
        </p:blipFill>
        <p:spPr>
          <a:xfrm rot="5400000">
            <a:off x="6894898" y="3424411"/>
            <a:ext cx="2361457" cy="191024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86FAF9D-F020-4DB6-82E8-F249A9088E8A}"/>
              </a:ext>
            </a:extLst>
          </p:cNvPr>
          <p:cNvSpPr txBox="1"/>
          <p:nvPr/>
        </p:nvSpPr>
        <p:spPr>
          <a:xfrm>
            <a:off x="7281222" y="5070394"/>
            <a:ext cx="18910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highlight>
                  <a:srgbClr val="000000"/>
                </a:highlight>
              </a:rPr>
              <a:t>Tom Benzing, Shenandoah Valley</a:t>
            </a:r>
          </a:p>
        </p:txBody>
      </p:sp>
    </p:spTree>
    <p:extLst>
      <p:ext uri="{BB962C8B-B14F-4D97-AF65-F5344CB8AC3E}">
        <p14:creationId xmlns:p14="http://schemas.microsoft.com/office/powerpoint/2010/main" val="2563711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4552" y="659481"/>
            <a:ext cx="52535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Acid-neutralizing capacity (ANC)</a:t>
            </a:r>
          </a:p>
          <a:p>
            <a:pPr marL="285750" indent="-285750">
              <a:buFontTx/>
              <a:buChar char="-"/>
            </a:pPr>
            <a:r>
              <a:rPr lang="en-US" dirty="0"/>
              <a:t>ANC is a general measure of stream sensitivity to acid and is used to classify streams as suitable or unsuitable for Brook Trout</a:t>
            </a:r>
          </a:p>
          <a:p>
            <a:pPr marL="285750" indent="-285750">
              <a:buFontTx/>
              <a:buChar char="-"/>
            </a:pPr>
            <a:endParaRPr lang="en-US" b="1" dirty="0"/>
          </a:p>
          <a:p>
            <a:r>
              <a:rPr lang="en-US" b="1" u="sng" dirty="0"/>
              <a:t>pH</a:t>
            </a:r>
          </a:p>
          <a:p>
            <a:pPr marL="285750" indent="-285750">
              <a:buFontTx/>
              <a:buChar char="-"/>
            </a:pPr>
            <a:r>
              <a:rPr lang="en-US" dirty="0"/>
              <a:t>pH is a more direct measure of current stream conditions and has biological implications</a:t>
            </a:r>
          </a:p>
          <a:p>
            <a:endParaRPr lang="en-US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8172" y="0"/>
            <a:ext cx="8915399" cy="609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600"/>
              </a:spcAft>
              <a:defRPr/>
            </a:pPr>
            <a:r>
              <a:rPr lang="en-US" sz="2800" b="1" dirty="0">
                <a:solidFill>
                  <a:schemeClr val="tx2"/>
                </a:solidFill>
              </a:rPr>
              <a:t>Stream chemistry data in this presentation include:</a:t>
            </a:r>
            <a:endParaRPr lang="en-US" sz="2800" i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4901" y="3052742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UVa</a:t>
            </a:r>
            <a:r>
              <a:rPr lang="en-US" sz="1600" b="1" dirty="0"/>
              <a:t> VTSSS Laboratory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50A30B-016F-47E1-B70D-C4F093D65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93345"/>
            <a:ext cx="3034202" cy="2275652"/>
          </a:xfrm>
          <a:prstGeom prst="rect">
            <a:avLst/>
          </a:prstGeom>
        </p:spPr>
      </p:pic>
      <p:pic>
        <p:nvPicPr>
          <p:cNvPr id="3" name="Picture 2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6F0A1131-CBBD-4269-B5EA-9474F74965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02" y="3706638"/>
            <a:ext cx="3149600" cy="2362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46430E-8790-D9DF-0D23-17BFB72B4F66}"/>
              </a:ext>
            </a:extLst>
          </p:cNvPr>
          <p:cNvSpPr txBox="1"/>
          <p:nvPr/>
        </p:nvSpPr>
        <p:spPr>
          <a:xfrm>
            <a:off x="3669792" y="3067982"/>
            <a:ext cx="52535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en-US" b="1" u="sng" dirty="0"/>
              <a:t>SO</a:t>
            </a:r>
            <a:r>
              <a:rPr lang="en-US" b="1" u="sng" baseline="-25000" dirty="0"/>
              <a:t>4</a:t>
            </a:r>
            <a:r>
              <a:rPr lang="en-US" b="1" u="sng" dirty="0"/>
              <a:t> </a:t>
            </a:r>
            <a:r>
              <a:rPr lang="en-US" b="1" u="sng" baseline="30000" dirty="0"/>
              <a:t>2-</a:t>
            </a:r>
          </a:p>
          <a:p>
            <a:pPr marL="285750" indent="-285750">
              <a:buFontTx/>
              <a:buChar char="-"/>
            </a:pPr>
            <a:r>
              <a:rPr lang="en-US" dirty="0"/>
              <a:t>Sulfate is the main acidifier from acid deposition</a:t>
            </a:r>
          </a:p>
          <a:p>
            <a:pPr marL="285750" indent="-285750">
              <a:buFontTx/>
              <a:buChar char="-"/>
            </a:pPr>
            <a:endParaRPr lang="en-US" b="1" dirty="0"/>
          </a:p>
          <a:p>
            <a:r>
              <a:rPr lang="en-US" b="1" u="sng" dirty="0"/>
              <a:t>NO</a:t>
            </a:r>
            <a:r>
              <a:rPr lang="en-US" b="1" u="sng" baseline="-25000" dirty="0"/>
              <a:t>3 </a:t>
            </a:r>
            <a:r>
              <a:rPr lang="en-US" b="1" u="sng" baseline="30000" dirty="0"/>
              <a:t>-</a:t>
            </a:r>
          </a:p>
          <a:p>
            <a:pPr marL="285750" indent="-285750">
              <a:buFontTx/>
              <a:buChar char="-"/>
            </a:pPr>
            <a:r>
              <a:rPr lang="en-US" dirty="0"/>
              <a:t>Nitrate, also acidifies but typically very low in VA mountain forest streams</a:t>
            </a:r>
          </a:p>
          <a:p>
            <a:endParaRPr lang="en-US" b="1" dirty="0"/>
          </a:p>
          <a:p>
            <a:r>
              <a:rPr lang="en-US" b="1" u="sng" dirty="0"/>
              <a:t>Sum of Base Cations (SBC)</a:t>
            </a:r>
            <a:endParaRPr lang="en-US" b="1" u="sng" baseline="30000" dirty="0"/>
          </a:p>
          <a:p>
            <a:pPr marL="285750" indent="-285750">
              <a:buFontTx/>
              <a:buChar char="-"/>
            </a:pPr>
            <a:r>
              <a:rPr lang="en-US" dirty="0"/>
              <a:t>SBC (Calcium + Magnesium+ Sodium+ Potassium) </a:t>
            </a:r>
          </a:p>
          <a:p>
            <a:pPr marL="285750" indent="-285750">
              <a:buFontTx/>
              <a:buChar char="-"/>
            </a:pPr>
            <a:r>
              <a:rPr lang="en-US" dirty="0"/>
              <a:t>Weathering products from bedrock that neutralize acid inputs.</a:t>
            </a:r>
          </a:p>
          <a:p>
            <a:pPr marL="285750" indent="-285750">
              <a:buFontTx/>
              <a:buChar char="-"/>
            </a:pP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B74D1DD0-5D67-48C9-B7DA-3192B884AD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5563"/>
          <a:stretch/>
        </p:blipFill>
        <p:spPr bwMode="auto">
          <a:xfrm>
            <a:off x="228599" y="739666"/>
            <a:ext cx="8569869" cy="345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817F0E7-FC0A-4936-9994-B1D6BB5DED00}"/>
              </a:ext>
            </a:extLst>
          </p:cNvPr>
          <p:cNvSpPr txBox="1">
            <a:spLocks/>
          </p:cNvSpPr>
          <p:nvPr/>
        </p:nvSpPr>
        <p:spPr>
          <a:xfrm>
            <a:off x="281755" y="127010"/>
            <a:ext cx="8915399" cy="609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600"/>
              </a:spcAft>
              <a:defRPr/>
            </a:pPr>
            <a:r>
              <a:rPr lang="en-US" sz="2800" b="1" dirty="0">
                <a:solidFill>
                  <a:schemeClr val="tx2"/>
                </a:solidFill>
              </a:rPr>
              <a:t>ANC thresholds and Brook Trout response</a:t>
            </a:r>
            <a:endParaRPr lang="en-US" sz="2800" i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DF879C9-B3C0-4370-AB47-EEED8555C766}"/>
              </a:ext>
            </a:extLst>
          </p:cNvPr>
          <p:cNvSpPr txBox="1">
            <a:spLocks/>
          </p:cNvSpPr>
          <p:nvPr/>
        </p:nvSpPr>
        <p:spPr>
          <a:xfrm>
            <a:off x="457200" y="4800600"/>
            <a:ext cx="7848600" cy="1600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600"/>
              </a:spcAft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ANC concentrations will be presented by their associated brook trout response category, as listed in the table</a:t>
            </a:r>
          </a:p>
        </p:txBody>
      </p:sp>
    </p:spTree>
    <p:extLst>
      <p:ext uri="{BB962C8B-B14F-4D97-AF65-F5344CB8AC3E}">
        <p14:creationId xmlns:p14="http://schemas.microsoft.com/office/powerpoint/2010/main" val="3158099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C05FB8-6EF5-4DBD-BCC2-9EEA87347F79}"/>
              </a:ext>
            </a:extLst>
          </p:cNvPr>
          <p:cNvSpPr txBox="1"/>
          <p:nvPr/>
        </p:nvSpPr>
        <p:spPr>
          <a:xfrm>
            <a:off x="495300" y="-2169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2021 Acid Neutralizing Capacity (ANC) by ‘response category’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1C227-582B-9A87-21A9-637E811CB2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" t="4188" r="883" b="1826"/>
          <a:stretch/>
        </p:blipFill>
        <p:spPr bwMode="auto">
          <a:xfrm>
            <a:off x="319669" y="914400"/>
            <a:ext cx="8428462" cy="5410200"/>
          </a:xfrm>
          <a:prstGeom prst="rect">
            <a:avLst/>
          </a:prstGeom>
          <a:noFill/>
          <a:ln w="222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92134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45625" y="4420656"/>
            <a:ext cx="172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1987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42517" y="4420655"/>
            <a:ext cx="172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34000" y="4380715"/>
            <a:ext cx="172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2010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576" y="138678"/>
            <a:ext cx="9099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Brook Trout Response Category for each of the VTSSS decadal surveys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7EB07ED6-0BDF-4E45-8F32-4F5108E94C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4549508"/>
              </p:ext>
            </p:extLst>
          </p:nvPr>
        </p:nvGraphicFramePr>
        <p:xfrm>
          <a:off x="-533400" y="1612320"/>
          <a:ext cx="35337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C1AE9AFB-5624-4AA3-AE76-EEAB305516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288"/>
          <a:stretch/>
        </p:blipFill>
        <p:spPr>
          <a:xfrm>
            <a:off x="23446" y="666884"/>
            <a:ext cx="8277971" cy="8806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544EE0-BF29-4345-83B5-B2711E9DAA61}"/>
              </a:ext>
            </a:extLst>
          </p:cNvPr>
          <p:cNvSpPr txBox="1"/>
          <p:nvPr/>
        </p:nvSpPr>
        <p:spPr>
          <a:xfrm>
            <a:off x="7455021" y="4379319"/>
            <a:ext cx="172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2021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C0870B86-49DC-4A48-A6C8-D4966B2C4C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2928055"/>
              </p:ext>
            </p:extLst>
          </p:nvPr>
        </p:nvGraphicFramePr>
        <p:xfrm>
          <a:off x="1697770" y="1674688"/>
          <a:ext cx="35337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BD55CBC3-478B-4A06-B0D4-FF7D7BE71C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9306533"/>
              </p:ext>
            </p:extLst>
          </p:nvPr>
        </p:nvGraphicFramePr>
        <p:xfrm>
          <a:off x="4006117" y="1752600"/>
          <a:ext cx="35337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C221DB8D-0CF1-415C-BEDF-B1A758685E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6114231"/>
              </p:ext>
            </p:extLst>
          </p:nvPr>
        </p:nvGraphicFramePr>
        <p:xfrm>
          <a:off x="6301275" y="1752600"/>
          <a:ext cx="35337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C52AAD0E-F705-485F-BA07-BFE18CB21B08}"/>
              </a:ext>
            </a:extLst>
          </p:cNvPr>
          <p:cNvSpPr txBox="1"/>
          <p:nvPr/>
        </p:nvSpPr>
        <p:spPr>
          <a:xfrm>
            <a:off x="156616" y="5734165"/>
            <a:ext cx="88753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We have observed increases in the percentage of sites with suitable habitat, between 1987 and 2021.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 percent of sites with unsuitable habitat has decreased between 1987 and 2021.</a:t>
            </a:r>
          </a:p>
          <a:p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956A97-20FB-4D84-892D-1374E168F610}"/>
              </a:ext>
            </a:extLst>
          </p:cNvPr>
          <p:cNvSpPr txBox="1"/>
          <p:nvPr/>
        </p:nvSpPr>
        <p:spPr>
          <a:xfrm>
            <a:off x="0" y="5031867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Median</a:t>
            </a:r>
          </a:p>
          <a:p>
            <a:r>
              <a:rPr lang="en-US" b="1" dirty="0"/>
              <a:t>ANC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1800EA-8062-4D5A-8B35-683D5AAF5DE4}"/>
              </a:ext>
            </a:extLst>
          </p:cNvPr>
          <p:cNvSpPr txBox="1"/>
          <p:nvPr/>
        </p:nvSpPr>
        <p:spPr>
          <a:xfrm>
            <a:off x="914400" y="5217268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62                                           69                                     94                                       85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B5C5B5-8602-4640-B136-595D05FC4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8508" r="3510" b="3979"/>
          <a:stretch>
            <a:fillRect/>
          </a:stretch>
        </p:blipFill>
        <p:spPr bwMode="auto">
          <a:xfrm>
            <a:off x="838200" y="429191"/>
            <a:ext cx="77628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4DA10D-3BD0-4F69-B017-98E0D5590B40}"/>
              </a:ext>
            </a:extLst>
          </p:cNvPr>
          <p:cNvSpPr txBox="1"/>
          <p:nvPr/>
        </p:nvSpPr>
        <p:spPr>
          <a:xfrm>
            <a:off x="2005013" y="5077391"/>
            <a:ext cx="65960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Some bedrock types can more easily neutralize acids</a:t>
            </a: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Mafic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/>
              <a:t>high ANC, not sensitive to acidification            </a:t>
            </a:r>
            <a:r>
              <a:rPr lang="en-US" b="1" dirty="0">
                <a:solidFill>
                  <a:srgbClr val="0000FF"/>
                </a:solidFill>
              </a:rPr>
              <a:t>(29 sites)</a:t>
            </a:r>
          </a:p>
          <a:p>
            <a:pPr lvl="1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Felsic                                                                                   (104 sites)</a:t>
            </a:r>
          </a:p>
          <a:p>
            <a:pPr lvl="1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Argillaceous                                                                       (105 sites)</a:t>
            </a:r>
            <a:endParaRPr lang="en-US" b="1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Siliciclastic</a:t>
            </a:r>
            <a:r>
              <a:rPr lang="en-US" b="1" dirty="0"/>
              <a:t> low ANC, very sensitive to acidification   </a:t>
            </a:r>
            <a:r>
              <a:rPr lang="en-US" b="1" dirty="0">
                <a:solidFill>
                  <a:srgbClr val="FF0000"/>
                </a:solidFill>
              </a:rPr>
              <a:t>(215 sites)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961DF9C-C4E6-4574-9BC4-C8AB3FD78BC9}"/>
              </a:ext>
            </a:extLst>
          </p:cNvPr>
          <p:cNvCxnSpPr>
            <a:cxnSpLocks/>
          </p:cNvCxnSpPr>
          <p:nvPr/>
        </p:nvCxnSpPr>
        <p:spPr>
          <a:xfrm>
            <a:off x="2209800" y="5486400"/>
            <a:ext cx="0" cy="95240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796541F-F441-4C3F-A1BB-DC07D9E3DB8A}"/>
              </a:ext>
            </a:extLst>
          </p:cNvPr>
          <p:cNvSpPr txBox="1"/>
          <p:nvPr/>
        </p:nvSpPr>
        <p:spPr>
          <a:xfrm>
            <a:off x="723900" y="0"/>
            <a:ext cx="7696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Bedrock class for VTSSS 2021 sites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D7BC64-4884-4658-812D-A8CB5CDE53FA}"/>
              </a:ext>
            </a:extLst>
          </p:cNvPr>
          <p:cNvSpPr txBox="1"/>
          <p:nvPr/>
        </p:nvSpPr>
        <p:spPr>
          <a:xfrm>
            <a:off x="960207" y="5375471"/>
            <a:ext cx="1295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least sensitive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9EC10D-105C-436F-ABA8-4C4CE57CECEE}"/>
              </a:ext>
            </a:extLst>
          </p:cNvPr>
          <p:cNvSpPr txBox="1"/>
          <p:nvPr/>
        </p:nvSpPr>
        <p:spPr>
          <a:xfrm>
            <a:off x="955548" y="6185857"/>
            <a:ext cx="1295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most sensitive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0B2AB26-276F-4FD2-A006-DC92ABBF34FF}"/>
              </a:ext>
            </a:extLst>
          </p:cNvPr>
          <p:cNvCxnSpPr/>
          <p:nvPr/>
        </p:nvCxnSpPr>
        <p:spPr>
          <a:xfrm>
            <a:off x="838200" y="4267200"/>
            <a:ext cx="81534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293" name="Title 1">
            <a:extLst>
              <a:ext uri="{FF2B5EF4-FFF2-40B4-BE49-F238E27FC236}">
                <a16:creationId xmlns:a16="http://schemas.microsoft.com/office/drawing/2014/main" id="{D2DE42E3-D6D9-4B47-BAB1-B88DA1F9DE02}"/>
              </a:ext>
            </a:extLst>
          </p:cNvPr>
          <p:cNvSpPr txBox="1">
            <a:spLocks/>
          </p:cNvSpPr>
          <p:nvPr/>
        </p:nvSpPr>
        <p:spPr bwMode="auto">
          <a:xfrm>
            <a:off x="438150" y="4041775"/>
            <a:ext cx="6477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 b="1"/>
              <a:t>50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25EE94-75E2-4028-A260-26DD435898A6}"/>
              </a:ext>
            </a:extLst>
          </p:cNvPr>
          <p:cNvSpPr txBox="1">
            <a:spLocks/>
          </p:cNvSpPr>
          <p:nvPr/>
        </p:nvSpPr>
        <p:spPr>
          <a:xfrm>
            <a:off x="516321" y="5618077"/>
            <a:ext cx="8229600" cy="752417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sz="2000" dirty="0"/>
              <a:t>For sites on each bedrock class, we observe improvements in median ANC from 1987-2010, but not between 2010 and 2021.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AC5374-C510-4575-A5DF-92BB1BA39659}"/>
              </a:ext>
            </a:extLst>
          </p:cNvPr>
          <p:cNvCxnSpPr/>
          <p:nvPr/>
        </p:nvCxnSpPr>
        <p:spPr>
          <a:xfrm>
            <a:off x="838200" y="4800600"/>
            <a:ext cx="81534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2970898-2046-421E-84BC-0784DAFB31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8" r="2810"/>
          <a:stretch/>
        </p:blipFill>
        <p:spPr>
          <a:xfrm>
            <a:off x="70757" y="594605"/>
            <a:ext cx="9002486" cy="4891795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5882C3-4153-4B1E-8CB0-A95CC60E1ACE}"/>
              </a:ext>
            </a:extLst>
          </p:cNvPr>
          <p:cNvCxnSpPr>
            <a:cxnSpLocks/>
          </p:cNvCxnSpPr>
          <p:nvPr/>
        </p:nvCxnSpPr>
        <p:spPr>
          <a:xfrm>
            <a:off x="1085850" y="4267200"/>
            <a:ext cx="7871591" cy="0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A0D8EEA-7F17-0031-59D1-4F74EA52286E}"/>
              </a:ext>
            </a:extLst>
          </p:cNvPr>
          <p:cNvGrpSpPr/>
          <p:nvPr/>
        </p:nvGrpSpPr>
        <p:grpSpPr>
          <a:xfrm>
            <a:off x="1219200" y="2971800"/>
            <a:ext cx="7526721" cy="1472679"/>
            <a:chOff x="1219200" y="2971800"/>
            <a:chExt cx="7526721" cy="1472679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781BAFF-3805-4985-B98A-52FBC50BFB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9200" y="2971800"/>
              <a:ext cx="990600" cy="55018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C3435D2-AB43-4D04-9E08-D00C31485D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4694" y="3694169"/>
              <a:ext cx="906306" cy="380209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BAAEED0-39D0-4EE3-A367-D380BB389D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4000" y="3759314"/>
              <a:ext cx="990600" cy="482373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4778523-5F14-4AC7-9D40-D525948FFA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7600" y="4241687"/>
              <a:ext cx="838200" cy="20279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488F257-6AC6-47D4-A796-EC9BD294720F}"/>
                </a:ext>
              </a:extLst>
            </p:cNvPr>
            <p:cNvCxnSpPr>
              <a:cxnSpLocks/>
            </p:cNvCxnSpPr>
            <p:nvPr/>
          </p:nvCxnSpPr>
          <p:spPr>
            <a:xfrm>
              <a:off x="2133600" y="2971800"/>
              <a:ext cx="533400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5D5AECE-52B9-406B-B00B-D838BEC7A4A2}"/>
                </a:ext>
              </a:extLst>
            </p:cNvPr>
            <p:cNvCxnSpPr>
              <a:cxnSpLocks/>
            </p:cNvCxnSpPr>
            <p:nvPr/>
          </p:nvCxnSpPr>
          <p:spPr>
            <a:xfrm>
              <a:off x="4191000" y="3694169"/>
              <a:ext cx="457200" cy="65145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3D74371-8F9A-4F95-9A69-A519F301AE45}"/>
                </a:ext>
              </a:extLst>
            </p:cNvPr>
            <p:cNvCxnSpPr>
              <a:cxnSpLocks/>
            </p:cNvCxnSpPr>
            <p:nvPr/>
          </p:nvCxnSpPr>
          <p:spPr>
            <a:xfrm>
              <a:off x="6324600" y="3759314"/>
              <a:ext cx="428625" cy="114698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4701D90-C0B2-4AD6-A66C-62CC31EB10FB}"/>
                </a:ext>
              </a:extLst>
            </p:cNvPr>
            <p:cNvCxnSpPr>
              <a:cxnSpLocks/>
            </p:cNvCxnSpPr>
            <p:nvPr/>
          </p:nvCxnSpPr>
          <p:spPr>
            <a:xfrm>
              <a:off x="8305800" y="4241686"/>
              <a:ext cx="440121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EE3D549-661E-422E-AB36-10D39BE154A0}"/>
              </a:ext>
            </a:extLst>
          </p:cNvPr>
          <p:cNvSpPr txBox="1"/>
          <p:nvPr/>
        </p:nvSpPr>
        <p:spPr>
          <a:xfrm>
            <a:off x="145784" y="4259813"/>
            <a:ext cx="94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Suitable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AB75586-496F-4654-8A92-8965C1D07BB8}"/>
              </a:ext>
            </a:extLst>
          </p:cNvPr>
          <p:cNvCxnSpPr>
            <a:cxnSpLocks/>
          </p:cNvCxnSpPr>
          <p:nvPr/>
        </p:nvCxnSpPr>
        <p:spPr>
          <a:xfrm flipV="1">
            <a:off x="615817" y="3175483"/>
            <a:ext cx="0" cy="1084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1CE324BB-864B-4DD7-AC2F-CAAD0C654F70}"/>
              </a:ext>
            </a:extLst>
          </p:cNvPr>
          <p:cNvSpPr txBox="1">
            <a:spLocks/>
          </p:cNvSpPr>
          <p:nvPr/>
        </p:nvSpPr>
        <p:spPr>
          <a:xfrm>
            <a:off x="1181100" y="59872"/>
            <a:ext cx="8229600" cy="45085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sz="2400" b="1" dirty="0">
                <a:solidFill>
                  <a:schemeClr val="tx2"/>
                </a:solidFill>
              </a:rPr>
              <a:t>ANC, for each survey year, grouped by bedrock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3B3F06-9063-487E-9722-EC8E3AC821A4}"/>
              </a:ext>
            </a:extLst>
          </p:cNvPr>
          <p:cNvSpPr txBox="1">
            <a:spLocks/>
          </p:cNvSpPr>
          <p:nvPr/>
        </p:nvSpPr>
        <p:spPr>
          <a:xfrm>
            <a:off x="1181101" y="925853"/>
            <a:ext cx="2113120" cy="348914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sz="1400" b="1" dirty="0"/>
              <a:t>1987                    2021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F574924-7662-48BF-BF76-4AD41B15BEB4}"/>
              </a:ext>
            </a:extLst>
          </p:cNvPr>
          <p:cNvSpPr txBox="1">
            <a:spLocks/>
          </p:cNvSpPr>
          <p:nvPr/>
        </p:nvSpPr>
        <p:spPr>
          <a:xfrm>
            <a:off x="3182780" y="925853"/>
            <a:ext cx="2113120" cy="348914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sz="1400" b="1" dirty="0"/>
              <a:t>1987                    2021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D45DC52D-85DC-497D-8532-23927AD15C1D}"/>
              </a:ext>
            </a:extLst>
          </p:cNvPr>
          <p:cNvSpPr txBox="1">
            <a:spLocks/>
          </p:cNvSpPr>
          <p:nvPr/>
        </p:nvSpPr>
        <p:spPr>
          <a:xfrm>
            <a:off x="5213034" y="929200"/>
            <a:ext cx="2113120" cy="348914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sz="1400" b="1" dirty="0"/>
              <a:t>1987                    2021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0F3D2262-2151-4EBD-BAEC-0930A011B955}"/>
              </a:ext>
            </a:extLst>
          </p:cNvPr>
          <p:cNvSpPr txBox="1">
            <a:spLocks/>
          </p:cNvSpPr>
          <p:nvPr/>
        </p:nvSpPr>
        <p:spPr>
          <a:xfrm>
            <a:off x="7249240" y="954073"/>
            <a:ext cx="2113120" cy="348914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sz="1400" b="1" dirty="0"/>
              <a:t>1987                    2021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A38F3CA-7D98-4B8E-9BCA-254CDC8149C4}"/>
              </a:ext>
            </a:extLst>
          </p:cNvPr>
          <p:cNvSpPr txBox="1">
            <a:spLocks/>
          </p:cNvSpPr>
          <p:nvPr/>
        </p:nvSpPr>
        <p:spPr>
          <a:xfrm>
            <a:off x="1420113" y="5255176"/>
            <a:ext cx="7585841" cy="218266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sz="1400" dirty="0"/>
              <a:t>least sensitive                                                                                                                            most sensitive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420ECE5-979D-4C42-89E0-912349A3508A}"/>
              </a:ext>
            </a:extLst>
          </p:cNvPr>
          <p:cNvCxnSpPr>
            <a:cxnSpLocks/>
          </p:cNvCxnSpPr>
          <p:nvPr/>
        </p:nvCxnSpPr>
        <p:spPr>
          <a:xfrm>
            <a:off x="2604147" y="5410200"/>
            <a:ext cx="4722007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0E8D5EC-6ACD-C2E1-622D-1AE2EF52D633}"/>
              </a:ext>
            </a:extLst>
          </p:cNvPr>
          <p:cNvSpPr txBox="1">
            <a:spLocks/>
          </p:cNvSpPr>
          <p:nvPr/>
        </p:nvSpPr>
        <p:spPr>
          <a:xfrm>
            <a:off x="1181100" y="59872"/>
            <a:ext cx="8229600" cy="45085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sz="2400" b="1" dirty="0">
                <a:solidFill>
                  <a:schemeClr val="tx2"/>
                </a:solidFill>
              </a:rPr>
              <a:t>Sulfate, for each survey year, grouped by bedrock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2C9C654-E472-30B1-5D80-0C36A4D6A3A3}"/>
              </a:ext>
            </a:extLst>
          </p:cNvPr>
          <p:cNvSpPr txBox="1">
            <a:spLocks/>
          </p:cNvSpPr>
          <p:nvPr/>
        </p:nvSpPr>
        <p:spPr>
          <a:xfrm>
            <a:off x="762000" y="5081493"/>
            <a:ext cx="8229600" cy="752417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sz="2000" dirty="0"/>
              <a:t>For sites on each bedrock class, we observe improvements (decreases) in median sulfate from 1987 to 2021.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635DAB-17B6-6791-04D5-A4E29F7A9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7" r="7896"/>
          <a:stretch/>
        </p:blipFill>
        <p:spPr>
          <a:xfrm>
            <a:off x="1143000" y="600731"/>
            <a:ext cx="7848600" cy="4247954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B1ED3F4-CC3A-16E0-7CCB-303AF37116BD}"/>
              </a:ext>
            </a:extLst>
          </p:cNvPr>
          <p:cNvGrpSpPr/>
          <p:nvPr/>
        </p:nvGrpSpPr>
        <p:grpSpPr>
          <a:xfrm>
            <a:off x="1943100" y="2925642"/>
            <a:ext cx="6846099" cy="951689"/>
            <a:chOff x="1943100" y="2925642"/>
            <a:chExt cx="6846099" cy="951689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849F61C-E47C-624F-65B5-D358D18B5556}"/>
                </a:ext>
              </a:extLst>
            </p:cNvPr>
            <p:cNvCxnSpPr>
              <a:cxnSpLocks/>
            </p:cNvCxnSpPr>
            <p:nvPr/>
          </p:nvCxnSpPr>
          <p:spPr>
            <a:xfrm>
              <a:off x="1943100" y="3296914"/>
              <a:ext cx="1143000" cy="364218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88542AA-A103-4255-94A8-0B3AFAB8F7A8}"/>
                </a:ext>
              </a:extLst>
            </p:cNvPr>
            <p:cNvCxnSpPr>
              <a:cxnSpLocks/>
            </p:cNvCxnSpPr>
            <p:nvPr/>
          </p:nvCxnSpPr>
          <p:spPr>
            <a:xfrm>
              <a:off x="3799462" y="3661132"/>
              <a:ext cx="1191638" cy="216199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BA0AF52-CB7B-5B3D-8B12-08DC131F4AA3}"/>
                </a:ext>
              </a:extLst>
            </p:cNvPr>
            <p:cNvCxnSpPr>
              <a:cxnSpLocks/>
            </p:cNvCxnSpPr>
            <p:nvPr/>
          </p:nvCxnSpPr>
          <p:spPr>
            <a:xfrm>
              <a:off x="5676900" y="2925642"/>
              <a:ext cx="1270270" cy="37127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3983E29-D5EE-9A27-CA0C-9926F8997B73}"/>
                </a:ext>
              </a:extLst>
            </p:cNvPr>
            <p:cNvCxnSpPr>
              <a:cxnSpLocks/>
            </p:cNvCxnSpPr>
            <p:nvPr/>
          </p:nvCxnSpPr>
          <p:spPr>
            <a:xfrm>
              <a:off x="7587022" y="3424508"/>
              <a:ext cx="1202177" cy="236624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848F2B9B-052B-445E-E151-D11BF91CFCB3}"/>
              </a:ext>
            </a:extLst>
          </p:cNvPr>
          <p:cNvSpPr txBox="1">
            <a:spLocks/>
          </p:cNvSpPr>
          <p:nvPr/>
        </p:nvSpPr>
        <p:spPr>
          <a:xfrm>
            <a:off x="723770" y="5969116"/>
            <a:ext cx="8229600" cy="752417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sz="2000" dirty="0"/>
              <a:t>Sulfate decreases in </a:t>
            </a:r>
            <a:r>
              <a:rPr lang="en-US" sz="2000" dirty="0" err="1"/>
              <a:t>streamwater</a:t>
            </a:r>
            <a:r>
              <a:rPr lang="en-US" sz="2000" dirty="0"/>
              <a:t> are more moderate than rainwater </a:t>
            </a:r>
            <a:r>
              <a:rPr 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(~38 to 3 µeq/L), </a:t>
            </a:r>
            <a:r>
              <a:rPr lang="en-US" sz="2000" dirty="0"/>
              <a:t>due to </a:t>
            </a:r>
            <a:r>
              <a:rPr lang="en-US" sz="2000" b="1" dirty="0"/>
              <a:t>years of accumulation in soils.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0BE73E9-298E-7CAA-F0DD-BE34621F2818}"/>
              </a:ext>
            </a:extLst>
          </p:cNvPr>
          <p:cNvGrpSpPr/>
          <p:nvPr/>
        </p:nvGrpSpPr>
        <p:grpSpPr>
          <a:xfrm>
            <a:off x="-34338" y="598807"/>
            <a:ext cx="2320338" cy="4251802"/>
            <a:chOff x="-34338" y="598807"/>
            <a:chExt cx="2320338" cy="425180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5CE26AC-A92C-0AB5-82EE-6BE53CCDE1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66" r="86140"/>
            <a:stretch/>
          </p:blipFill>
          <p:spPr>
            <a:xfrm>
              <a:off x="-34338" y="600731"/>
              <a:ext cx="758108" cy="424795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296E02D-DA45-FF44-F2BF-DD56A0487416}"/>
                </a:ext>
              </a:extLst>
            </p:cNvPr>
            <p:cNvSpPr/>
            <p:nvPr/>
          </p:nvSpPr>
          <p:spPr>
            <a:xfrm>
              <a:off x="626462" y="598807"/>
              <a:ext cx="1191638" cy="425180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A8F3D24-1145-01BB-7C33-7C733A062B6C}"/>
                </a:ext>
              </a:extLst>
            </p:cNvPr>
            <p:cNvGrpSpPr/>
            <p:nvPr/>
          </p:nvGrpSpPr>
          <p:grpSpPr>
            <a:xfrm>
              <a:off x="622181" y="3760954"/>
              <a:ext cx="1663819" cy="545075"/>
              <a:chOff x="11933" y="3660304"/>
              <a:chExt cx="1663819" cy="545075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8D866A23-8040-D3A1-E25A-6658E8CE44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33" y="3736473"/>
                <a:ext cx="1257300" cy="4689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5EEB76C-B7A1-8716-A7A2-A201BD1A2C44}"/>
                  </a:ext>
                </a:extLst>
              </p:cNvPr>
              <p:cNvSpPr txBox="1"/>
              <p:nvPr/>
            </p:nvSpPr>
            <p:spPr>
              <a:xfrm rot="1269700">
                <a:off x="75552" y="3660304"/>
                <a:ext cx="1600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SHEN </a:t>
                </a:r>
                <a:r>
                  <a:rPr lang="en-US" dirty="0" err="1">
                    <a:solidFill>
                      <a:schemeClr val="accent1"/>
                    </a:solidFill>
                  </a:rPr>
                  <a:t>Precip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438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423071-34BF-205B-2392-FDC1780DF6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712" cy="684428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-9525"/>
            <a:ext cx="9144000" cy="816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Presentation O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utline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FF2F3E-4AE7-486A-869B-679DF68E5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333" y="1769773"/>
            <a:ext cx="7696200" cy="49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None/>
              <a:defRPr/>
            </a:pPr>
            <a:r>
              <a:rPr lang="en-US" altLang="en-US" sz="2000" b="1" dirty="0">
                <a:solidFill>
                  <a:schemeClr val="tx2"/>
                </a:solidFill>
              </a:rPr>
              <a:t>Review of VTSSS program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2E8127-DCF7-4228-9D31-05ABC61C4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332" y="3776629"/>
            <a:ext cx="7929664" cy="49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None/>
              <a:defRPr/>
            </a:pPr>
            <a:r>
              <a:rPr lang="en-US" altLang="en-US" sz="2000" b="1" dirty="0">
                <a:solidFill>
                  <a:schemeClr val="tx2"/>
                </a:solidFill>
              </a:rPr>
              <a:t>Stream chemistry data/findings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210FB-CEFE-4F8E-83F9-B528389C6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40" y="5916683"/>
            <a:ext cx="8341467" cy="49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None/>
              <a:defRPr/>
            </a:pPr>
            <a:r>
              <a:rPr lang="en-US" altLang="en-US" sz="2000" b="1" dirty="0">
                <a:solidFill>
                  <a:schemeClr val="tx2"/>
                </a:solidFill>
              </a:rPr>
              <a:t>Emerging threats and future climate </a:t>
            </a:r>
            <a:endParaRPr lang="en-US" altLang="en-US" sz="140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8D0FE6-1B74-910B-B18E-6592221BD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333" y="2732949"/>
            <a:ext cx="7696200" cy="49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None/>
              <a:defRPr/>
            </a:pPr>
            <a:r>
              <a:rPr lang="en-US" altLang="en-US" sz="2000" b="1" dirty="0">
                <a:solidFill>
                  <a:schemeClr val="tx2"/>
                </a:solidFill>
              </a:rPr>
              <a:t>2021 VTSSS – Sampling summary, names and photos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0D9A70-60FF-95C9-3DA9-E4EC83572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266" y="4713896"/>
            <a:ext cx="7696200" cy="49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None/>
              <a:defRPr/>
            </a:pPr>
            <a:r>
              <a:rPr lang="en-US" altLang="en-US" sz="2000" b="1" dirty="0">
                <a:solidFill>
                  <a:schemeClr val="tx2"/>
                </a:solidFill>
              </a:rPr>
              <a:t>Summary</a:t>
            </a:r>
            <a:endParaRPr lang="en-US" altLang="en-US" sz="140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C7F04F-35CD-3BAD-22BE-B41C5F9F7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41317"/>
            <a:ext cx="7696200" cy="49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None/>
              <a:defRPr/>
            </a:pPr>
            <a:r>
              <a:rPr lang="en-US" altLang="en-US" sz="2000" b="1" dirty="0">
                <a:solidFill>
                  <a:schemeClr val="tx2"/>
                </a:solidFill>
              </a:rPr>
              <a:t>Review of how acid deposition impacts fish</a:t>
            </a:r>
          </a:p>
        </p:txBody>
      </p:sp>
    </p:spTree>
    <p:extLst>
      <p:ext uri="{BB962C8B-B14F-4D97-AF65-F5344CB8AC3E}">
        <p14:creationId xmlns:p14="http://schemas.microsoft.com/office/powerpoint/2010/main" val="2305473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0F64BD-4202-E8C1-193D-B081235EAA9A}"/>
              </a:ext>
            </a:extLst>
          </p:cNvPr>
          <p:cNvSpPr txBox="1">
            <a:spLocks/>
          </p:cNvSpPr>
          <p:nvPr/>
        </p:nvSpPr>
        <p:spPr>
          <a:xfrm>
            <a:off x="1181100" y="59872"/>
            <a:ext cx="6743700" cy="45085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sz="2400" b="1" dirty="0">
                <a:solidFill>
                  <a:schemeClr val="tx2"/>
                </a:solidFill>
              </a:rPr>
              <a:t>Nitrate, for each survey year, grouped by bedrock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6F650-1A07-6E7E-DBDF-6ADABA828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6" r="8779" b="5118"/>
          <a:stretch/>
        </p:blipFill>
        <p:spPr>
          <a:xfrm>
            <a:off x="1371600" y="728291"/>
            <a:ext cx="7696200" cy="39648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C248AFC-23E9-EA46-B3B8-E2C5320519A3}"/>
              </a:ext>
            </a:extLst>
          </p:cNvPr>
          <p:cNvSpPr txBox="1">
            <a:spLocks/>
          </p:cNvSpPr>
          <p:nvPr/>
        </p:nvSpPr>
        <p:spPr>
          <a:xfrm>
            <a:off x="1407673" y="4846428"/>
            <a:ext cx="7928853" cy="813582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dirty="0"/>
              <a:t>In 2021, increases in nitrate in 2021 (~15 µeq/L) observed. Potential reasons for increase in nitrate include watershed disturbance (e.g., defoliations/pests).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51D8DA7-D1A6-893C-9180-474997E6FD98}"/>
              </a:ext>
            </a:extLst>
          </p:cNvPr>
          <p:cNvGrpSpPr/>
          <p:nvPr/>
        </p:nvGrpSpPr>
        <p:grpSpPr>
          <a:xfrm>
            <a:off x="2743200" y="3463520"/>
            <a:ext cx="6228540" cy="947590"/>
            <a:chOff x="1371600" y="3439872"/>
            <a:chExt cx="6228540" cy="947590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8A98F91-F65F-BA39-3AD4-13958EAEEB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71600" y="3581400"/>
              <a:ext cx="457200" cy="521101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03B4E6D-F405-9A78-C95E-0126AF0486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02945" y="4267200"/>
              <a:ext cx="460443" cy="88124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3AB36DD-C6B1-109E-76C3-72ECF6FDBF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7800" y="3439872"/>
              <a:ext cx="381000" cy="57508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B7BB1A8-0160-18FF-986E-9007ED386A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39697" y="4299338"/>
              <a:ext cx="460443" cy="88124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0D269C5B-3BF3-04EC-F34C-03DFBBCB7B37}"/>
              </a:ext>
            </a:extLst>
          </p:cNvPr>
          <p:cNvSpPr txBox="1">
            <a:spLocks/>
          </p:cNvSpPr>
          <p:nvPr/>
        </p:nvSpPr>
        <p:spPr>
          <a:xfrm>
            <a:off x="1407673" y="5951167"/>
            <a:ext cx="7660127" cy="694737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dirty="0"/>
              <a:t>Nitrate concentrations in precipitation in SHEN have decreased between 1987 and 2020, from </a:t>
            </a:r>
            <a:r>
              <a:rPr lang="en-US" dirty="0">
                <a:solidFill>
                  <a:schemeClr val="accent1"/>
                </a:solidFill>
              </a:rPr>
              <a:t>16 to 5 µeq/L.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DFC1319-45F4-4E9C-7D11-E4135394A6D9}"/>
              </a:ext>
            </a:extLst>
          </p:cNvPr>
          <p:cNvGrpSpPr/>
          <p:nvPr/>
        </p:nvGrpSpPr>
        <p:grpSpPr>
          <a:xfrm>
            <a:off x="65278" y="737435"/>
            <a:ext cx="2220722" cy="3973976"/>
            <a:chOff x="76200" y="737435"/>
            <a:chExt cx="2220722" cy="397397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1278CA1-7F20-2669-5038-99B85BA99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255" r="87272" b="5118"/>
            <a:stretch/>
          </p:blipFill>
          <p:spPr>
            <a:xfrm>
              <a:off x="76200" y="746579"/>
              <a:ext cx="586294" cy="396483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A8E9116-432C-07A3-96A2-2538C2FDCABB}"/>
                </a:ext>
              </a:extLst>
            </p:cNvPr>
            <p:cNvSpPr/>
            <p:nvPr/>
          </p:nvSpPr>
          <p:spPr>
            <a:xfrm>
              <a:off x="662493" y="737435"/>
              <a:ext cx="1394907" cy="3964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4AF8F1B-ACC8-4503-86A7-B7C98A9E9707}"/>
                </a:ext>
              </a:extLst>
            </p:cNvPr>
            <p:cNvSpPr txBox="1"/>
            <p:nvPr/>
          </p:nvSpPr>
          <p:spPr>
            <a:xfrm rot="2210138">
              <a:off x="696722" y="3470486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SHEN </a:t>
              </a:r>
              <a:r>
                <a:rPr lang="en-US" dirty="0" err="1">
                  <a:solidFill>
                    <a:schemeClr val="accent1"/>
                  </a:solidFill>
                </a:rPr>
                <a:t>Precip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741E4D9-3DBB-2A1C-5682-0C09798C4ACC}"/>
                </a:ext>
              </a:extLst>
            </p:cNvPr>
            <p:cNvCxnSpPr>
              <a:cxnSpLocks/>
            </p:cNvCxnSpPr>
            <p:nvPr/>
          </p:nvCxnSpPr>
          <p:spPr>
            <a:xfrm>
              <a:off x="785602" y="3385947"/>
              <a:ext cx="1052362" cy="76843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904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0F64BD-4202-E8C1-193D-B081235EAA9A}"/>
              </a:ext>
            </a:extLst>
          </p:cNvPr>
          <p:cNvSpPr txBox="1">
            <a:spLocks/>
          </p:cNvSpPr>
          <p:nvPr/>
        </p:nvSpPr>
        <p:spPr>
          <a:xfrm>
            <a:off x="609600" y="37289"/>
            <a:ext cx="8229600" cy="45085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sz="2400" b="1" dirty="0">
                <a:solidFill>
                  <a:schemeClr val="tx2"/>
                </a:solidFill>
              </a:rPr>
              <a:t>Sum of Base Cations, for each survey year, grouped by bedrock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5A6B80-747C-70DF-A4D5-C562BDA97D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7" r="5489" b="6091"/>
          <a:stretch/>
        </p:blipFill>
        <p:spPr>
          <a:xfrm>
            <a:off x="647700" y="488139"/>
            <a:ext cx="7848600" cy="43886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528E1908-1C42-5C9C-D0E0-A04C58AE95B5}"/>
              </a:ext>
            </a:extLst>
          </p:cNvPr>
          <p:cNvSpPr txBox="1">
            <a:spLocks/>
          </p:cNvSpPr>
          <p:nvPr/>
        </p:nvSpPr>
        <p:spPr>
          <a:xfrm>
            <a:off x="647700" y="5100726"/>
            <a:ext cx="8229600" cy="888035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sz="2000" dirty="0"/>
              <a:t>For sites on each bedrock class, we observe increases in median SBC from 1987-2010, but not from 2010 to 2021 (except Mafic), like ANC trends.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B53B4D-758D-5971-D5AB-656956D36257}"/>
              </a:ext>
            </a:extLst>
          </p:cNvPr>
          <p:cNvGrpSpPr/>
          <p:nvPr/>
        </p:nvGrpSpPr>
        <p:grpSpPr>
          <a:xfrm>
            <a:off x="1371600" y="2119009"/>
            <a:ext cx="6705600" cy="1470782"/>
            <a:chOff x="1371600" y="2119009"/>
            <a:chExt cx="6705600" cy="147078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C88B5AC-BB0D-FB2B-7397-33F6ACC068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71600" y="2195209"/>
              <a:ext cx="838200" cy="319391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13A8B10-83BC-F301-98C5-21BC0D4398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9800" y="2119009"/>
              <a:ext cx="381000" cy="7620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8BF8BB6-1C84-143F-5FAB-A21507954C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4200" y="2971800"/>
              <a:ext cx="914400" cy="32158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FF0550E-D2A2-F957-12BC-35DE63CF5F5C}"/>
                </a:ext>
              </a:extLst>
            </p:cNvPr>
            <p:cNvCxnSpPr>
              <a:cxnSpLocks/>
            </p:cNvCxnSpPr>
            <p:nvPr/>
          </p:nvCxnSpPr>
          <p:spPr>
            <a:xfrm>
              <a:off x="4019550" y="2971800"/>
              <a:ext cx="400050" cy="160791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7281A19-99A8-29CD-2BF1-0BC4A7F06B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33950" y="2726318"/>
              <a:ext cx="914400" cy="321582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D984F13-1DCC-D41C-4A6D-9D4C061A3D9F}"/>
                </a:ext>
              </a:extLst>
            </p:cNvPr>
            <p:cNvCxnSpPr>
              <a:cxnSpLocks/>
            </p:cNvCxnSpPr>
            <p:nvPr/>
          </p:nvCxnSpPr>
          <p:spPr>
            <a:xfrm>
              <a:off x="5805488" y="2704393"/>
              <a:ext cx="428625" cy="43849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4E52C9E-004E-AA65-014B-373E16BCEA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8000" y="3429000"/>
              <a:ext cx="914400" cy="160791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971E542-C261-A232-B3E4-5682A7FC8419}"/>
                </a:ext>
              </a:extLst>
            </p:cNvPr>
            <p:cNvCxnSpPr>
              <a:cxnSpLocks/>
            </p:cNvCxnSpPr>
            <p:nvPr/>
          </p:nvCxnSpPr>
          <p:spPr>
            <a:xfrm>
              <a:off x="7680089" y="3429000"/>
              <a:ext cx="397111" cy="80395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699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8B987-6078-C5C9-9813-B12BF45BF94F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8229600" cy="45085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sz="2400" b="1" dirty="0">
                <a:solidFill>
                  <a:schemeClr val="tx2"/>
                </a:solidFill>
              </a:rPr>
              <a:t>ANC trends, 1987-2021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BC6A3A-5235-D918-64F3-D8EC0BC46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900"/>
            <a:ext cx="5334000" cy="4000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14465BC-707B-EE08-987A-220DDC31931C}"/>
              </a:ext>
            </a:extLst>
          </p:cNvPr>
          <p:cNvSpPr txBox="1">
            <a:spLocks/>
          </p:cNvSpPr>
          <p:nvPr/>
        </p:nvSpPr>
        <p:spPr>
          <a:xfrm>
            <a:off x="5029200" y="1236659"/>
            <a:ext cx="3903279" cy="2257425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sz="2000" dirty="0"/>
              <a:t>The trend in ANC from 1987-2021 indicates a range in recovery rates for individual sites within a bedrock class.</a:t>
            </a:r>
          </a:p>
          <a:p>
            <a:pPr fontAlgn="auto">
              <a:spcAft>
                <a:spcPts val="600"/>
              </a:spcAft>
              <a:defRPr/>
            </a:pPr>
            <a:endParaRPr lang="en-US" sz="2000" dirty="0"/>
          </a:p>
          <a:p>
            <a:pPr fontAlgn="auto">
              <a:spcAft>
                <a:spcPts val="600"/>
              </a:spcAft>
              <a:defRPr/>
            </a:pPr>
            <a:r>
              <a:rPr lang="en-US" sz="2000" dirty="0"/>
              <a:t>Mafic sites have a greater median increasing rate of ANC.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95C4773-5F40-FF9F-7765-F0A1B8B750C2}"/>
              </a:ext>
            </a:extLst>
          </p:cNvPr>
          <p:cNvSpPr txBox="1">
            <a:spLocks/>
          </p:cNvSpPr>
          <p:nvPr/>
        </p:nvSpPr>
        <p:spPr>
          <a:xfrm>
            <a:off x="838200" y="4895850"/>
            <a:ext cx="3962400" cy="97155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sz="2000" b="1" dirty="0"/>
              <a:t>                Median ANC, µeq/L/</a:t>
            </a:r>
            <a:r>
              <a:rPr lang="en-US" sz="2000" b="1" dirty="0" err="1"/>
              <a:t>yr</a:t>
            </a:r>
            <a:r>
              <a:rPr lang="en-US" sz="2000" b="1" dirty="0"/>
              <a:t>            </a:t>
            </a:r>
          </a:p>
          <a:p>
            <a:pPr fontAlgn="auto">
              <a:spcAft>
                <a:spcPts val="600"/>
              </a:spcAft>
              <a:defRPr/>
            </a:pPr>
            <a:r>
              <a:rPr lang="en-US" sz="2000" dirty="0"/>
              <a:t>  1.6            0.7          0.7              0.4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792218-6949-4596-A79C-4C97AD16694D}"/>
              </a:ext>
            </a:extLst>
          </p:cNvPr>
          <p:cNvCxnSpPr>
            <a:cxnSpLocks/>
          </p:cNvCxnSpPr>
          <p:nvPr/>
        </p:nvCxnSpPr>
        <p:spPr>
          <a:xfrm>
            <a:off x="685800" y="2995613"/>
            <a:ext cx="41148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EEC2AA3-A09B-454F-26F2-C7A7CD1B6E56}"/>
              </a:ext>
            </a:extLst>
          </p:cNvPr>
          <p:cNvSpPr/>
          <p:nvPr/>
        </p:nvSpPr>
        <p:spPr>
          <a:xfrm>
            <a:off x="685800" y="990600"/>
            <a:ext cx="4114800" cy="202088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7C7D0E-8FDE-BAA0-1FAB-10AB16A24BCB}"/>
              </a:ext>
            </a:extLst>
          </p:cNvPr>
          <p:cNvSpPr/>
          <p:nvPr/>
        </p:nvSpPr>
        <p:spPr>
          <a:xfrm>
            <a:off x="685800" y="2995611"/>
            <a:ext cx="4114800" cy="9715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9AA9E9C-5300-0BD0-4D70-623DFAA98A5C}"/>
              </a:ext>
            </a:extLst>
          </p:cNvPr>
          <p:cNvSpPr txBox="1">
            <a:spLocks/>
          </p:cNvSpPr>
          <p:nvPr/>
        </p:nvSpPr>
        <p:spPr>
          <a:xfrm>
            <a:off x="1828800" y="838995"/>
            <a:ext cx="2628900" cy="685005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00FF"/>
                </a:solidFill>
              </a:rPr>
              <a:t>Faster Recovery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040F096-8895-DF53-069B-9A2830A172FA}"/>
              </a:ext>
            </a:extLst>
          </p:cNvPr>
          <p:cNvSpPr txBox="1">
            <a:spLocks/>
          </p:cNvSpPr>
          <p:nvPr/>
        </p:nvSpPr>
        <p:spPr>
          <a:xfrm>
            <a:off x="1828800" y="2512218"/>
            <a:ext cx="2628900" cy="685005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00FF"/>
                </a:solidFill>
              </a:rPr>
              <a:t>Slower Recovery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6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2EA20-B7D7-4C0A-6748-0F25AAAD221F}"/>
              </a:ext>
            </a:extLst>
          </p:cNvPr>
          <p:cNvSpPr txBox="1">
            <a:spLocks/>
          </p:cNvSpPr>
          <p:nvPr/>
        </p:nvSpPr>
        <p:spPr>
          <a:xfrm>
            <a:off x="13648" y="-101543"/>
            <a:ext cx="9155373" cy="91440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sz="2600" b="1" dirty="0">
                <a:solidFill>
                  <a:schemeClr val="tx2"/>
                </a:solidFill>
              </a:rPr>
              <a:t>Do stream chemical trends relate to watershed characteristics?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8A7440C-98C6-1ABA-66DE-BFE1CA2B50A7}"/>
              </a:ext>
            </a:extLst>
          </p:cNvPr>
          <p:cNvSpPr txBox="1">
            <a:spLocks/>
          </p:cNvSpPr>
          <p:nvPr/>
        </p:nvSpPr>
        <p:spPr>
          <a:xfrm>
            <a:off x="304800" y="1524000"/>
            <a:ext cx="3093801" cy="587615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sz="2000" b="1" u="sng" dirty="0"/>
              <a:t>Watershed Characteristics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96A16B-CF1E-BDA1-8F0C-9F893272071E}"/>
              </a:ext>
            </a:extLst>
          </p:cNvPr>
          <p:cNvSpPr txBox="1"/>
          <p:nvPr/>
        </p:nvSpPr>
        <p:spPr>
          <a:xfrm>
            <a:off x="330200" y="2008918"/>
            <a:ext cx="35052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Latitude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Longitude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Area </a:t>
            </a:r>
            <a:endParaRPr lang="en-US" dirty="0"/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Mean Leaf Area Index</a:t>
            </a:r>
            <a:endParaRPr lang="en-US" dirty="0"/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Mean Annual Precipitation</a:t>
            </a:r>
            <a:endParaRPr lang="en-US" dirty="0"/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Min elevation</a:t>
            </a:r>
            <a:endParaRPr lang="en-US" dirty="0"/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Max elevation</a:t>
            </a:r>
            <a:endParaRPr lang="en-US" dirty="0"/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Mean elevation</a:t>
            </a:r>
            <a:endParaRPr lang="en-US" dirty="0"/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Mean Slope</a:t>
            </a:r>
            <a:endParaRPr lang="en-US" dirty="0"/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Mean Aspect (east/west and north/south) </a:t>
            </a:r>
          </a:p>
          <a:p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% Forest Cover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C91067-A59C-047E-917B-299F35026196}"/>
              </a:ext>
            </a:extLst>
          </p:cNvPr>
          <p:cNvSpPr txBox="1"/>
          <p:nvPr/>
        </p:nvSpPr>
        <p:spPr>
          <a:xfrm>
            <a:off x="37721" y="570882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There is variability in chemical trends over time. </a:t>
            </a:r>
          </a:p>
          <a:p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Is there a relationship to watershed characteristics?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56F660-6F2B-6C6A-CF48-86C510C259AB}"/>
              </a:ext>
            </a:extLst>
          </p:cNvPr>
          <p:cNvSpPr txBox="1">
            <a:spLocks/>
          </p:cNvSpPr>
          <p:nvPr/>
        </p:nvSpPr>
        <p:spPr>
          <a:xfrm>
            <a:off x="3987042" y="1766943"/>
            <a:ext cx="5194679" cy="92333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sz="2000" dirty="0"/>
              <a:t>Mean/Max watershed elevation is the most consistent predictor variable for trends for all sites and individual bedrock groupings.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F87CC6-E46B-537E-1687-DD327C4CC3F6}"/>
              </a:ext>
            </a:extLst>
          </p:cNvPr>
          <p:cNvSpPr txBox="1"/>
          <p:nvPr/>
        </p:nvSpPr>
        <p:spPr>
          <a:xfrm>
            <a:off x="275044" y="5743675"/>
            <a:ext cx="2971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Lower elevation sites are recovering faster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5BC270-7326-9288-764B-662B5EF37991}"/>
              </a:ext>
            </a:extLst>
          </p:cNvPr>
          <p:cNvGrpSpPr/>
          <p:nvPr/>
        </p:nvGrpSpPr>
        <p:grpSpPr>
          <a:xfrm>
            <a:off x="3545798" y="2690273"/>
            <a:ext cx="5484962" cy="4000500"/>
            <a:chOff x="3545798" y="2690273"/>
            <a:chExt cx="5484962" cy="40005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E330FBE-BBCA-432D-48A1-7086743CA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45798" y="2690273"/>
              <a:ext cx="5334000" cy="4000500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7B29522F-301F-2BC8-52DB-B1A71AFF7200}"/>
                </a:ext>
              </a:extLst>
            </p:cNvPr>
            <p:cNvSpPr txBox="1">
              <a:spLocks/>
            </p:cNvSpPr>
            <p:nvPr/>
          </p:nvSpPr>
          <p:spPr>
            <a:xfrm>
              <a:off x="4267200" y="3382194"/>
              <a:ext cx="2628900" cy="685005"/>
            </a:xfrm>
            <a:prstGeom prst="rect">
              <a:avLst/>
            </a:prstGeom>
          </p:spPr>
          <p:txBody>
            <a:bodyPr anchor="ctr"/>
            <a:lstStyle/>
            <a:p>
              <a:pPr fontAlgn="auto">
                <a:spcAft>
                  <a:spcPts val="600"/>
                </a:spcAft>
                <a:defRPr/>
              </a:pPr>
              <a:r>
                <a:rPr lang="en-US" sz="2000" b="1" dirty="0">
                  <a:solidFill>
                    <a:srgbClr val="0000FF"/>
                  </a:solidFill>
                </a:rPr>
                <a:t>Faster Recovery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40014326-03EF-F14B-BC95-F6B5F235CB87}"/>
                </a:ext>
              </a:extLst>
            </p:cNvPr>
            <p:cNvSpPr txBox="1">
              <a:spLocks/>
            </p:cNvSpPr>
            <p:nvPr/>
          </p:nvSpPr>
          <p:spPr>
            <a:xfrm>
              <a:off x="6401860" y="5602113"/>
              <a:ext cx="2628900" cy="685005"/>
            </a:xfrm>
            <a:prstGeom prst="rect">
              <a:avLst/>
            </a:prstGeom>
          </p:spPr>
          <p:txBody>
            <a:bodyPr anchor="ctr"/>
            <a:lstStyle/>
            <a:p>
              <a:pPr fontAlgn="auto">
                <a:spcAft>
                  <a:spcPts val="600"/>
                </a:spcAft>
                <a:defRPr/>
              </a:pPr>
              <a:r>
                <a:rPr lang="en-US" sz="2000" b="1" dirty="0">
                  <a:solidFill>
                    <a:srgbClr val="0000FF"/>
                  </a:solidFill>
                </a:rPr>
                <a:t>Slower Recovery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446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BFAB6CE-4336-F272-48AD-DBCE68B7FF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93" t="13072" r="6481"/>
          <a:stretch/>
        </p:blipFill>
        <p:spPr>
          <a:xfrm>
            <a:off x="435774" y="1219200"/>
            <a:ext cx="8123016" cy="56545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8E65D7-7F25-F7BE-6DDB-3681195B162B}"/>
              </a:ext>
            </a:extLst>
          </p:cNvPr>
          <p:cNvSpPr txBox="1">
            <a:spLocks/>
          </p:cNvSpPr>
          <p:nvPr/>
        </p:nvSpPr>
        <p:spPr>
          <a:xfrm>
            <a:off x="428560" y="83752"/>
            <a:ext cx="8563039" cy="606364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sz="2400" b="1" dirty="0">
                <a:solidFill>
                  <a:schemeClr val="tx2"/>
                </a:solidFill>
              </a:rPr>
              <a:t>Nitrate trends – relationship to watershed characteristics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0F98B48-7CCE-1F09-02D7-FD9A71462005}"/>
              </a:ext>
            </a:extLst>
          </p:cNvPr>
          <p:cNvSpPr txBox="1">
            <a:spLocks/>
          </p:cNvSpPr>
          <p:nvPr/>
        </p:nvSpPr>
        <p:spPr>
          <a:xfrm>
            <a:off x="368912" y="472935"/>
            <a:ext cx="8682333" cy="813582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dirty="0"/>
              <a:t>There is a  strong significant relationship between nitrate trends and watershed Latitude. Northern sites had greater increases in nitrate.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3FC860-8419-5025-546F-C0813930F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645" y="4612233"/>
            <a:ext cx="1541633" cy="15300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3E2433-EA15-2F37-B9E5-B5D6C5CB8424}"/>
              </a:ext>
            </a:extLst>
          </p:cNvPr>
          <p:cNvSpPr txBox="1">
            <a:spLocks/>
          </p:cNvSpPr>
          <p:nvPr/>
        </p:nvSpPr>
        <p:spPr>
          <a:xfrm>
            <a:off x="455566" y="1447800"/>
            <a:ext cx="5259434" cy="1178017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dirty="0"/>
              <a:t>We do not know the reason for this trend yet.</a:t>
            </a:r>
          </a:p>
          <a:p>
            <a:pPr fontAlgn="auto">
              <a:spcAft>
                <a:spcPts val="600"/>
              </a:spcAft>
              <a:defRPr/>
            </a:pPr>
            <a:r>
              <a:rPr lang="en-US" dirty="0"/>
              <a:t> </a:t>
            </a:r>
          </a:p>
          <a:p>
            <a:pPr fontAlgn="auto">
              <a:spcAft>
                <a:spcPts val="600"/>
              </a:spcAft>
              <a:defRPr/>
            </a:pPr>
            <a:r>
              <a:rPr lang="en-US" dirty="0"/>
              <a:t>Potential for forest pests, concentrated regionally, to be impacting health and nutrient uptake of forest.</a:t>
            </a:r>
          </a:p>
        </p:txBody>
      </p:sp>
    </p:spTree>
    <p:extLst>
      <p:ext uri="{BB962C8B-B14F-4D97-AF65-F5344CB8AC3E}">
        <p14:creationId xmlns:p14="http://schemas.microsoft.com/office/powerpoint/2010/main" val="8287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AC488-9F08-4F95-B7FF-FCBE015C6865}"/>
              </a:ext>
            </a:extLst>
          </p:cNvPr>
          <p:cNvSpPr txBox="1">
            <a:spLocks/>
          </p:cNvSpPr>
          <p:nvPr/>
        </p:nvSpPr>
        <p:spPr>
          <a:xfrm>
            <a:off x="284437" y="25683"/>
            <a:ext cx="8229600" cy="45085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sz="2800" b="1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8963AF-5CBD-451D-B1BF-2FE25EA10EB0}"/>
              </a:ext>
            </a:extLst>
          </p:cNvPr>
          <p:cNvSpPr txBox="1"/>
          <p:nvPr/>
        </p:nvSpPr>
        <p:spPr>
          <a:xfrm>
            <a:off x="158430" y="1019894"/>
            <a:ext cx="902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Chemical conditions (ANC) in Appalachian mountain streams that support native brook trout have </a:t>
            </a:r>
            <a:r>
              <a:rPr lang="en-US" sz="2000" b="1" u="sng" dirty="0">
                <a:solidFill>
                  <a:srgbClr val="002060"/>
                </a:solidFill>
              </a:rPr>
              <a:t>improved for the majority of sites (~86%) between 1987 and 2021. 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598AFE-80DE-7FD5-6469-59330CF67A83}"/>
              </a:ext>
            </a:extLst>
          </p:cNvPr>
          <p:cNvSpPr txBox="1"/>
          <p:nvPr/>
        </p:nvSpPr>
        <p:spPr>
          <a:xfrm>
            <a:off x="171131" y="4637956"/>
            <a:ext cx="902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Despite improvements, only 69% of streams have ANC levels that are consistently ‘suitable’ for brook trout</a:t>
            </a:r>
            <a:r>
              <a:rPr lang="en-US" sz="2000" b="1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1C3B07-9133-DC61-2AB4-B8872DB5BDF6}"/>
              </a:ext>
            </a:extLst>
          </p:cNvPr>
          <p:cNvSpPr txBox="1"/>
          <p:nvPr/>
        </p:nvSpPr>
        <p:spPr>
          <a:xfrm>
            <a:off x="171131" y="2296541"/>
            <a:ext cx="8875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Declines in stream water sulfate concentrations, driven by emission regulations initiated with the 1990 Clean Air Act Amendments, contribute to improvements in stream chemistry.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01BD6D-BE8C-7DC3-11FC-E893A3294FB7}"/>
              </a:ext>
            </a:extLst>
          </p:cNvPr>
          <p:cNvSpPr txBox="1"/>
          <p:nvPr/>
        </p:nvSpPr>
        <p:spPr>
          <a:xfrm>
            <a:off x="146747" y="3621137"/>
            <a:ext cx="8924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Sites with mafic bedrock and those at lower elevations are recovering at a faster rate.</a:t>
            </a:r>
          </a:p>
        </p:txBody>
      </p:sp>
    </p:spTree>
    <p:extLst>
      <p:ext uri="{BB962C8B-B14F-4D97-AF65-F5344CB8AC3E}">
        <p14:creationId xmlns:p14="http://schemas.microsoft.com/office/powerpoint/2010/main" val="294817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4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4629680-E9DA-92BB-BC97-2C35FE69004E}"/>
              </a:ext>
            </a:extLst>
          </p:cNvPr>
          <p:cNvSpPr txBox="1"/>
          <p:nvPr/>
        </p:nvSpPr>
        <p:spPr>
          <a:xfrm>
            <a:off x="392336" y="753150"/>
            <a:ext cx="8875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  <a:r>
              <a:rPr lang="en-US" sz="1600" b="1" dirty="0"/>
              <a:t>Environmental Protection Agency </a:t>
            </a:r>
            <a:r>
              <a:rPr lang="en-US" sz="1600" dirty="0"/>
              <a:t>– Clean Air Markets Division, assesses response to acid rain in US</a:t>
            </a:r>
          </a:p>
          <a:p>
            <a:r>
              <a:rPr lang="en-US" sz="1600" dirty="0"/>
              <a:t> </a:t>
            </a:r>
            <a:r>
              <a:rPr lang="en-US" sz="1600" b="1" dirty="0"/>
              <a:t>Virginia Department of Environmental Quality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920A5C-4EE8-AA13-246C-5BCBB56C4E3F}"/>
              </a:ext>
            </a:extLst>
          </p:cNvPr>
          <p:cNvSpPr txBox="1">
            <a:spLocks/>
          </p:cNvSpPr>
          <p:nvPr/>
        </p:nvSpPr>
        <p:spPr>
          <a:xfrm>
            <a:off x="279573" y="228600"/>
            <a:ext cx="8229600" cy="45085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sz="2800" b="1" dirty="0">
                <a:solidFill>
                  <a:schemeClr val="tx2"/>
                </a:solidFill>
              </a:rPr>
              <a:t>Data dissemination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B5AD2B-EE6E-34D1-8A48-29D585419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4162824"/>
            <a:ext cx="1514475" cy="1571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78FFF6-A935-45FC-AF1E-39B6DC9AB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34" y="4936115"/>
            <a:ext cx="1876208" cy="772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25C88B-5C11-A646-AEFC-4340D092D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030" y="4162824"/>
            <a:ext cx="1295400" cy="16163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1B88E3-C8C9-3BC0-919F-FB59965E2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4924" y="4103291"/>
            <a:ext cx="2884324" cy="6489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4F5962-03CC-DBDD-C121-D7A3BFC62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2327" y="4174816"/>
            <a:ext cx="1266035" cy="1616384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FE75AED0-B600-10D4-4726-13059C8BEB31}"/>
              </a:ext>
            </a:extLst>
          </p:cNvPr>
          <p:cNvSpPr txBox="1">
            <a:spLocks/>
          </p:cNvSpPr>
          <p:nvPr/>
        </p:nvSpPr>
        <p:spPr>
          <a:xfrm>
            <a:off x="286734" y="3578741"/>
            <a:ext cx="2181008" cy="45085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600"/>
              </a:spcAft>
              <a:defRPr/>
            </a:pPr>
            <a:r>
              <a:rPr lang="en-US" sz="2400" b="1" dirty="0">
                <a:solidFill>
                  <a:schemeClr val="tx2"/>
                </a:solidFill>
              </a:rPr>
              <a:t>Regulators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3B24C24-31ED-A9F5-28CE-FCEAEF0D2F42}"/>
              </a:ext>
            </a:extLst>
          </p:cNvPr>
          <p:cNvSpPr txBox="1">
            <a:spLocks/>
          </p:cNvSpPr>
          <p:nvPr/>
        </p:nvSpPr>
        <p:spPr>
          <a:xfrm>
            <a:off x="3695446" y="3429062"/>
            <a:ext cx="2980814" cy="45085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600"/>
              </a:spcAft>
              <a:defRPr/>
            </a:pPr>
            <a:r>
              <a:rPr lang="en-US" sz="2400" b="1" dirty="0">
                <a:solidFill>
                  <a:schemeClr val="tx2"/>
                </a:solidFill>
              </a:rPr>
              <a:t>Resource Managers and Scientists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4F264F4-F020-666F-1C3E-09C52A3A5357}"/>
              </a:ext>
            </a:extLst>
          </p:cNvPr>
          <p:cNvSpPr txBox="1">
            <a:spLocks/>
          </p:cNvSpPr>
          <p:nvPr/>
        </p:nvSpPr>
        <p:spPr>
          <a:xfrm>
            <a:off x="7391400" y="3448915"/>
            <a:ext cx="1668034" cy="45085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600"/>
              </a:spcAft>
              <a:defRPr/>
            </a:pPr>
            <a:r>
              <a:rPr lang="en-US" sz="2400" b="1" dirty="0">
                <a:solidFill>
                  <a:schemeClr val="tx2"/>
                </a:solidFill>
              </a:rPr>
              <a:t>Public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AF567C-A544-63FD-D623-56BC4E799E92}"/>
              </a:ext>
            </a:extLst>
          </p:cNvPr>
          <p:cNvSpPr txBox="1"/>
          <p:nvPr/>
        </p:nvSpPr>
        <p:spPr>
          <a:xfrm>
            <a:off x="429406" y="1391300"/>
            <a:ext cx="8875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National Park Service </a:t>
            </a:r>
            <a:r>
              <a:rPr lang="en-US" sz="1600" dirty="0"/>
              <a:t>–Evan Childress, supervisory fisheries biologist</a:t>
            </a:r>
          </a:p>
          <a:p>
            <a:r>
              <a:rPr lang="en-US" sz="1600" b="1" dirty="0"/>
              <a:t>U.S. Forest Service </a:t>
            </a:r>
            <a:r>
              <a:rPr lang="en-US" sz="1600" dirty="0"/>
              <a:t>– Dawn Kirk, fisheries biologist for GW and Jefferson NF</a:t>
            </a:r>
          </a:p>
          <a:p>
            <a:r>
              <a:rPr lang="en-US" sz="1600" b="1" dirty="0"/>
              <a:t>Virginia Department of Wildlife Resources – </a:t>
            </a:r>
            <a:r>
              <a:rPr lang="en-US" sz="1600" dirty="0"/>
              <a:t>Steve Reeser, fisheries biologist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E9C7E9-C9C8-A711-8C7F-69646F40DCF1}"/>
              </a:ext>
            </a:extLst>
          </p:cNvPr>
          <p:cNvSpPr txBox="1"/>
          <p:nvPr/>
        </p:nvSpPr>
        <p:spPr>
          <a:xfrm>
            <a:off x="429406" y="2373940"/>
            <a:ext cx="719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Public, via the </a:t>
            </a:r>
            <a:r>
              <a:rPr lang="en-US" sz="1600" u="sng" dirty="0"/>
              <a:t>SWAS-VTSSS website </a:t>
            </a:r>
            <a:r>
              <a:rPr lang="en-US" sz="1600" dirty="0"/>
              <a:t>and federal database (Water Quality Portal)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96028-3F84-910C-EA57-6A5437027CA2}"/>
              </a:ext>
            </a:extLst>
          </p:cNvPr>
          <p:cNvSpPr txBox="1"/>
          <p:nvPr/>
        </p:nvSpPr>
        <p:spPr>
          <a:xfrm>
            <a:off x="7391400" y="4364831"/>
            <a:ext cx="16680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/>
              <a:t>Teachers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Students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Citizen scientists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Fisherman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7633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  <p:bldP spid="23" grpId="0"/>
      <p:bldP spid="24" grpId="0"/>
      <p:bldP spid="26" grpId="0"/>
      <p:bldP spid="28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38F13-ACC1-A93B-14D7-C298AA552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609"/>
            <a:ext cx="4682247" cy="314908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99ED60-BC0D-314B-9E84-FC2EDB2CCBD2}"/>
              </a:ext>
            </a:extLst>
          </p:cNvPr>
          <p:cNvSpPr txBox="1">
            <a:spLocks/>
          </p:cNvSpPr>
          <p:nvPr/>
        </p:nvSpPr>
        <p:spPr>
          <a:xfrm>
            <a:off x="118353" y="0"/>
            <a:ext cx="8229600" cy="45085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sz="2800" b="1" dirty="0">
                <a:solidFill>
                  <a:schemeClr val="tx2"/>
                </a:solidFill>
              </a:rPr>
              <a:t>SWAS-VTSSS Mountain Stream Database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E90A5-CEB8-9FC4-9404-758E46FE4710}"/>
              </a:ext>
            </a:extLst>
          </p:cNvPr>
          <p:cNvSpPr txBox="1"/>
          <p:nvPr/>
        </p:nvSpPr>
        <p:spPr>
          <a:xfrm>
            <a:off x="381000" y="421759"/>
            <a:ext cx="5673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https://swas.evsc.virginia.edu/POST/scripts/overview.php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CC36C0-466B-0D61-4205-17170748AB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417"/>
          <a:stretch/>
        </p:blipFill>
        <p:spPr>
          <a:xfrm>
            <a:off x="4231532" y="882876"/>
            <a:ext cx="4974905" cy="31285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531015-846C-F4B5-1C39-5ABF22C7C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4081055"/>
            <a:ext cx="7319332" cy="275478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6D45D76-9A36-919B-A31C-BEC9049B9ED6}"/>
              </a:ext>
            </a:extLst>
          </p:cNvPr>
          <p:cNvSpPr/>
          <p:nvPr/>
        </p:nvSpPr>
        <p:spPr>
          <a:xfrm>
            <a:off x="1676400" y="4876800"/>
            <a:ext cx="1295400" cy="1524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FF0BBA-FCD4-D47F-B985-46A7E686EEAD}"/>
              </a:ext>
            </a:extLst>
          </p:cNvPr>
          <p:cNvSpPr/>
          <p:nvPr/>
        </p:nvSpPr>
        <p:spPr>
          <a:xfrm>
            <a:off x="387485" y="1277970"/>
            <a:ext cx="831715" cy="1698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A4C004-C2A5-A896-91AA-987391563F03}"/>
              </a:ext>
            </a:extLst>
          </p:cNvPr>
          <p:cNvSpPr/>
          <p:nvPr/>
        </p:nvSpPr>
        <p:spPr>
          <a:xfrm>
            <a:off x="8373893" y="2133600"/>
            <a:ext cx="457200" cy="228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3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E9DA-6D45-7A5D-1326-13E4AC55DA19}"/>
              </a:ext>
            </a:extLst>
          </p:cNvPr>
          <p:cNvSpPr txBox="1">
            <a:spLocks/>
          </p:cNvSpPr>
          <p:nvPr/>
        </p:nvSpPr>
        <p:spPr>
          <a:xfrm>
            <a:off x="96621" y="158750"/>
            <a:ext cx="8950757" cy="71755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060"/>
                </a:solidFill>
              </a:rPr>
              <a:t>Looking towards the future environment…</a:t>
            </a:r>
          </a:p>
        </p:txBody>
      </p:sp>
    </p:spTree>
    <p:extLst>
      <p:ext uri="{BB962C8B-B14F-4D97-AF65-F5344CB8AC3E}">
        <p14:creationId xmlns:p14="http://schemas.microsoft.com/office/powerpoint/2010/main" val="175524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2">
            <a:extLst>
              <a:ext uri="{FF2B5EF4-FFF2-40B4-BE49-F238E27FC236}">
                <a16:creationId xmlns:a16="http://schemas.microsoft.com/office/drawing/2014/main" id="{576AEA5C-654A-475B-AF6A-480C4214A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13" y="18403"/>
            <a:ext cx="899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2"/>
                </a:solidFill>
              </a:rPr>
              <a:t>Emerging threat: Microplastics</a:t>
            </a:r>
            <a:endParaRPr lang="en-US" altLang="en-US" sz="1400" b="1" dirty="0">
              <a:solidFill>
                <a:schemeClr val="tx2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74328D-148A-4F0E-A599-CE1F73DBB4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22" r="32891" b="73450"/>
          <a:stretch/>
        </p:blipFill>
        <p:spPr>
          <a:xfrm>
            <a:off x="100531" y="2545584"/>
            <a:ext cx="3412787" cy="710205"/>
          </a:xfrm>
          <a:prstGeom prst="rect">
            <a:avLst/>
          </a:prstGeom>
        </p:spPr>
      </p:pic>
      <p:pic>
        <p:nvPicPr>
          <p:cNvPr id="7" name="Picture 6" descr="A picture containing light, ocean floor&#10;&#10;Description automatically generated">
            <a:extLst>
              <a:ext uri="{FF2B5EF4-FFF2-40B4-BE49-F238E27FC236}">
                <a16:creationId xmlns:a16="http://schemas.microsoft.com/office/drawing/2014/main" id="{95419E2F-E6A1-4064-BF85-3494117896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20" y="1102047"/>
            <a:ext cx="2738628" cy="2056027"/>
          </a:xfrm>
          <a:prstGeom prst="rect">
            <a:avLst/>
          </a:prstGeom>
        </p:spPr>
      </p:pic>
      <p:sp>
        <p:nvSpPr>
          <p:cNvPr id="23" name="TextBox 4">
            <a:extLst>
              <a:ext uri="{FF2B5EF4-FFF2-40B4-BE49-F238E27FC236}">
                <a16:creationId xmlns:a16="http://schemas.microsoft.com/office/drawing/2014/main" id="{8AC69947-777B-4366-9D21-AAAB0C04E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6320" y="2819520"/>
            <a:ext cx="27386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600" dirty="0">
                <a:solidFill>
                  <a:schemeClr val="bg1"/>
                </a:solidFill>
              </a:rPr>
              <a:t>Microplastic under blue light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1FBA5E-3F5F-698B-3827-21FB2E8EB5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673"/>
          <a:stretch/>
        </p:blipFill>
        <p:spPr>
          <a:xfrm>
            <a:off x="34605" y="892623"/>
            <a:ext cx="4477408" cy="1237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EDD2A9-4AC0-9A15-53B0-F268B43192C2}"/>
              </a:ext>
            </a:extLst>
          </p:cNvPr>
          <p:cNvSpPr txBox="1"/>
          <p:nvPr/>
        </p:nvSpPr>
        <p:spPr>
          <a:xfrm>
            <a:off x="0" y="6091485"/>
            <a:ext cx="4174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Matthew Zaragoza, 4</a:t>
            </a:r>
            <a:r>
              <a:rPr lang="en-US" baseline="30000" dirty="0"/>
              <a:t>th</a:t>
            </a:r>
            <a:r>
              <a:rPr lang="en-US" dirty="0"/>
              <a:t>-year UVA student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F12571-4D38-6F15-B875-979BB03139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1" y="3684424"/>
            <a:ext cx="4110539" cy="23121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6016E5-AD83-BB2B-03B4-05BE940A5DCD}"/>
              </a:ext>
            </a:extLst>
          </p:cNvPr>
          <p:cNvSpPr txBox="1"/>
          <p:nvPr/>
        </p:nvSpPr>
        <p:spPr>
          <a:xfrm>
            <a:off x="4852469" y="4181716"/>
            <a:ext cx="281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Biological effects on fish: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15A6DE-E693-BAA2-CCCA-13360C95C980}"/>
              </a:ext>
            </a:extLst>
          </p:cNvPr>
          <p:cNvSpPr txBox="1"/>
          <p:nvPr/>
        </p:nvSpPr>
        <p:spPr>
          <a:xfrm>
            <a:off x="4566062" y="4583380"/>
            <a:ext cx="447740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Accumulates in digestive track and liver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Obstructs gills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Increase mercury bioaccumulation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Prevent nutrient assimilation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Carriers for organic pollutants, heavy metals, pesticides, and harmful pathogens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>
            <a:extLst>
              <a:ext uri="{FF2B5EF4-FFF2-40B4-BE49-F238E27FC236}">
                <a16:creationId xmlns:a16="http://schemas.microsoft.com/office/drawing/2014/main" id="{B17351E8-02E5-C95E-7AB4-45BF130D6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36513"/>
            <a:ext cx="87106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2"/>
                </a:solidFill>
              </a:rPr>
              <a:t>Acid deposition and relationship to native trout stream </a:t>
            </a:r>
          </a:p>
        </p:txBody>
      </p:sp>
      <p:pic>
        <p:nvPicPr>
          <p:cNvPr id="43" name="Picture 3" descr="ar-fish-6">
            <a:extLst>
              <a:ext uri="{FF2B5EF4-FFF2-40B4-BE49-F238E27FC236}">
                <a16:creationId xmlns:a16="http://schemas.microsoft.com/office/drawing/2014/main" id="{12AF682B-2EEF-6696-E238-55103B81F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94100"/>
            <a:ext cx="1916113" cy="1263650"/>
          </a:xfrm>
          <a:prstGeom prst="rect">
            <a:avLst/>
          </a:prstGeom>
          <a:noFill/>
          <a:ln w="38100">
            <a:solidFill>
              <a:srgbClr val="0D02E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ar-ph-5">
            <a:extLst>
              <a:ext uri="{FF2B5EF4-FFF2-40B4-BE49-F238E27FC236}">
                <a16:creationId xmlns:a16="http://schemas.microsoft.com/office/drawing/2014/main" id="{F2CB8169-CD20-894C-7DB2-5E1EAFAE0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3597275"/>
            <a:ext cx="1905000" cy="127952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ar-eggs">
            <a:extLst>
              <a:ext uri="{FF2B5EF4-FFF2-40B4-BE49-F238E27FC236}">
                <a16:creationId xmlns:a16="http://schemas.microsoft.com/office/drawing/2014/main" id="{44F368B9-B042-6152-163C-93E996299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1" y="3572350"/>
            <a:ext cx="1916112" cy="1279525"/>
          </a:xfrm>
          <a:prstGeom prst="rect">
            <a:avLst/>
          </a:prstGeom>
          <a:noFill/>
          <a:ln w="38100">
            <a:solidFill>
              <a:srgbClr val="0D02E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Line 8">
            <a:extLst>
              <a:ext uri="{FF2B5EF4-FFF2-40B4-BE49-F238E27FC236}">
                <a16:creationId xmlns:a16="http://schemas.microsoft.com/office/drawing/2014/main" id="{F015514C-8A0B-25C4-D032-2C567477FAB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5438" y="4287838"/>
            <a:ext cx="1522412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Text Box 11">
            <a:extLst>
              <a:ext uri="{FF2B5EF4-FFF2-40B4-BE49-F238E27FC236}">
                <a16:creationId xmlns:a16="http://schemas.microsoft.com/office/drawing/2014/main" id="{D98E003C-681A-6477-B1D3-512EFEAC4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172300"/>
            <a:ext cx="1947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tx2"/>
                </a:solidFill>
              </a:rPr>
              <a:t>pH 6.0</a:t>
            </a:r>
          </a:p>
        </p:txBody>
      </p:sp>
      <p:sp>
        <p:nvSpPr>
          <p:cNvPr id="51" name="Text Box 12">
            <a:extLst>
              <a:ext uri="{FF2B5EF4-FFF2-40B4-BE49-F238E27FC236}">
                <a16:creationId xmlns:a16="http://schemas.microsoft.com/office/drawing/2014/main" id="{F7A4E479-DA6D-AE74-DF72-87E54695B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1525" y="3181350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tx2"/>
                </a:solidFill>
              </a:rPr>
              <a:t>pH 5.0</a:t>
            </a:r>
          </a:p>
        </p:txBody>
      </p:sp>
      <p:pic>
        <p:nvPicPr>
          <p:cNvPr id="52" name="Picture 2" descr="ar-gills">
            <a:extLst>
              <a:ext uri="{FF2B5EF4-FFF2-40B4-BE49-F238E27FC236}">
                <a16:creationId xmlns:a16="http://schemas.microsoft.com/office/drawing/2014/main" id="{433F09FE-2CAC-DBD7-533C-3E5BC0734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5" y="5280026"/>
            <a:ext cx="2185987" cy="145415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80329777-593B-BF46-2956-12AE02D32C29}"/>
              </a:ext>
            </a:extLst>
          </p:cNvPr>
          <p:cNvSpPr/>
          <p:nvPr/>
        </p:nvSpPr>
        <p:spPr>
          <a:xfrm>
            <a:off x="217488" y="5691191"/>
            <a:ext cx="5295900" cy="7842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dirty="0">
                <a:solidFill>
                  <a:schemeClr val="tx2"/>
                </a:solidFill>
                <a:latin typeface="+mj-lt"/>
              </a:rPr>
              <a:t> H</a:t>
            </a:r>
            <a:r>
              <a:rPr lang="en-US" baseline="30000" dirty="0">
                <a:solidFill>
                  <a:schemeClr val="tx2"/>
                </a:solidFill>
                <a:latin typeface="+mj-lt"/>
              </a:rPr>
              <a:t>+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and Al</a:t>
            </a:r>
            <a:r>
              <a:rPr lang="en-US" baseline="30000" dirty="0">
                <a:solidFill>
                  <a:schemeClr val="tx2"/>
                </a:solidFill>
                <a:latin typeface="+mj-lt"/>
              </a:rPr>
              <a:t>3+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bind to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iono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-regulation sites on gills</a:t>
            </a: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dirty="0">
                <a:solidFill>
                  <a:schemeClr val="tx2"/>
                </a:solidFill>
                <a:latin typeface="+mj-lt"/>
              </a:rPr>
              <a:t> Disrupt salt and water balance in blood</a:t>
            </a:r>
          </a:p>
        </p:txBody>
      </p:sp>
      <p:pic>
        <p:nvPicPr>
          <p:cNvPr id="6155" name="Picture 53" descr="Laurel_Fork_Watershed.jpg">
            <a:extLst>
              <a:ext uri="{FF2B5EF4-FFF2-40B4-BE49-F238E27FC236}">
                <a16:creationId xmlns:a16="http://schemas.microsoft.com/office/drawing/2014/main" id="{042D7262-527B-E004-83C8-DE95F1A87D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40" b="24323"/>
          <a:stretch>
            <a:fillRect/>
          </a:stretch>
        </p:blipFill>
        <p:spPr bwMode="auto">
          <a:xfrm>
            <a:off x="3441700" y="890587"/>
            <a:ext cx="2378075" cy="1617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2" descr="Image result for underwater stream brook trout">
            <a:extLst>
              <a:ext uri="{FF2B5EF4-FFF2-40B4-BE49-F238E27FC236}">
                <a16:creationId xmlns:a16="http://schemas.microsoft.com/office/drawing/2014/main" id="{FE8A6E7A-D3CC-B622-D689-3D55F1B24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2"/>
          <a:stretch>
            <a:fillRect/>
          </a:stretch>
        </p:blipFill>
        <p:spPr bwMode="auto">
          <a:xfrm>
            <a:off x="5984875" y="908050"/>
            <a:ext cx="2930525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7" name="Group 27">
            <a:extLst>
              <a:ext uri="{FF2B5EF4-FFF2-40B4-BE49-F238E27FC236}">
                <a16:creationId xmlns:a16="http://schemas.microsoft.com/office/drawing/2014/main" id="{02865463-69B4-EFC8-A7A4-EAC7EF9EDE74}"/>
              </a:ext>
            </a:extLst>
          </p:cNvPr>
          <p:cNvGrpSpPr>
            <a:grpSpLocks/>
          </p:cNvGrpSpPr>
          <p:nvPr/>
        </p:nvGrpSpPr>
        <p:grpSpPr bwMode="auto">
          <a:xfrm>
            <a:off x="93663" y="858837"/>
            <a:ext cx="3232150" cy="2017713"/>
            <a:chOff x="2519" y="1795"/>
            <a:chExt cx="3355" cy="1855"/>
          </a:xfrm>
        </p:grpSpPr>
        <p:sp>
          <p:nvSpPr>
            <p:cNvPr id="6173" name="Rectangle 25">
              <a:extLst>
                <a:ext uri="{FF2B5EF4-FFF2-40B4-BE49-F238E27FC236}">
                  <a16:creationId xmlns:a16="http://schemas.microsoft.com/office/drawing/2014/main" id="{1655B8CA-5EF2-E89D-0C1C-6A4F503F9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824"/>
              <a:ext cx="2880" cy="1776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6174" name="Picture 8" descr="Air Pollution Bird Field Work - 162_edited">
              <a:extLst>
                <a:ext uri="{FF2B5EF4-FFF2-40B4-BE49-F238E27FC236}">
                  <a16:creationId xmlns:a16="http://schemas.microsoft.com/office/drawing/2014/main" id="{825337BB-3B1A-FA98-4632-71A8F7477B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" y="1795"/>
              <a:ext cx="3355" cy="1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8" name="Picture 59">
            <a:extLst>
              <a:ext uri="{FF2B5EF4-FFF2-40B4-BE49-F238E27FC236}">
                <a16:creationId xmlns:a16="http://schemas.microsoft.com/office/drawing/2014/main" id="{FF00334A-2B18-8D92-ABF8-94843D5AD0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4" r="22433" b="23734"/>
          <a:stretch>
            <a:fillRect/>
          </a:stretch>
        </p:blipFill>
        <p:spPr bwMode="auto">
          <a:xfrm>
            <a:off x="3426937" y="1681910"/>
            <a:ext cx="241935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Down Arrow 60">
            <a:extLst>
              <a:ext uri="{FF2B5EF4-FFF2-40B4-BE49-F238E27FC236}">
                <a16:creationId xmlns:a16="http://schemas.microsoft.com/office/drawing/2014/main" id="{36C813C0-74E6-8156-970B-67A7702F0A28}"/>
              </a:ext>
            </a:extLst>
          </p:cNvPr>
          <p:cNvSpPr/>
          <p:nvPr/>
        </p:nvSpPr>
        <p:spPr>
          <a:xfrm rot="16200000">
            <a:off x="2815431" y="465931"/>
            <a:ext cx="280988" cy="1066800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Down Arrow 61">
            <a:extLst>
              <a:ext uri="{FF2B5EF4-FFF2-40B4-BE49-F238E27FC236}">
                <a16:creationId xmlns:a16="http://schemas.microsoft.com/office/drawing/2014/main" id="{09C80BC0-0BC0-507B-6E00-194DCF19456D}"/>
              </a:ext>
            </a:extLst>
          </p:cNvPr>
          <p:cNvSpPr/>
          <p:nvPr/>
        </p:nvSpPr>
        <p:spPr>
          <a:xfrm rot="10800000">
            <a:off x="1455738" y="930275"/>
            <a:ext cx="533400" cy="395287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Down Arrow 64">
            <a:extLst>
              <a:ext uri="{FF2B5EF4-FFF2-40B4-BE49-F238E27FC236}">
                <a16:creationId xmlns:a16="http://schemas.microsoft.com/office/drawing/2014/main" id="{A18C5C70-6424-650B-EB6D-7866E531E63E}"/>
              </a:ext>
            </a:extLst>
          </p:cNvPr>
          <p:cNvSpPr/>
          <p:nvPr/>
        </p:nvSpPr>
        <p:spPr>
          <a:xfrm>
            <a:off x="4387850" y="1473200"/>
            <a:ext cx="533400" cy="395287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TextBox 17">
            <a:extLst>
              <a:ext uri="{FF2B5EF4-FFF2-40B4-BE49-F238E27FC236}">
                <a16:creationId xmlns:a16="http://schemas.microsoft.com/office/drawing/2014/main" id="{9F7F5016-AC1C-6856-A8FB-00B8B2D23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0788" y="947737"/>
            <a:ext cx="17875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b="1">
                <a:solidFill>
                  <a:srgbClr val="FF0000"/>
                </a:solidFill>
              </a:rPr>
              <a:t>H</a:t>
            </a:r>
            <a:r>
              <a:rPr lang="en-US" altLang="en-US" sz="1100" b="1" baseline="-25000">
                <a:solidFill>
                  <a:srgbClr val="FF0000"/>
                </a:solidFill>
              </a:rPr>
              <a:t>2</a:t>
            </a:r>
            <a:r>
              <a:rPr lang="en-US" altLang="en-US" sz="1100" b="1">
                <a:solidFill>
                  <a:srgbClr val="FF0000"/>
                </a:solidFill>
              </a:rPr>
              <a:t>SO</a:t>
            </a:r>
            <a:r>
              <a:rPr lang="en-US" altLang="en-US" sz="1100" b="1" baseline="-25000">
                <a:solidFill>
                  <a:srgbClr val="FF0000"/>
                </a:solidFill>
              </a:rPr>
              <a:t>4  </a:t>
            </a:r>
            <a:r>
              <a:rPr lang="en-US" altLang="en-US" sz="1100" b="1">
                <a:solidFill>
                  <a:srgbClr val="FF0000"/>
                </a:solidFill>
              </a:rPr>
              <a:t>“sulfuric acid”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7" name="TextBox 16">
            <a:extLst>
              <a:ext uri="{FF2B5EF4-FFF2-40B4-BE49-F238E27FC236}">
                <a16:creationId xmlns:a16="http://schemas.microsoft.com/office/drawing/2014/main" id="{D4680DD1-79AB-0AD6-AEFC-C159FB4D1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388" y="1352550"/>
            <a:ext cx="22129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b="1">
                <a:solidFill>
                  <a:srgbClr val="FF0000"/>
                </a:solidFill>
              </a:rPr>
              <a:t>SO</a:t>
            </a:r>
            <a:r>
              <a:rPr lang="en-US" altLang="en-US" sz="1100" b="1" baseline="-25000">
                <a:solidFill>
                  <a:srgbClr val="FF0000"/>
                </a:solidFill>
              </a:rPr>
              <a:t>2</a:t>
            </a:r>
            <a:r>
              <a:rPr lang="en-US" altLang="en-US" sz="1100">
                <a:solidFill>
                  <a:srgbClr val="FF0000"/>
                </a:solidFill>
              </a:rPr>
              <a:t>  “sulfur dioxide”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5DEDA99-7A02-052F-CD05-CF5D8D63D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8454" y="2468289"/>
            <a:ext cx="544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  <a:highlight>
                  <a:srgbClr val="C0C0C0"/>
                </a:highlight>
              </a:rPr>
              <a:t>Al</a:t>
            </a:r>
            <a:r>
              <a:rPr lang="en-US" altLang="en-US" sz="1600" b="1" baseline="30000" dirty="0">
                <a:solidFill>
                  <a:srgbClr val="FF0000"/>
                </a:solidFill>
                <a:highlight>
                  <a:srgbClr val="C0C0C0"/>
                </a:highlight>
              </a:rPr>
              <a:t>3+</a:t>
            </a:r>
            <a:endParaRPr lang="en-US" altLang="en-US" sz="1600" dirty="0">
              <a:highlight>
                <a:srgbClr val="C0C0C0"/>
              </a:highlight>
            </a:endParaRPr>
          </a:p>
        </p:txBody>
      </p:sp>
      <p:sp>
        <p:nvSpPr>
          <p:cNvPr id="69" name="Down Arrow 68">
            <a:extLst>
              <a:ext uri="{FF2B5EF4-FFF2-40B4-BE49-F238E27FC236}">
                <a16:creationId xmlns:a16="http://schemas.microsoft.com/office/drawing/2014/main" id="{D7792FE4-D025-CCEF-CDB0-E1CDE1250E22}"/>
              </a:ext>
            </a:extLst>
          </p:cNvPr>
          <p:cNvSpPr/>
          <p:nvPr/>
        </p:nvSpPr>
        <p:spPr>
          <a:xfrm rot="16200000">
            <a:off x="5858669" y="2482057"/>
            <a:ext cx="282575" cy="360361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1DD09C5-7088-64A5-E3D1-8596E9FE5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5538" y="2527300"/>
            <a:ext cx="546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Al</a:t>
            </a:r>
            <a:r>
              <a:rPr lang="en-US" altLang="en-US" sz="1600" b="1" baseline="30000" dirty="0">
                <a:solidFill>
                  <a:srgbClr val="FF0000"/>
                </a:solidFill>
              </a:rPr>
              <a:t>3+</a:t>
            </a:r>
            <a:endParaRPr lang="en-US" altLang="en-US" sz="1600" dirty="0"/>
          </a:p>
        </p:txBody>
      </p:sp>
      <p:sp>
        <p:nvSpPr>
          <p:cNvPr id="71" name="Down Arrow 70">
            <a:extLst>
              <a:ext uri="{FF2B5EF4-FFF2-40B4-BE49-F238E27FC236}">
                <a16:creationId xmlns:a16="http://schemas.microsoft.com/office/drawing/2014/main" id="{7E3607D5-9B65-CAB2-B699-2E7279BC816C}"/>
              </a:ext>
            </a:extLst>
          </p:cNvPr>
          <p:cNvSpPr/>
          <p:nvPr/>
        </p:nvSpPr>
        <p:spPr>
          <a:xfrm>
            <a:off x="8186738" y="1944687"/>
            <a:ext cx="533400" cy="395288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5747F24-076E-5B93-B228-FA3895776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6425" y="1546225"/>
            <a:ext cx="454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pH</a:t>
            </a:r>
            <a:endParaRPr lang="en-US" altLang="en-US" sz="1800"/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670B98F2-C2BC-3704-9F31-D96D9764843F}"/>
              </a:ext>
            </a:extLst>
          </p:cNvPr>
          <p:cNvSpPr/>
          <p:nvPr/>
        </p:nvSpPr>
        <p:spPr>
          <a:xfrm rot="16200000">
            <a:off x="5890419" y="1823242"/>
            <a:ext cx="282575" cy="423863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EA7833-7F71-FC42-7CC2-5897F6ACC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713" y="1876425"/>
            <a:ext cx="412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  <a:highlight>
                  <a:srgbClr val="C0C0C0"/>
                </a:highlight>
              </a:rPr>
              <a:t>H</a:t>
            </a:r>
            <a:r>
              <a:rPr lang="en-US" altLang="en-US" sz="1600" b="1" baseline="30000" dirty="0">
                <a:solidFill>
                  <a:srgbClr val="FF0000"/>
                </a:solidFill>
                <a:highlight>
                  <a:srgbClr val="C0C0C0"/>
                </a:highlight>
              </a:rPr>
              <a:t>+</a:t>
            </a:r>
            <a:endParaRPr lang="en-US" altLang="en-US" sz="1600" dirty="0">
              <a:highlight>
                <a:srgbClr val="C0C0C0"/>
              </a:highligh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2F4ED7-BDBE-81ED-ADF4-EB5781218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1121" y="1973899"/>
            <a:ext cx="6778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  <a:highlight>
                  <a:srgbClr val="C0C0C0"/>
                </a:highlight>
              </a:rPr>
              <a:t>SO</a:t>
            </a:r>
            <a:r>
              <a:rPr lang="en-US" altLang="en-US" sz="1600" b="1" baseline="-25000" dirty="0">
                <a:solidFill>
                  <a:srgbClr val="FF0000"/>
                </a:solidFill>
                <a:highlight>
                  <a:srgbClr val="C0C0C0"/>
                </a:highlight>
              </a:rPr>
              <a:t>4</a:t>
            </a:r>
            <a:r>
              <a:rPr lang="en-US" altLang="en-US" sz="1600" b="1" baseline="30000" dirty="0">
                <a:solidFill>
                  <a:srgbClr val="FF0000"/>
                </a:solidFill>
                <a:highlight>
                  <a:srgbClr val="C0C0C0"/>
                </a:highlight>
              </a:rPr>
              <a:t>2-</a:t>
            </a:r>
            <a:endParaRPr lang="en-US" altLang="en-US" sz="1600" dirty="0">
              <a:highlight>
                <a:srgbClr val="C0C0C0"/>
              </a:highligh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7898D4-C89F-11D1-207B-9FD92CF5D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0963" y="2189163"/>
            <a:ext cx="6778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SO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4</a:t>
            </a:r>
            <a:r>
              <a:rPr lang="en-US" altLang="en-US" sz="1600" b="1" baseline="30000" dirty="0">
                <a:solidFill>
                  <a:srgbClr val="FF0000"/>
                </a:solidFill>
              </a:rPr>
              <a:t>2-</a:t>
            </a:r>
            <a:endParaRPr lang="en-US" altLang="en-US" sz="1600" dirty="0"/>
          </a:p>
        </p:txBody>
      </p:sp>
      <p:sp>
        <p:nvSpPr>
          <p:cNvPr id="6" name="Down Arrow 70">
            <a:extLst>
              <a:ext uri="{FF2B5EF4-FFF2-40B4-BE49-F238E27FC236}">
                <a16:creationId xmlns:a16="http://schemas.microsoft.com/office/drawing/2014/main" id="{777DDFFB-0189-0DDE-22B8-41223523ADBB}"/>
              </a:ext>
            </a:extLst>
          </p:cNvPr>
          <p:cNvSpPr/>
          <p:nvPr/>
        </p:nvSpPr>
        <p:spPr>
          <a:xfrm>
            <a:off x="3603149" y="1898649"/>
            <a:ext cx="533400" cy="395288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ADED35-68E6-28DD-C083-1DDCA64C9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2836" y="1500187"/>
            <a:ext cx="454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pH</a:t>
            </a:r>
            <a:endParaRPr lang="en-US" alt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D35E38-C5DE-A28E-5229-C81F7785C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2252" y="1876425"/>
            <a:ext cx="412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H</a:t>
            </a:r>
            <a:r>
              <a:rPr lang="en-US" altLang="en-US" sz="1600" b="1" baseline="30000" dirty="0">
                <a:solidFill>
                  <a:srgbClr val="FF0000"/>
                </a:solidFill>
              </a:rPr>
              <a:t>+</a:t>
            </a:r>
            <a:endParaRPr lang="en-US" alt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C368B0-313F-C074-261C-6C1E888D5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195" y="2555985"/>
            <a:ext cx="16607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00FF"/>
                </a:solidFill>
                <a:highlight>
                  <a:srgbClr val="C0C0C0"/>
                </a:highlight>
              </a:rPr>
              <a:t>Carbonates- ANC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F51AAB-B633-8151-0F64-455DF8867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963" y="2243811"/>
            <a:ext cx="18854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00FF"/>
                </a:solidFill>
                <a:highlight>
                  <a:srgbClr val="C0C0C0"/>
                </a:highlight>
              </a:rPr>
              <a:t>Base cations – Ca</a:t>
            </a:r>
            <a:r>
              <a:rPr lang="en-US" altLang="en-US" sz="1400" b="1" baseline="30000" dirty="0">
                <a:solidFill>
                  <a:srgbClr val="0000FF"/>
                </a:solidFill>
                <a:highlight>
                  <a:srgbClr val="C0C0C0"/>
                </a:highlight>
              </a:rPr>
              <a:t>2+</a:t>
            </a:r>
            <a:endParaRPr lang="en-US" altLang="en-US" sz="1400" baseline="30000" dirty="0">
              <a:solidFill>
                <a:srgbClr val="0000FF"/>
              </a:solidFill>
              <a:highlight>
                <a:srgbClr val="C0C0C0"/>
              </a:highlight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D234B76F-5C21-58E7-33A5-BC3FBAEE5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2945515"/>
            <a:ext cx="3833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2"/>
                </a:solidFill>
              </a:rPr>
              <a:t>Impacts developing fish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B06BC19-241F-41C1-704D-F16D9CE0D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5144773"/>
            <a:ext cx="3833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2"/>
                </a:solidFill>
              </a:rPr>
              <a:t>Impacts adult fish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  <p:bldP spid="61" grpId="0" animBg="1"/>
      <p:bldP spid="62" grpId="0" animBg="1"/>
      <p:bldP spid="65" grpId="0" animBg="1"/>
      <p:bldP spid="66" grpId="0"/>
      <p:bldP spid="67" grpId="0"/>
      <p:bldP spid="68" grpId="0"/>
      <p:bldP spid="69" grpId="0" animBg="1"/>
      <p:bldP spid="70" grpId="0"/>
      <p:bldP spid="71" grpId="0" animBg="1"/>
      <p:bldP spid="72" grpId="0"/>
      <p:bldP spid="28" grpId="0" animBg="1"/>
      <p:bldP spid="29" grpId="0"/>
      <p:bldP spid="30" grpId="0"/>
      <p:bldP spid="3" grpId="0"/>
      <p:bldP spid="6" grpId="0" animBg="1"/>
      <p:bldP spid="7" grpId="0"/>
      <p:bldP spid="8" grpId="0"/>
      <p:bldP spid="10" grpId="0"/>
      <p:bldP spid="11" grpId="0"/>
      <p:bldP spid="2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F6B4631C-3908-3EC0-7D55-0F84366B1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13" y="18403"/>
            <a:ext cx="899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2"/>
                </a:solidFill>
              </a:rPr>
              <a:t>Emerging threat: Microplastics</a:t>
            </a:r>
            <a:endParaRPr lang="en-US" altLang="en-US" sz="1400" b="1" dirty="0">
              <a:solidFill>
                <a:schemeClr val="tx2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3EA223-3F4E-2DBA-DA2B-0C5396902291}"/>
              </a:ext>
            </a:extLst>
          </p:cNvPr>
          <p:cNvGrpSpPr/>
          <p:nvPr/>
        </p:nvGrpSpPr>
        <p:grpSpPr>
          <a:xfrm>
            <a:off x="152400" y="678195"/>
            <a:ext cx="4419600" cy="5715000"/>
            <a:chOff x="6362700" y="428625"/>
            <a:chExt cx="4875821" cy="62865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DCCBA05-9C55-7859-5087-AA24825BBF73}"/>
                </a:ext>
              </a:extLst>
            </p:cNvPr>
            <p:cNvSpPr/>
            <p:nvPr/>
          </p:nvSpPr>
          <p:spPr>
            <a:xfrm>
              <a:off x="6362700" y="428625"/>
              <a:ext cx="4875821" cy="6286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9F0093EB-6D87-3BFA-A215-AFEA4F927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6971" y="541522"/>
              <a:ext cx="4781550" cy="6080125"/>
            </a:xfrm>
            <a:prstGeom prst="rect">
              <a:avLst/>
            </a:prstGeom>
          </p:spPr>
        </p:pic>
      </p:grpSp>
      <p:sp>
        <p:nvSpPr>
          <p:cNvPr id="6" name="TextBox 2">
            <a:extLst>
              <a:ext uri="{FF2B5EF4-FFF2-40B4-BE49-F238E27FC236}">
                <a16:creationId xmlns:a16="http://schemas.microsoft.com/office/drawing/2014/main" id="{4F0674DF-B86F-2E61-DAB7-5903ABB7A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2173" y="1983224"/>
            <a:ext cx="4267200" cy="17030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FontTx/>
              <a:buNone/>
            </a:pPr>
            <a:r>
              <a:rPr lang="en-US" altLang="en-US" sz="1800" u="sng" dirty="0"/>
              <a:t>Results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FontTx/>
              <a:buNone/>
            </a:pPr>
            <a:r>
              <a:rPr lang="en-US" altLang="en-US" sz="1800" dirty="0"/>
              <a:t>194 samples collected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FontTx/>
              <a:buNone/>
            </a:pPr>
            <a:r>
              <a:rPr lang="en-US" altLang="en-US" sz="1800" dirty="0"/>
              <a:t>122 stream samples analyzed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FontTx/>
              <a:buNone/>
            </a:pPr>
            <a:r>
              <a:rPr lang="en-US" altLang="en-US" sz="1800" dirty="0"/>
              <a:t>23% have microplastics in a 1L sample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D1D87-BC5F-CDE9-D7BC-BDEF003BEBE5}"/>
              </a:ext>
            </a:extLst>
          </p:cNvPr>
          <p:cNvSpPr txBox="1"/>
          <p:nvPr/>
        </p:nvSpPr>
        <p:spPr>
          <a:xfrm>
            <a:off x="4821992" y="4380136"/>
            <a:ext cx="42072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FFFF00"/>
              </a:buClr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~0.26 microplastic pieces per L in VA mountain streams</a:t>
            </a:r>
            <a:endParaRPr lang="en-US" altLang="en-US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10E7F9-F763-D4DD-EB1B-CDA748B029FA}"/>
              </a:ext>
            </a:extLst>
          </p:cNvPr>
          <p:cNvSpPr txBox="1"/>
          <p:nvPr/>
        </p:nvSpPr>
        <p:spPr>
          <a:xfrm>
            <a:off x="1908452" y="6529623"/>
            <a:ext cx="7026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FFFF00"/>
              </a:buClr>
              <a:buFontTx/>
              <a:buNone/>
            </a:pPr>
            <a:r>
              <a:rPr lang="en-US" altLang="en-US" b="1" dirty="0"/>
              <a:t>BASELINE DATA important to understanding future changes</a:t>
            </a:r>
            <a:endParaRPr lang="en-US" altLang="en-US" sz="1800" u="sn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7C707-775D-84CD-DE96-E9CDB7E8E68C}"/>
              </a:ext>
            </a:extLst>
          </p:cNvPr>
          <p:cNvSpPr txBox="1"/>
          <p:nvPr/>
        </p:nvSpPr>
        <p:spPr>
          <a:xfrm>
            <a:off x="4936787" y="1046980"/>
            <a:ext cx="4207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FFFF00"/>
              </a:buClr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Sampling added to VTSSS in 2021</a:t>
            </a:r>
            <a:r>
              <a:rPr lang="en-US" altLang="en-US" sz="1800" dirty="0"/>
              <a:t>.</a:t>
            </a:r>
            <a:endParaRPr lang="en-US" altLang="en-US" sz="1800" u="sng" dirty="0"/>
          </a:p>
        </p:txBody>
      </p:sp>
    </p:spTree>
    <p:extLst>
      <p:ext uri="{BB962C8B-B14F-4D97-AF65-F5344CB8AC3E}">
        <p14:creationId xmlns:p14="http://schemas.microsoft.com/office/powerpoint/2010/main" val="3423937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E141C3-AF86-1E76-60E7-D23C6D48A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866" y="976135"/>
            <a:ext cx="6206266" cy="255444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11ACF7C-09AF-A79C-A66E-2CB09F7BDBAA}"/>
              </a:ext>
            </a:extLst>
          </p:cNvPr>
          <p:cNvSpPr txBox="1">
            <a:spLocks/>
          </p:cNvSpPr>
          <p:nvPr/>
        </p:nvSpPr>
        <p:spPr>
          <a:xfrm>
            <a:off x="96621" y="158750"/>
            <a:ext cx="8950757" cy="71755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060"/>
                </a:solidFill>
              </a:rPr>
              <a:t>Multiple Environmental Stressors: a changing climate combined with slow recovery from acid emission/deposition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7467F66-DBD1-CD45-3F17-E2BE95B2CA41}"/>
              </a:ext>
            </a:extLst>
          </p:cNvPr>
          <p:cNvSpPr txBox="1">
            <a:spLocks/>
          </p:cNvSpPr>
          <p:nvPr/>
        </p:nvSpPr>
        <p:spPr>
          <a:xfrm>
            <a:off x="3124200" y="3873751"/>
            <a:ext cx="6324600" cy="150806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fontAlgn="auto">
              <a:spcAft>
                <a:spcPts val="600"/>
              </a:spcAft>
              <a:defRPr/>
            </a:pPr>
            <a:r>
              <a:rPr lang="en-US" sz="2000" b="1" u="sng" dirty="0">
                <a:solidFill>
                  <a:schemeClr val="tx2"/>
                </a:solidFill>
              </a:rPr>
              <a:t>Increasing stream temperature</a:t>
            </a:r>
          </a:p>
          <a:p>
            <a:pPr fontAlgn="auto">
              <a:spcAft>
                <a:spcPts val="600"/>
              </a:spcAft>
              <a:defRPr/>
            </a:pPr>
            <a:r>
              <a:rPr lang="en-US" sz="2000" dirty="0">
                <a:solidFill>
                  <a:srgbClr val="002060"/>
                </a:solidFill>
              </a:rPr>
              <a:t>	</a:t>
            </a:r>
            <a:r>
              <a:rPr lang="en-US" sz="2000" dirty="0"/>
              <a:t>- caused by increasing air temperature</a:t>
            </a:r>
          </a:p>
          <a:p>
            <a:pPr fontAlgn="auto">
              <a:spcAft>
                <a:spcPts val="600"/>
              </a:spcAft>
              <a:defRPr/>
            </a:pPr>
            <a:r>
              <a:rPr lang="en-US" sz="2000" dirty="0"/>
              <a:t>	- caused by a decrease in stream shading	</a:t>
            </a:r>
            <a:r>
              <a:rPr lang="en-US" sz="2000" b="1" dirty="0"/>
              <a:t>	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93D706-E4A4-6D3D-9059-FB1D0EF2A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149094"/>
            <a:ext cx="2334212" cy="15501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F3C40E5-C5A1-B60E-BEA3-08C0FDDD3DF5}"/>
              </a:ext>
            </a:extLst>
          </p:cNvPr>
          <p:cNvSpPr txBox="1"/>
          <p:nvPr/>
        </p:nvSpPr>
        <p:spPr>
          <a:xfrm>
            <a:off x="144833" y="3770778"/>
            <a:ext cx="2490936" cy="230832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1"/>
                </a:solidFill>
                <a:effectLst/>
                <a:latin typeface="abril-titling"/>
              </a:rPr>
              <a:t>The brook trout’s very name reflects its vulnerability. “Fontinalis” means “of the springs,” revealing the species’ reliance on </a:t>
            </a:r>
            <a:r>
              <a:rPr lang="en-US" b="0" i="0" u="sng" dirty="0">
                <a:solidFill>
                  <a:schemeClr val="accent1"/>
                </a:solidFill>
                <a:effectLst/>
                <a:latin typeface="abril-titling"/>
              </a:rPr>
              <a:t>cool, clear water </a:t>
            </a:r>
            <a:r>
              <a:rPr lang="en-US" b="0" i="0" dirty="0">
                <a:solidFill>
                  <a:schemeClr val="accent1"/>
                </a:solidFill>
                <a:effectLst/>
                <a:latin typeface="abril-titling"/>
              </a:rPr>
              <a:t>to survive.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6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E0E641-3BB6-EE4E-F36A-10F162FF5647}"/>
              </a:ext>
            </a:extLst>
          </p:cNvPr>
          <p:cNvSpPr txBox="1">
            <a:spLocks/>
          </p:cNvSpPr>
          <p:nvPr/>
        </p:nvSpPr>
        <p:spPr>
          <a:xfrm>
            <a:off x="85848" y="67784"/>
            <a:ext cx="8950757" cy="45085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600"/>
              </a:spcAft>
              <a:defRPr/>
            </a:pPr>
            <a:r>
              <a:rPr lang="en-US" sz="2400" b="1" dirty="0">
                <a:solidFill>
                  <a:schemeClr val="tx2"/>
                </a:solidFill>
              </a:rPr>
              <a:t>Projections for a changing climate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AD895D-4496-96A6-3B06-5B1A7E4027B7}"/>
              </a:ext>
            </a:extLst>
          </p:cNvPr>
          <p:cNvGrpSpPr/>
          <p:nvPr/>
        </p:nvGrpSpPr>
        <p:grpSpPr>
          <a:xfrm>
            <a:off x="2252040" y="2333060"/>
            <a:ext cx="4833161" cy="1695736"/>
            <a:chOff x="2044173" y="1404120"/>
            <a:chExt cx="4833161" cy="16957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315012-2897-7E01-4E51-EE2FD6EED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3748" y="1588965"/>
              <a:ext cx="489431" cy="554122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3E894F-8F42-3F85-3F69-57CAE3BCEB05}"/>
                </a:ext>
              </a:extLst>
            </p:cNvPr>
            <p:cNvGrpSpPr/>
            <p:nvPr/>
          </p:nvGrpSpPr>
          <p:grpSpPr>
            <a:xfrm rot="21080817">
              <a:off x="2123067" y="1984237"/>
              <a:ext cx="4754267" cy="1115619"/>
              <a:chOff x="1395304" y="4088129"/>
              <a:chExt cx="6757978" cy="1115619"/>
            </a:xfrm>
          </p:grpSpPr>
          <p:sp>
            <p:nvSpPr>
              <p:cNvPr id="8" name="Flowchart: Punched Tape 7">
                <a:extLst>
                  <a:ext uri="{FF2B5EF4-FFF2-40B4-BE49-F238E27FC236}">
                    <a16:creationId xmlns:a16="http://schemas.microsoft.com/office/drawing/2014/main" id="{04A2702C-F9D5-1A53-7006-6EF03443690F}"/>
                  </a:ext>
                </a:extLst>
              </p:cNvPr>
              <p:cNvSpPr/>
              <p:nvPr/>
            </p:nvSpPr>
            <p:spPr>
              <a:xfrm>
                <a:off x="1409700" y="4114800"/>
                <a:ext cx="6553200" cy="1066800"/>
              </a:xfrm>
              <a:prstGeom prst="flowChartPunchedTap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714B1E2-834B-997E-7F1E-1EA49D3C13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34"/>
              <a:stretch/>
            </p:blipFill>
            <p:spPr>
              <a:xfrm>
                <a:off x="5645625" y="4112430"/>
                <a:ext cx="2327852" cy="1091279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D47BCE0-0AC6-8491-01C5-66B3CE2E02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rgbClr val="FFC00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33000"/>
                        </a14:imgEffect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9692"/>
              <a:stretch/>
            </p:blipFill>
            <p:spPr>
              <a:xfrm>
                <a:off x="1395304" y="4088129"/>
                <a:ext cx="2287113" cy="109127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EF1D588-F9EA-25DC-823B-A37A206BA4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69965" y="4727362"/>
                <a:ext cx="613810" cy="306905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9EB44DE-5C77-F3D6-9B12-2E2E638ED15C}"/>
                  </a:ext>
                </a:extLst>
              </p:cNvPr>
              <p:cNvSpPr/>
              <p:nvPr/>
            </p:nvSpPr>
            <p:spPr>
              <a:xfrm>
                <a:off x="1409700" y="4511482"/>
                <a:ext cx="228711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AdvOT82c4f4c4"/>
                  </a:rPr>
                  <a:t>Temperature &gt; 20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º</a:t>
                </a:r>
                <a:r>
                  <a:rPr lang="en-US" dirty="0">
                    <a:latin typeface="AdvOT82c4f4c4"/>
                  </a:rPr>
                  <a:t>C</a:t>
                </a:r>
                <a:endParaRPr lang="en-US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D7C5B19-B61A-458D-C078-3B6BA50096D1}"/>
                  </a:ext>
                </a:extLst>
              </p:cNvPr>
              <p:cNvSpPr/>
              <p:nvPr/>
            </p:nvSpPr>
            <p:spPr>
              <a:xfrm>
                <a:off x="5866169" y="4259690"/>
                <a:ext cx="228711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AdvOT82c4f4c4"/>
                  </a:rPr>
                  <a:t>ANC &lt; 50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µ</a:t>
                </a:r>
                <a:r>
                  <a:rPr lang="en-US" dirty="0" err="1">
                    <a:latin typeface="AdvOT82c4f4c4"/>
                  </a:rPr>
                  <a:t>eq</a:t>
                </a:r>
                <a:r>
                  <a:rPr lang="en-US" dirty="0">
                    <a:latin typeface="AdvOT82c4f4c4"/>
                  </a:rPr>
                  <a:t>/L</a:t>
                </a:r>
                <a:endParaRPr lang="en-US" dirty="0"/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59B12E5D-36D6-86B1-C66C-ECFCE7A48725}"/>
                  </a:ext>
                </a:extLst>
              </p:cNvPr>
              <p:cNvCxnSpPr>
                <a:cxnSpLocks/>
              </p:cNvCxnSpPr>
              <p:nvPr/>
            </p:nvCxnSpPr>
            <p:spPr>
              <a:xfrm rot="519183" flipV="1">
                <a:off x="2259684" y="4833929"/>
                <a:ext cx="2049730" cy="36981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4C55B54-1346-0388-19F8-17B663F990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9866" y="4369727"/>
                <a:ext cx="613810" cy="306905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A98B017-C585-9689-FC2C-7D982B70AB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3299" y="4580091"/>
                <a:ext cx="613810" cy="306905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5FA35AB-0CED-BDA4-2354-CB8B30DB50B4}"/>
                </a:ext>
              </a:extLst>
            </p:cNvPr>
            <p:cNvSpPr/>
            <p:nvPr/>
          </p:nvSpPr>
          <p:spPr>
            <a:xfrm>
              <a:off x="2044173" y="2067762"/>
              <a:ext cx="14299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dvOT82c4f4c4"/>
                </a:rPr>
                <a:t>downstream</a:t>
              </a:r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0B1156E-149B-0786-2AAE-0EE5C2DCB2D3}"/>
                </a:ext>
              </a:extLst>
            </p:cNvPr>
            <p:cNvSpPr/>
            <p:nvPr/>
          </p:nvSpPr>
          <p:spPr>
            <a:xfrm>
              <a:off x="3474085" y="1630746"/>
              <a:ext cx="119330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+mj-lt"/>
                </a:rPr>
                <a:t>Habitat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65093F5-2FE6-6002-6877-45D57B12BC81}"/>
                </a:ext>
              </a:extLst>
            </p:cNvPr>
            <p:cNvSpPr/>
            <p:nvPr/>
          </p:nvSpPr>
          <p:spPr>
            <a:xfrm>
              <a:off x="5303870" y="1404120"/>
              <a:ext cx="126248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dvOT82c4f4c4"/>
                </a:rPr>
                <a:t>upstream</a:t>
              </a:r>
              <a:endParaRPr lang="en-US" dirty="0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D5EC896-4903-62B3-6FCF-5007F6182E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5746" y="2338622"/>
              <a:ext cx="1977092" cy="33634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7FA40FE-3C8F-140A-F599-FAFDE58D1766}"/>
              </a:ext>
            </a:extLst>
          </p:cNvPr>
          <p:cNvSpPr txBox="1">
            <a:spLocks/>
          </p:cNvSpPr>
          <p:nvPr/>
        </p:nvSpPr>
        <p:spPr>
          <a:xfrm>
            <a:off x="85848" y="5041948"/>
            <a:ext cx="8705283" cy="17482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2060"/>
                </a:solidFill>
              </a:rPr>
              <a:t>Changes in streamflow may have mixed effects (</a:t>
            </a:r>
            <a:r>
              <a:rPr lang="en-US" sz="2000" i="1" dirty="0">
                <a:solidFill>
                  <a:srgbClr val="002060"/>
                </a:solidFill>
              </a:rPr>
              <a:t>Blum et al. </a:t>
            </a:r>
            <a:r>
              <a:rPr lang="en-US" sz="2000" dirty="0">
                <a:solidFill>
                  <a:srgbClr val="002060"/>
                </a:solidFill>
              </a:rPr>
              <a:t>2019)</a:t>
            </a:r>
          </a:p>
          <a:p>
            <a:pPr lvl="1"/>
            <a:r>
              <a:rPr lang="en-US" sz="2000" dirty="0"/>
              <a:t>Increased fall and summer baseflows are beneficial</a:t>
            </a:r>
          </a:p>
          <a:p>
            <a:pPr lvl="1"/>
            <a:r>
              <a:rPr lang="en-US" sz="2000" dirty="0"/>
              <a:t>Higher intensity storms may harm eggs and juveniles in winter and spring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FB6F40BC-DD07-1266-612B-4F343EC57468}"/>
              </a:ext>
            </a:extLst>
          </p:cNvPr>
          <p:cNvSpPr txBox="1">
            <a:spLocks/>
          </p:cNvSpPr>
          <p:nvPr/>
        </p:nvSpPr>
        <p:spPr>
          <a:xfrm>
            <a:off x="193243" y="676113"/>
            <a:ext cx="8950757" cy="85567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2060"/>
                </a:solidFill>
              </a:rPr>
              <a:t>Downstream warming and headwater acidity may diminish cold water habitat (McDonnell</a:t>
            </a:r>
            <a:r>
              <a:rPr lang="en-US" sz="2000" i="1" dirty="0">
                <a:solidFill>
                  <a:srgbClr val="002060"/>
                </a:solidFill>
              </a:rPr>
              <a:t> et al. </a:t>
            </a:r>
            <a:r>
              <a:rPr lang="en-US" sz="2000" dirty="0">
                <a:solidFill>
                  <a:srgbClr val="002060"/>
                </a:solidFill>
              </a:rPr>
              <a:t>2015)</a:t>
            </a:r>
          </a:p>
          <a:p>
            <a:pPr lvl="1"/>
            <a:r>
              <a:rPr lang="en-US" sz="2000" dirty="0"/>
              <a:t>2 -4°C air temperature increase = 6%- 10% reduction in cold water habitat in SE US forests</a:t>
            </a:r>
          </a:p>
        </p:txBody>
      </p:sp>
    </p:spTree>
    <p:extLst>
      <p:ext uri="{BB962C8B-B14F-4D97-AF65-F5344CB8AC3E}">
        <p14:creationId xmlns:p14="http://schemas.microsoft.com/office/powerpoint/2010/main" val="107780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E322BD-948F-0389-3E25-71FF8F8DE1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0"/>
            <a:ext cx="9125712" cy="6844284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0240FB47-48ED-E2E3-3E88-DDD79042B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8382"/>
            <a:ext cx="853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tx2"/>
                </a:solidFill>
              </a:rPr>
              <a:t>Thank you for participating and listening!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DF59C2-3147-198C-6412-600E2FEFA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046" y="4561877"/>
            <a:ext cx="67327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2"/>
                </a:solidFill>
              </a:rPr>
              <a:t>And thank you to our funders (47.1K raised)</a:t>
            </a:r>
            <a:endParaRPr lang="en-US" altLang="en-US" sz="1400" b="1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9D70C6-068A-6250-CE23-0AFF57060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5019068"/>
            <a:ext cx="4147965" cy="772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40307C-0D40-567A-B60C-7D50E68CF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606" y="5123341"/>
            <a:ext cx="1437675" cy="5916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DBB7C6-4E66-B315-9BC9-5C79171752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4713" y="6051774"/>
            <a:ext cx="3552825" cy="6603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6FFFB6-2A21-3272-7E6E-2DA651211E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5594" y="5006667"/>
            <a:ext cx="811944" cy="10131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9286C2-96D2-DFCD-CFF3-3BD434A694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191" y="6052624"/>
            <a:ext cx="2884324" cy="64897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B69BC11-8C2F-F756-065C-B51B834DBE12}"/>
              </a:ext>
            </a:extLst>
          </p:cNvPr>
          <p:cNvSpPr txBox="1"/>
          <p:nvPr/>
        </p:nvSpPr>
        <p:spPr>
          <a:xfrm>
            <a:off x="3125318" y="5752210"/>
            <a:ext cx="2018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Individual donations!</a:t>
            </a:r>
          </a:p>
        </p:txBody>
      </p:sp>
      <p:pic>
        <p:nvPicPr>
          <p:cNvPr id="5" name="Picture 4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988EC752-E081-AEC3-EDA5-A973CC5FE1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r="14861" b="5419"/>
          <a:stretch/>
        </p:blipFill>
        <p:spPr>
          <a:xfrm rot="5400000">
            <a:off x="2609653" y="865027"/>
            <a:ext cx="3737837" cy="347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87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FF26F35-AB08-463F-3ED3-4A906C5FA27E}"/>
              </a:ext>
            </a:extLst>
          </p:cNvPr>
          <p:cNvGrpSpPr/>
          <p:nvPr/>
        </p:nvGrpSpPr>
        <p:grpSpPr>
          <a:xfrm>
            <a:off x="6175364" y="4147372"/>
            <a:ext cx="2763877" cy="2570126"/>
            <a:chOff x="6062356" y="3932665"/>
            <a:chExt cx="3056125" cy="2913506"/>
          </a:xfrm>
        </p:grpSpPr>
        <p:pic>
          <p:nvPicPr>
            <p:cNvPr id="18" name="Picture 17" descr="Early On.jpg                                                   000B8A1BMacintosh HD                   B8D73C02:">
              <a:extLst>
                <a:ext uri="{FF2B5EF4-FFF2-40B4-BE49-F238E27FC236}">
                  <a16:creationId xmlns:a16="http://schemas.microsoft.com/office/drawing/2014/main" id="{0EFE0152-C8CC-A7DD-E5AF-1F3E4C6831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4" t="14154" r="7489" b="31824"/>
            <a:stretch>
              <a:fillRect/>
            </a:stretch>
          </p:blipFill>
          <p:spPr bwMode="auto">
            <a:xfrm>
              <a:off x="6062356" y="3932665"/>
              <a:ext cx="3056125" cy="2913506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15">
              <a:extLst>
                <a:ext uri="{FF2B5EF4-FFF2-40B4-BE49-F238E27FC236}">
                  <a16:creationId xmlns:a16="http://schemas.microsoft.com/office/drawing/2014/main" id="{C750D4D2-0C57-0C2E-758E-8F1B52159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0121" y="6460446"/>
              <a:ext cx="167165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highlight>
                    <a:srgbClr val="C0C0C0"/>
                  </a:highlight>
                  <a:latin typeface="Calibri" pitchFamily="34" charset="0"/>
                </a:rPr>
                <a:t>Jim Galloway</a:t>
              </a:r>
            </a:p>
          </p:txBody>
        </p:sp>
      </p:grpSp>
      <p:sp>
        <p:nvSpPr>
          <p:cNvPr id="3" name="Title 1"/>
          <p:cNvSpPr txBox="1">
            <a:spLocks/>
          </p:cNvSpPr>
          <p:nvPr/>
        </p:nvSpPr>
        <p:spPr>
          <a:xfrm>
            <a:off x="0" y="105554"/>
            <a:ext cx="9144000" cy="546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Decadal VTSSS, purpose &amp; history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812D81-29ED-EEC8-7A74-A8B954A5B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990600"/>
            <a:ext cx="6206266" cy="25605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A18AA0-CAB9-FF50-56A9-ADB06B1CC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1" y="575494"/>
            <a:ext cx="9296401" cy="35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FontTx/>
              <a:buNone/>
              <a:defRPr/>
            </a:pPr>
            <a:r>
              <a:rPr lang="en-US" altLang="en-US" sz="1300" dirty="0"/>
              <a:t>Acid emission and subsequent deposition has resulted in acidification of many streams in the Eastern US.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3AB0A37-058A-F287-2CC1-C4ACB2B8663C}"/>
              </a:ext>
            </a:extLst>
          </p:cNvPr>
          <p:cNvGrpSpPr/>
          <p:nvPr/>
        </p:nvGrpSpPr>
        <p:grpSpPr>
          <a:xfrm>
            <a:off x="3205558" y="1417542"/>
            <a:ext cx="2890442" cy="1828800"/>
            <a:chOff x="3281758" y="2362200"/>
            <a:chExt cx="2890442" cy="18288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D91C8A-3D64-80F1-9D28-BE9AF710CA9A}"/>
                </a:ext>
              </a:extLst>
            </p:cNvPr>
            <p:cNvSpPr/>
            <p:nvPr/>
          </p:nvSpPr>
          <p:spPr>
            <a:xfrm>
              <a:off x="3962400" y="2362200"/>
              <a:ext cx="2057400" cy="2547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B01A83-C8E0-3540-C701-ECE885461371}"/>
                </a:ext>
              </a:extLst>
            </p:cNvPr>
            <p:cNvSpPr/>
            <p:nvPr/>
          </p:nvSpPr>
          <p:spPr>
            <a:xfrm>
              <a:off x="4495800" y="2514600"/>
              <a:ext cx="1676400" cy="1676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1327BA0-39A2-3B52-E242-0FBFBD8FFA8E}"/>
                </a:ext>
              </a:extLst>
            </p:cNvPr>
            <p:cNvSpPr/>
            <p:nvPr/>
          </p:nvSpPr>
          <p:spPr>
            <a:xfrm>
              <a:off x="4054813" y="3200400"/>
              <a:ext cx="1357717" cy="84233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3B56E1-207D-759E-759A-2F52BF0FC7FE}"/>
                </a:ext>
              </a:extLst>
            </p:cNvPr>
            <p:cNvSpPr/>
            <p:nvPr/>
          </p:nvSpPr>
          <p:spPr>
            <a:xfrm>
              <a:off x="3281758" y="3276600"/>
              <a:ext cx="1066800" cy="381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FAF4BD0-480C-6F21-EBD3-8F248FB0D104}"/>
              </a:ext>
            </a:extLst>
          </p:cNvPr>
          <p:cNvGrpSpPr/>
          <p:nvPr/>
        </p:nvGrpSpPr>
        <p:grpSpPr>
          <a:xfrm>
            <a:off x="6019800" y="3932665"/>
            <a:ext cx="3053159" cy="2963750"/>
            <a:chOff x="6090842" y="1796749"/>
            <a:chExt cx="3053159" cy="2963750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5A929A4-85F3-CFB2-3332-31E33015A3FC}"/>
                </a:ext>
              </a:extLst>
            </p:cNvPr>
            <p:cNvGrpSpPr/>
            <p:nvPr/>
          </p:nvGrpSpPr>
          <p:grpSpPr>
            <a:xfrm>
              <a:off x="6090842" y="2011457"/>
              <a:ext cx="3053159" cy="2749042"/>
              <a:chOff x="5895652" y="1958751"/>
              <a:chExt cx="3248349" cy="282651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7E4451C2-4ABC-7439-1FA6-F883C75D90B6}"/>
                  </a:ext>
                </a:extLst>
              </p:cNvPr>
              <p:cNvGrpSpPr/>
              <p:nvPr/>
            </p:nvGrpSpPr>
            <p:grpSpPr>
              <a:xfrm>
                <a:off x="6114288" y="1958751"/>
                <a:ext cx="3029712" cy="2542300"/>
                <a:chOff x="683010" y="1981200"/>
                <a:chExt cx="5140699" cy="3962400"/>
              </a:xfrm>
            </p:grpSpPr>
            <p:pic>
              <p:nvPicPr>
                <p:cNvPr id="30" name="Picture 6">
                  <a:extLst>
                    <a:ext uri="{FF2B5EF4-FFF2-40B4-BE49-F238E27FC236}">
                      <a16:creationId xmlns:a16="http://schemas.microsoft.com/office/drawing/2014/main" id="{FD21EBE9-54F4-E57C-22CD-D8C68DAE04F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441" t="20512" b="5678"/>
                <a:stretch/>
              </p:blipFill>
              <p:spPr bwMode="auto">
                <a:xfrm>
                  <a:off x="683010" y="1981200"/>
                  <a:ext cx="5140699" cy="3962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F4E0247D-B6D3-0ECF-9002-BBA4124CA67D}"/>
                    </a:ext>
                  </a:extLst>
                </p:cNvPr>
                <p:cNvSpPr/>
                <p:nvPr/>
              </p:nvSpPr>
              <p:spPr>
                <a:xfrm>
                  <a:off x="1447799" y="4343400"/>
                  <a:ext cx="1099309" cy="914400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5BFE7878-3EE5-A2AC-1048-665B183C25D9}"/>
                    </a:ext>
                  </a:extLst>
                </p:cNvPr>
                <p:cNvSpPr/>
                <p:nvPr/>
              </p:nvSpPr>
              <p:spPr>
                <a:xfrm>
                  <a:off x="2743200" y="3200400"/>
                  <a:ext cx="1143000" cy="2314575"/>
                </a:xfrm>
                <a:prstGeom prst="rect">
                  <a:avLst/>
                </a:prstGeom>
                <a:solidFill>
                  <a:srgbClr val="BF9659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44559C32-7A81-3CF2-789A-CC942F08538A}"/>
                    </a:ext>
                  </a:extLst>
                </p:cNvPr>
                <p:cNvSpPr/>
                <p:nvPr/>
              </p:nvSpPr>
              <p:spPr>
                <a:xfrm>
                  <a:off x="4082291" y="2438400"/>
                  <a:ext cx="1109589" cy="2819400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EC149E97-2EB3-8463-0E75-88DD2BF49F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897" t="15356" b="23786"/>
                <a:stretch/>
              </p:blipFill>
              <p:spPr>
                <a:xfrm>
                  <a:off x="2840744" y="4351898"/>
                  <a:ext cx="782021" cy="269756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5FAFDE37-A0EC-B3CE-E4DF-34AFE47B5C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897" t="15356" b="23786"/>
                <a:stretch/>
              </p:blipFill>
              <p:spPr>
                <a:xfrm>
                  <a:off x="1593077" y="4718290"/>
                  <a:ext cx="782022" cy="26975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8FF205BA-A547-4563-5033-24DEF23AEB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897" t="15356" b="23786"/>
                <a:stretch/>
              </p:blipFill>
              <p:spPr>
                <a:xfrm>
                  <a:off x="1515253" y="4448208"/>
                  <a:ext cx="782022" cy="26975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1427943E-877E-F5EF-5F85-93B8132E8F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897" t="15356" b="23786"/>
                <a:stretch/>
              </p:blipFill>
              <p:spPr>
                <a:xfrm>
                  <a:off x="2903372" y="4504298"/>
                  <a:ext cx="782022" cy="269755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15293F8B-D566-3C55-C604-805C00A1A4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897" t="15356" b="23786"/>
                <a:stretch/>
              </p:blipFill>
              <p:spPr>
                <a:xfrm>
                  <a:off x="3055772" y="4656698"/>
                  <a:ext cx="782022" cy="269755"/>
                </a:xfrm>
                <a:prstGeom prst="rect">
                  <a:avLst/>
                </a:prstGeom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ABAC4120-5DBF-9548-5D50-439AB52E11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897" t="15356" b="23786"/>
                <a:stretch/>
              </p:blipFill>
              <p:spPr>
                <a:xfrm>
                  <a:off x="2754651" y="3429000"/>
                  <a:ext cx="782022" cy="269755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F01640F4-97F4-7F21-058F-345E980DCA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897" t="15356" b="23786"/>
                <a:stretch/>
              </p:blipFill>
              <p:spPr>
                <a:xfrm>
                  <a:off x="2907051" y="3581400"/>
                  <a:ext cx="782022" cy="269755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E55F79D2-899A-837D-009C-58FD567B17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897" t="15356" b="23786"/>
                <a:stretch/>
              </p:blipFill>
              <p:spPr>
                <a:xfrm>
                  <a:off x="3059451" y="3733800"/>
                  <a:ext cx="782022" cy="269755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CE2CEDC4-BFA3-2916-1098-B513DD467C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897" t="15356" b="23786"/>
                <a:stretch/>
              </p:blipFill>
              <p:spPr>
                <a:xfrm>
                  <a:off x="4096297" y="2453808"/>
                  <a:ext cx="782022" cy="269755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B0879D1C-BAAC-9168-3E41-FC64A256FC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897" t="15356" b="23786"/>
                <a:stretch/>
              </p:blipFill>
              <p:spPr>
                <a:xfrm>
                  <a:off x="4248697" y="2606208"/>
                  <a:ext cx="782022" cy="269755"/>
                </a:xfrm>
                <a:prstGeom prst="rect">
                  <a:avLst/>
                </a:prstGeom>
              </p:spPr>
            </p:pic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D898243F-D652-DC7E-E5C3-D750FA599B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897" t="15356" b="23786"/>
                <a:stretch/>
              </p:blipFill>
              <p:spPr>
                <a:xfrm>
                  <a:off x="4401097" y="2758608"/>
                  <a:ext cx="782022" cy="269755"/>
                </a:xfrm>
                <a:prstGeom prst="rect">
                  <a:avLst/>
                </a:prstGeom>
              </p:spPr>
            </p:pic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E2CFBE5B-97A8-5E81-938D-238F02C249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897" t="15356" b="23786"/>
                <a:stretch/>
              </p:blipFill>
              <p:spPr>
                <a:xfrm>
                  <a:off x="4081151" y="3276600"/>
                  <a:ext cx="782022" cy="269755"/>
                </a:xfrm>
                <a:prstGeom prst="rect">
                  <a:avLst/>
                </a:prstGeom>
              </p:spPr>
            </p:pic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BCF05BDC-49B8-5CF2-452B-4D0358DE34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897" t="15356" b="23786"/>
                <a:stretch/>
              </p:blipFill>
              <p:spPr>
                <a:xfrm>
                  <a:off x="4233551" y="3429000"/>
                  <a:ext cx="782022" cy="269755"/>
                </a:xfrm>
                <a:prstGeom prst="rect">
                  <a:avLst/>
                </a:prstGeom>
              </p:spPr>
            </p:pic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05E7271A-B019-8AB5-33EB-C245BBD5A7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897" t="15356" b="23786"/>
                <a:stretch/>
              </p:blipFill>
              <p:spPr>
                <a:xfrm>
                  <a:off x="4385951" y="3581400"/>
                  <a:ext cx="782022" cy="269755"/>
                </a:xfrm>
                <a:prstGeom prst="rect">
                  <a:avLst/>
                </a:prstGeom>
              </p:spPr>
            </p:pic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18FC4DF8-4113-C20C-2EF6-6E553AE542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897" t="15356" b="23786"/>
                <a:stretch/>
              </p:blipFill>
              <p:spPr>
                <a:xfrm>
                  <a:off x="4107543" y="4171363"/>
                  <a:ext cx="782022" cy="269755"/>
                </a:xfrm>
                <a:prstGeom prst="rect">
                  <a:avLst/>
                </a:prstGeom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C9340A12-1349-BDF1-7716-56BD4D4A42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897" t="15356" b="23786"/>
                <a:stretch/>
              </p:blipFill>
              <p:spPr>
                <a:xfrm>
                  <a:off x="4259943" y="4323763"/>
                  <a:ext cx="782022" cy="269755"/>
                </a:xfrm>
                <a:prstGeom prst="rect">
                  <a:avLst/>
                </a:prstGeom>
              </p:spPr>
            </p:pic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A6BC31A9-C3D5-315A-D8D1-977D4F245E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897" t="15356" b="23786"/>
                <a:stretch/>
              </p:blipFill>
              <p:spPr>
                <a:xfrm>
                  <a:off x="4412343" y="4476163"/>
                  <a:ext cx="782022" cy="269755"/>
                </a:xfrm>
                <a:prstGeom prst="rect">
                  <a:avLst/>
                </a:prstGeom>
              </p:spPr>
            </p:pic>
          </p:grpSp>
          <p:sp>
            <p:nvSpPr>
              <p:cNvPr id="52" name="TextBox 19">
                <a:extLst>
                  <a:ext uri="{FF2B5EF4-FFF2-40B4-BE49-F238E27FC236}">
                    <a16:creationId xmlns:a16="http://schemas.microsoft.com/office/drawing/2014/main" id="{DF295DC9-6A83-1BDA-47B0-EA449D9EF4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4733189" y="3121214"/>
                <a:ext cx="2632704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/>
                  <a:t>Brook Trout abundance</a:t>
                </a:r>
                <a:endParaRPr lang="en-US" sz="1400" dirty="0">
                  <a:latin typeface="Calibri" pitchFamily="34" charset="0"/>
                </a:endParaRPr>
              </a:p>
            </p:txBody>
          </p:sp>
          <p:sp>
            <p:nvSpPr>
              <p:cNvPr id="58" name="TextBox 19">
                <a:extLst>
                  <a:ext uri="{FF2B5EF4-FFF2-40B4-BE49-F238E27FC236}">
                    <a16:creationId xmlns:a16="http://schemas.microsoft.com/office/drawing/2014/main" id="{B9EE0CFD-198F-A444-FB5E-D42F0E8EF8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03429" y="4310590"/>
                <a:ext cx="2940572" cy="47467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/>
                  <a:t>     acidic         moderate      suitable</a:t>
                </a:r>
              </a:p>
              <a:p>
                <a:pPr algn="ctr"/>
                <a:r>
                  <a:rPr lang="en-US" sz="1200" dirty="0">
                    <a:latin typeface="Calibri" pitchFamily="34" charset="0"/>
                  </a:rPr>
                  <a:t>(silicate)           (felsic)          (mafic)                </a:t>
                </a:r>
              </a:p>
            </p:txBody>
          </p:sp>
        </p:grpSp>
        <p:sp>
          <p:nvSpPr>
            <p:cNvPr id="78" name="TextBox 19">
              <a:extLst>
                <a:ext uri="{FF2B5EF4-FFF2-40B4-BE49-F238E27FC236}">
                  <a16:creationId xmlns:a16="http://schemas.microsoft.com/office/drawing/2014/main" id="{95631EC2-F3F6-0DD6-8851-28E5190D08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6339" y="1796749"/>
              <a:ext cx="2847661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Data from Shenandoah National Park</a:t>
              </a:r>
              <a:endParaRPr lang="en-US" sz="1200" dirty="0">
                <a:latin typeface="Calibri" pitchFamily="34" charset="0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68551E4-2374-03F2-B47D-37056C7D2C0B}"/>
              </a:ext>
            </a:extLst>
          </p:cNvPr>
          <p:cNvGrpSpPr/>
          <p:nvPr/>
        </p:nvGrpSpPr>
        <p:grpSpPr>
          <a:xfrm>
            <a:off x="1067804" y="2062388"/>
            <a:ext cx="3504196" cy="1133357"/>
            <a:chOff x="1067804" y="3083246"/>
            <a:chExt cx="3504196" cy="1133357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D66BD869-DA7C-3D79-B95B-B18E62C1A8B8}"/>
                </a:ext>
              </a:extLst>
            </p:cNvPr>
            <p:cNvSpPr/>
            <p:nvPr/>
          </p:nvSpPr>
          <p:spPr>
            <a:xfrm>
              <a:off x="4309546" y="3083246"/>
              <a:ext cx="262454" cy="2949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1F5FCFB7-6313-297B-345E-0FC8B74A3EA4}"/>
                </a:ext>
              </a:extLst>
            </p:cNvPr>
            <p:cNvSpPr/>
            <p:nvPr/>
          </p:nvSpPr>
          <p:spPr>
            <a:xfrm>
              <a:off x="1067804" y="3921686"/>
              <a:ext cx="1095367" cy="2949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53CC7CB-1614-D759-AEDB-C8A2CFF6D670}"/>
              </a:ext>
            </a:extLst>
          </p:cNvPr>
          <p:cNvGrpSpPr/>
          <p:nvPr/>
        </p:nvGrpSpPr>
        <p:grpSpPr>
          <a:xfrm>
            <a:off x="25518" y="3920476"/>
            <a:ext cx="3973759" cy="2822836"/>
            <a:chOff x="67197" y="3966763"/>
            <a:chExt cx="3973759" cy="282283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982F185-3526-CF59-FCED-40CAD5B9AE4F}"/>
                </a:ext>
              </a:extLst>
            </p:cNvPr>
            <p:cNvSpPr/>
            <p:nvPr/>
          </p:nvSpPr>
          <p:spPr>
            <a:xfrm>
              <a:off x="76200" y="5134995"/>
              <a:ext cx="3791177" cy="755175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433671E-8CC0-144F-8A97-C49E6C93B636}"/>
                </a:ext>
              </a:extLst>
            </p:cNvPr>
            <p:cNvSpPr/>
            <p:nvPr/>
          </p:nvSpPr>
          <p:spPr>
            <a:xfrm>
              <a:off x="92173" y="6046866"/>
              <a:ext cx="3791177" cy="74273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AE61F9-56ED-A4B5-82B0-CE0F4A9012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97" y="3966763"/>
              <a:ext cx="3973759" cy="2756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FFFF00"/>
                </a:buClr>
                <a:buNone/>
                <a:defRPr/>
              </a:pPr>
              <a:r>
                <a:rPr lang="en-US" altLang="en-US" sz="1300" dirty="0"/>
                <a:t>Variability in </a:t>
              </a:r>
              <a:r>
                <a:rPr lang="en-US" altLang="en-US" sz="1300" u="sng" dirty="0"/>
                <a:t>bedrock composition </a:t>
              </a:r>
              <a:r>
                <a:rPr lang="en-US" altLang="en-US" sz="1300" dirty="0"/>
                <a:t>was found to be a key control on stream response to acid deposition in Shenandoah  National Park.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FFFF00"/>
                </a:buClr>
                <a:buNone/>
                <a:defRPr/>
              </a:pPr>
              <a:endParaRPr lang="en-US" altLang="en-US" sz="1300" dirty="0"/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FFFF00"/>
                </a:buClr>
                <a:buNone/>
                <a:defRPr/>
              </a:pPr>
              <a:r>
                <a:rPr lang="en-US" altLang="en-US" sz="1300" b="1" dirty="0"/>
                <a:t>Mafic bedrock: </a:t>
              </a:r>
              <a:r>
                <a:rPr lang="en-US" altLang="en-US" sz="1300" dirty="0"/>
                <a:t>well buffered, moderate pH, diverse fish species present, abundant brook trout.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FFFF00"/>
                </a:buClr>
                <a:buNone/>
                <a:defRPr/>
              </a:pPr>
              <a:endParaRPr lang="en-US" altLang="en-US" sz="1300" dirty="0"/>
            </a:p>
            <a:p>
              <a:pPr>
                <a:lnSpc>
                  <a:spcPct val="150000"/>
                </a:lnSpc>
                <a:spcBef>
                  <a:spcPct val="0"/>
                </a:spcBef>
                <a:buClr>
                  <a:srgbClr val="FFFF00"/>
                </a:buClr>
                <a:buNone/>
                <a:defRPr/>
              </a:pPr>
              <a:r>
                <a:rPr lang="en-US" altLang="en-US" sz="1300" b="1" dirty="0"/>
                <a:t>Silicate bedrock: </a:t>
              </a:r>
              <a:r>
                <a:rPr lang="en-US" altLang="en-US" sz="1300" dirty="0"/>
                <a:t>not buffered, low pH, few fish species present, less abundant brook trout.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D764099-6693-3004-B73D-A9CDFCD209A9}"/>
              </a:ext>
            </a:extLst>
          </p:cNvPr>
          <p:cNvGrpSpPr/>
          <p:nvPr/>
        </p:nvGrpSpPr>
        <p:grpSpPr>
          <a:xfrm>
            <a:off x="5589720" y="997212"/>
            <a:ext cx="3633913" cy="2565333"/>
            <a:chOff x="6064549" y="787525"/>
            <a:chExt cx="3160903" cy="21474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12701DA-51DF-F681-AF55-706770C25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64549" y="787525"/>
              <a:ext cx="3064074" cy="21080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995E514-92FB-148E-108E-5DF4BB0974C7}"/>
                </a:ext>
              </a:extLst>
            </p:cNvPr>
            <p:cNvSpPr/>
            <p:nvPr/>
          </p:nvSpPr>
          <p:spPr>
            <a:xfrm>
              <a:off x="7718827" y="2688777"/>
              <a:ext cx="150662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spcBef>
                  <a:spcPts val="1200"/>
                </a:spcBef>
              </a:pPr>
              <a:r>
                <a:rPr lang="en-US" sz="1000" b="1" dirty="0"/>
                <a:t>Map source: NADP/NTN</a:t>
              </a:r>
              <a:endParaRPr lang="en-US" sz="10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EB635A2-F22C-8F87-9056-2F965C6E8CC1}"/>
              </a:ext>
            </a:extLst>
          </p:cNvPr>
          <p:cNvGrpSpPr/>
          <p:nvPr/>
        </p:nvGrpSpPr>
        <p:grpSpPr>
          <a:xfrm>
            <a:off x="3940080" y="3940281"/>
            <a:ext cx="2088563" cy="2922746"/>
            <a:chOff x="3940080" y="3940281"/>
            <a:chExt cx="2088563" cy="292274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8A3DC73-67EC-664B-C326-C48B73D1FEDE}"/>
                </a:ext>
              </a:extLst>
            </p:cNvPr>
            <p:cNvGrpSpPr/>
            <p:nvPr/>
          </p:nvGrpSpPr>
          <p:grpSpPr>
            <a:xfrm>
              <a:off x="3940080" y="3940281"/>
              <a:ext cx="2028682" cy="2922746"/>
              <a:chOff x="4495801" y="152400"/>
              <a:chExt cx="2028682" cy="2922746"/>
            </a:xfrm>
          </p:grpSpPr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DDB5F437-0274-716E-0534-10BF02339E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495801" y="152400"/>
                <a:ext cx="2028682" cy="292274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20" name="TextBox 15">
                <a:extLst>
                  <a:ext uri="{FF2B5EF4-FFF2-40B4-BE49-F238E27FC236}">
                    <a16:creationId xmlns:a16="http://schemas.microsoft.com/office/drawing/2014/main" id="{113A76F6-9125-779D-B9F3-813F715B52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62856" y="217309"/>
                <a:ext cx="1671654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latin typeface="Calibri" pitchFamily="34" charset="0"/>
                  </a:rPr>
                  <a:t>Shenandoah National Park</a:t>
                </a:r>
              </a:p>
            </p:txBody>
          </p:sp>
        </p:grp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B4D4CE36-92DD-FD87-FBFB-688E79A7A7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6989" y="6449507"/>
              <a:ext cx="167165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latin typeface="Calibri" pitchFamily="34" charset="0"/>
                </a:rPr>
                <a:t>1979- SWAS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874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F1CC7B37-96D0-2130-FCBC-72177D7687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94" b="11426"/>
          <a:stretch/>
        </p:blipFill>
        <p:spPr>
          <a:xfrm>
            <a:off x="3784780" y="3819072"/>
            <a:ext cx="5382971" cy="298420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5554"/>
            <a:ext cx="9144000" cy="546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Decadal VTSSS, purpose &amp; history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812D81-29ED-EEC8-7A74-A8B954A5B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990600"/>
            <a:ext cx="6206266" cy="25605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A18AA0-CAB9-FF50-56A9-ADB06B1CC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1" y="575494"/>
            <a:ext cx="9296401" cy="35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FontTx/>
              <a:buNone/>
              <a:defRPr/>
            </a:pPr>
            <a:r>
              <a:rPr lang="en-US" altLang="en-US" sz="1300" dirty="0"/>
              <a:t>Acid emission and subsequent deposition has resulted in acidification of many streams in the Eastern US.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3AB0A37-058A-F287-2CC1-C4ACB2B8663C}"/>
              </a:ext>
            </a:extLst>
          </p:cNvPr>
          <p:cNvGrpSpPr/>
          <p:nvPr/>
        </p:nvGrpSpPr>
        <p:grpSpPr>
          <a:xfrm>
            <a:off x="3205558" y="1417542"/>
            <a:ext cx="2890442" cy="1828800"/>
            <a:chOff x="3281758" y="2362200"/>
            <a:chExt cx="2890442" cy="18288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D91C8A-3D64-80F1-9D28-BE9AF710CA9A}"/>
                </a:ext>
              </a:extLst>
            </p:cNvPr>
            <p:cNvSpPr/>
            <p:nvPr/>
          </p:nvSpPr>
          <p:spPr>
            <a:xfrm>
              <a:off x="3962400" y="2362200"/>
              <a:ext cx="2057400" cy="2547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B01A83-C8E0-3540-C701-ECE885461371}"/>
                </a:ext>
              </a:extLst>
            </p:cNvPr>
            <p:cNvSpPr/>
            <p:nvPr/>
          </p:nvSpPr>
          <p:spPr>
            <a:xfrm>
              <a:off x="4495800" y="2514600"/>
              <a:ext cx="1676400" cy="1676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1327BA0-39A2-3B52-E242-0FBFBD8FFA8E}"/>
                </a:ext>
              </a:extLst>
            </p:cNvPr>
            <p:cNvSpPr/>
            <p:nvPr/>
          </p:nvSpPr>
          <p:spPr>
            <a:xfrm>
              <a:off x="4054813" y="3200400"/>
              <a:ext cx="1357717" cy="84233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3B56E1-207D-759E-759A-2F52BF0FC7FE}"/>
                </a:ext>
              </a:extLst>
            </p:cNvPr>
            <p:cNvSpPr/>
            <p:nvPr/>
          </p:nvSpPr>
          <p:spPr>
            <a:xfrm>
              <a:off x="3281758" y="3276600"/>
              <a:ext cx="1066800" cy="381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169154F6-6303-7B1A-4BB6-64287D2D0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69" y="5289801"/>
            <a:ext cx="3244915" cy="955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FontTx/>
              <a:buNone/>
              <a:defRPr/>
            </a:pPr>
            <a:r>
              <a:rPr lang="en-US" altLang="en-US" sz="1300" b="1" dirty="0">
                <a:solidFill>
                  <a:schemeClr val="tx2"/>
                </a:solidFill>
              </a:rPr>
              <a:t>1987 VTSSS </a:t>
            </a:r>
            <a:r>
              <a:rPr lang="en-US" altLang="en-US" sz="1300" dirty="0">
                <a:solidFill>
                  <a:schemeClr val="tx2"/>
                </a:solidFill>
              </a:rPr>
              <a:t>– </a:t>
            </a:r>
            <a:r>
              <a:rPr lang="en-US" altLang="en-US" sz="1300" dirty="0"/>
              <a:t>367 native trout streams assessed for acid/base chemistry in VA mountains by TU, UVA and collaborators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68551E4-2374-03F2-B47D-37056C7D2C0B}"/>
              </a:ext>
            </a:extLst>
          </p:cNvPr>
          <p:cNvGrpSpPr/>
          <p:nvPr/>
        </p:nvGrpSpPr>
        <p:grpSpPr>
          <a:xfrm>
            <a:off x="1067804" y="2062388"/>
            <a:ext cx="3504196" cy="1133357"/>
            <a:chOff x="1067804" y="3083246"/>
            <a:chExt cx="3504196" cy="1133357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D66BD869-DA7C-3D79-B95B-B18E62C1A8B8}"/>
                </a:ext>
              </a:extLst>
            </p:cNvPr>
            <p:cNvSpPr/>
            <p:nvPr/>
          </p:nvSpPr>
          <p:spPr>
            <a:xfrm>
              <a:off x="4309546" y="3083246"/>
              <a:ext cx="262454" cy="2949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1F5FCFB7-6313-297B-345E-0FC8B74A3EA4}"/>
                </a:ext>
              </a:extLst>
            </p:cNvPr>
            <p:cNvSpPr/>
            <p:nvPr/>
          </p:nvSpPr>
          <p:spPr>
            <a:xfrm>
              <a:off x="1067804" y="3921686"/>
              <a:ext cx="1095367" cy="2949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D764099-6693-3004-B73D-A9CDFCD209A9}"/>
              </a:ext>
            </a:extLst>
          </p:cNvPr>
          <p:cNvGrpSpPr/>
          <p:nvPr/>
        </p:nvGrpSpPr>
        <p:grpSpPr>
          <a:xfrm>
            <a:off x="5589720" y="997212"/>
            <a:ext cx="3633913" cy="2565333"/>
            <a:chOff x="6064549" y="787525"/>
            <a:chExt cx="3160903" cy="21474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12701DA-51DF-F681-AF55-706770C25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4549" y="787525"/>
              <a:ext cx="3064074" cy="21080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995E514-92FB-148E-108E-5DF4BB0974C7}"/>
                </a:ext>
              </a:extLst>
            </p:cNvPr>
            <p:cNvSpPr/>
            <p:nvPr/>
          </p:nvSpPr>
          <p:spPr>
            <a:xfrm>
              <a:off x="7718827" y="2688777"/>
              <a:ext cx="150662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spcBef>
                  <a:spcPts val="1200"/>
                </a:spcBef>
              </a:pPr>
              <a:r>
                <a:rPr lang="en-US" sz="1000" b="1" dirty="0"/>
                <a:t>Map source: NADP/NTN</a:t>
              </a:r>
              <a:endParaRPr lang="en-US" sz="1000" dirty="0"/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B756AA2-3AFE-A025-2F58-D35747FD5B33}"/>
              </a:ext>
            </a:extLst>
          </p:cNvPr>
          <p:cNvCxnSpPr>
            <a:endCxn id="82" idx="1"/>
          </p:cNvCxnSpPr>
          <p:nvPr/>
        </p:nvCxnSpPr>
        <p:spPr>
          <a:xfrm>
            <a:off x="4309546" y="1371600"/>
            <a:ext cx="0" cy="8382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36F4713-BA53-5E90-25DF-BF6564762A12}"/>
              </a:ext>
            </a:extLst>
          </p:cNvPr>
          <p:cNvGrpSpPr/>
          <p:nvPr/>
        </p:nvGrpSpPr>
        <p:grpSpPr>
          <a:xfrm>
            <a:off x="3934799" y="3916273"/>
            <a:ext cx="2020004" cy="1524185"/>
            <a:chOff x="3934799" y="3916273"/>
            <a:chExt cx="2020004" cy="152418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B0AABD5-EAF6-2984-0414-AE9688F5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34799" y="3916273"/>
              <a:ext cx="2020004" cy="152418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138BD2-3518-B7CE-953D-7DD19DE3F890}"/>
                </a:ext>
              </a:extLst>
            </p:cNvPr>
            <p:cNvSpPr txBox="1"/>
            <p:nvPr/>
          </p:nvSpPr>
          <p:spPr>
            <a:xfrm>
              <a:off x="3978613" y="5157253"/>
              <a:ext cx="174759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Paul </a:t>
              </a:r>
              <a:r>
                <a:rPr lang="en-US" sz="1100" dirty="0" err="1"/>
                <a:t>Bugas</a:t>
              </a:r>
              <a:r>
                <a:rPr lang="en-US" sz="1100" dirty="0"/>
                <a:t>, VDWR (retired)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38E72A4-3C0D-954C-52D0-5C01EB2BBB27}"/>
              </a:ext>
            </a:extLst>
          </p:cNvPr>
          <p:cNvGrpSpPr/>
          <p:nvPr/>
        </p:nvGrpSpPr>
        <p:grpSpPr>
          <a:xfrm>
            <a:off x="7162799" y="5547520"/>
            <a:ext cx="1968209" cy="1386527"/>
            <a:chOff x="5990887" y="4386478"/>
            <a:chExt cx="3111531" cy="209255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FE76229-DA21-E79A-9AEB-94EB0BF0C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90887" y="4386478"/>
              <a:ext cx="3111531" cy="209255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F92A5FA-7B73-23CD-7E5E-59736CE0181E}"/>
                </a:ext>
              </a:extLst>
            </p:cNvPr>
            <p:cNvSpPr txBox="1"/>
            <p:nvPr/>
          </p:nvSpPr>
          <p:spPr>
            <a:xfrm>
              <a:off x="6323012" y="6051006"/>
              <a:ext cx="2644885" cy="4201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Rick Webb, UVA (retired)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4BA01BD8-8C3F-068D-4A56-679F5B472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070" y="3883103"/>
            <a:ext cx="3244915" cy="65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FontTx/>
              <a:buNone/>
              <a:defRPr/>
            </a:pPr>
            <a:r>
              <a:rPr lang="en-US" altLang="en-US" sz="1300" b="1" dirty="0">
                <a:solidFill>
                  <a:schemeClr val="tx2"/>
                </a:solidFill>
              </a:rPr>
              <a:t>What is the acid/base status of native trout streams throughout Virginia?</a:t>
            </a:r>
            <a:endParaRPr lang="en-US" altLang="en-US" sz="1300" dirty="0"/>
          </a:p>
        </p:txBody>
      </p:sp>
    </p:spTree>
    <p:extLst>
      <p:ext uri="{BB962C8B-B14F-4D97-AF65-F5344CB8AC3E}">
        <p14:creationId xmlns:p14="http://schemas.microsoft.com/office/powerpoint/2010/main" val="32880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52400"/>
            <a:ext cx="9144000" cy="546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Decadal VTSSS, purpose &amp; history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812D81-29ED-EEC8-7A74-A8B954A5B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1143000"/>
            <a:ext cx="6206266" cy="25605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092EC8-5373-4834-FD0D-8B11A3323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72" y="5522134"/>
            <a:ext cx="5469921" cy="69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None/>
              <a:defRPr/>
            </a:pPr>
            <a:r>
              <a:rPr lang="en-US" altLang="en-US" sz="1400" dirty="0"/>
              <a:t>VTSSS Surveys were repeated every ~10 years to assess the regional response of streams to emission/deposition reductions.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3AB0A37-058A-F287-2CC1-C4ACB2B8663C}"/>
              </a:ext>
            </a:extLst>
          </p:cNvPr>
          <p:cNvGrpSpPr/>
          <p:nvPr/>
        </p:nvGrpSpPr>
        <p:grpSpPr>
          <a:xfrm>
            <a:off x="3205558" y="1569942"/>
            <a:ext cx="2890442" cy="1828800"/>
            <a:chOff x="3281758" y="2362200"/>
            <a:chExt cx="2890442" cy="18288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D91C8A-3D64-80F1-9D28-BE9AF710CA9A}"/>
                </a:ext>
              </a:extLst>
            </p:cNvPr>
            <p:cNvSpPr/>
            <p:nvPr/>
          </p:nvSpPr>
          <p:spPr>
            <a:xfrm>
              <a:off x="3962400" y="2362200"/>
              <a:ext cx="2057400" cy="2547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B01A83-C8E0-3540-C701-ECE885461371}"/>
                </a:ext>
              </a:extLst>
            </p:cNvPr>
            <p:cNvSpPr/>
            <p:nvPr/>
          </p:nvSpPr>
          <p:spPr>
            <a:xfrm>
              <a:off x="4495800" y="2514600"/>
              <a:ext cx="1676400" cy="1676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1327BA0-39A2-3B52-E242-0FBFBD8FFA8E}"/>
                </a:ext>
              </a:extLst>
            </p:cNvPr>
            <p:cNvSpPr/>
            <p:nvPr/>
          </p:nvSpPr>
          <p:spPr>
            <a:xfrm>
              <a:off x="4038599" y="3200400"/>
              <a:ext cx="1373931" cy="84233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3B56E1-207D-759E-759A-2F52BF0FC7FE}"/>
                </a:ext>
              </a:extLst>
            </p:cNvPr>
            <p:cNvSpPr/>
            <p:nvPr/>
          </p:nvSpPr>
          <p:spPr>
            <a:xfrm>
              <a:off x="3281758" y="3276600"/>
              <a:ext cx="1066800" cy="381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1F68ED5-D4B4-FD14-2475-ED7F419EE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173" y="3849827"/>
            <a:ext cx="8186924" cy="69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FontTx/>
              <a:buNone/>
              <a:defRPr/>
            </a:pPr>
            <a:r>
              <a:rPr lang="en-US" altLang="en-US" sz="1400" dirty="0"/>
              <a:t>Since passing of the Clean Air Act Amendments of 1990, SO</a:t>
            </a:r>
            <a:r>
              <a:rPr lang="en-US" altLang="en-US" sz="1400" baseline="-25000" dirty="0"/>
              <a:t>2</a:t>
            </a:r>
            <a:r>
              <a:rPr lang="en-US" altLang="en-US" sz="1400" dirty="0"/>
              <a:t> emissions (and deposition) have decreased by ~90%.</a:t>
            </a:r>
          </a:p>
        </p:txBody>
      </p:sp>
      <p:pic>
        <p:nvPicPr>
          <p:cNvPr id="2" name="Picture 4" descr="http://blog.epa.gov/blog/wp-content/uploads/2015/11/1990b-600w.jpg">
            <a:extLst>
              <a:ext uri="{FF2B5EF4-FFF2-40B4-BE49-F238E27FC236}">
                <a16:creationId xmlns:a16="http://schemas.microsoft.com/office/drawing/2014/main" id="{BFAA39C5-F71C-F959-C606-71821F8A51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4"/>
          <a:stretch/>
        </p:blipFill>
        <p:spPr bwMode="auto">
          <a:xfrm>
            <a:off x="6156785" y="1348297"/>
            <a:ext cx="2900758" cy="211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9BF7D5-1BA2-9995-7FEA-8175A1E42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4343" y="5029200"/>
            <a:ext cx="2743200" cy="134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None/>
              <a:defRPr/>
            </a:pPr>
            <a:r>
              <a:rPr lang="en-US" altLang="en-US" sz="1400" dirty="0"/>
              <a:t>1987 -  367 sites sampled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None/>
              <a:defRPr/>
            </a:pPr>
            <a:r>
              <a:rPr lang="en-US" altLang="en-US" sz="1400" dirty="0"/>
              <a:t>2000 - 445 sites sampled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FontTx/>
              <a:buNone/>
              <a:defRPr/>
            </a:pPr>
            <a:r>
              <a:rPr lang="en-US" altLang="en-US" sz="1400" dirty="0"/>
              <a:t>2010 - 455 sites sampled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FontTx/>
              <a:buNone/>
              <a:defRPr/>
            </a:pPr>
            <a:r>
              <a:rPr lang="en-US" altLang="en-US" sz="1400" b="1" dirty="0"/>
              <a:t>2021 – 454 sites sampled</a:t>
            </a:r>
          </a:p>
        </p:txBody>
      </p:sp>
    </p:spTree>
    <p:extLst>
      <p:ext uri="{BB962C8B-B14F-4D97-AF65-F5344CB8AC3E}">
        <p14:creationId xmlns:p14="http://schemas.microsoft.com/office/powerpoint/2010/main" val="318095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87D507D8-7B0F-42ED-9BDE-07B3C3428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2"/>
          <a:stretch/>
        </p:blipFill>
        <p:spPr>
          <a:xfrm>
            <a:off x="232932" y="603078"/>
            <a:ext cx="8678136" cy="624908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-6096"/>
            <a:ext cx="9144000" cy="546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Volunteer Sample Site Map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BBD8C3-3FBA-995A-5604-4393DAA54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8068" y="6476614"/>
            <a:ext cx="3462768" cy="37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>
                <a:srgbClr val="FFFF00"/>
              </a:buClr>
              <a:buNone/>
              <a:defRPr/>
            </a:pPr>
            <a:r>
              <a:rPr lang="en-US" altLang="en-US" sz="1400" dirty="0"/>
              <a:t>Sample Window: Last week of April 2021</a:t>
            </a:r>
          </a:p>
        </p:txBody>
      </p:sp>
    </p:spTree>
    <p:extLst>
      <p:ext uri="{BB962C8B-B14F-4D97-AF65-F5344CB8AC3E}">
        <p14:creationId xmlns:p14="http://schemas.microsoft.com/office/powerpoint/2010/main" val="811074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7">
            <a:extLst>
              <a:ext uri="{FF2B5EF4-FFF2-40B4-BE49-F238E27FC236}">
                <a16:creationId xmlns:a16="http://schemas.microsoft.com/office/drawing/2014/main" id="{4F9B41D2-06D2-425D-A6DD-2F494F2C9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585"/>
            <a:ext cx="89916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</a:rPr>
              <a:t>VTSSS 2021 sample collection summary</a:t>
            </a:r>
          </a:p>
          <a:p>
            <a:pPr algn="ctr" eaLnBrk="1" hangingPunct="1">
              <a:lnSpc>
                <a:spcPts val="1000"/>
              </a:lnSpc>
              <a:spcBef>
                <a:spcPts val="1200"/>
              </a:spcBef>
              <a:buFontTx/>
              <a:buNone/>
            </a:pPr>
            <a:endParaRPr lang="en-US" altLang="en-US" sz="1600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F3386C-1303-4F9C-A40F-3A2290914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579" y="402859"/>
            <a:ext cx="8843963" cy="63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altLang="en-US" sz="1700" dirty="0">
                <a:solidFill>
                  <a:schemeClr val="tx2"/>
                </a:solidFill>
              </a:rPr>
              <a:t>1 state TU coordinator: </a:t>
            </a:r>
            <a:r>
              <a:rPr lang="en-US" altLang="en-US" sz="1700" b="1" dirty="0">
                <a:solidFill>
                  <a:srgbClr val="00B0F0"/>
                </a:solidFill>
              </a:rPr>
              <a:t>Tom Benzing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altLang="en-US" sz="1700" dirty="0">
                <a:solidFill>
                  <a:schemeClr val="tx2"/>
                </a:solidFill>
              </a:rPr>
              <a:t>Northern VA regional coordinator: </a:t>
            </a:r>
            <a:r>
              <a:rPr lang="en-US" altLang="en-US" sz="1700" dirty="0">
                <a:solidFill>
                  <a:srgbClr val="00B0F0"/>
                </a:solidFill>
              </a:rPr>
              <a:t>Marcia Woolman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altLang="en-US" sz="1700" u="sng" dirty="0">
                <a:solidFill>
                  <a:schemeClr val="tx2"/>
                </a:solidFill>
              </a:rPr>
              <a:t>13 TU Chapters and Coordinators </a:t>
            </a:r>
            <a:r>
              <a:rPr lang="en-US" altLang="en-US" sz="1700" dirty="0">
                <a:solidFill>
                  <a:schemeClr val="tx2"/>
                </a:solidFill>
              </a:rPr>
              <a:t>(+ Bath and Highland County) 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endParaRPr lang="en-US" altLang="en-US" sz="1700" dirty="0">
              <a:solidFill>
                <a:schemeClr val="tx2"/>
              </a:solidFill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endParaRPr lang="en-US" altLang="en-US" sz="1700" dirty="0">
              <a:solidFill>
                <a:schemeClr val="tx2"/>
              </a:solidFill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endParaRPr lang="en-US" altLang="en-US" sz="1700" dirty="0">
              <a:solidFill>
                <a:schemeClr val="tx2"/>
              </a:solidFill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endParaRPr lang="en-US" altLang="en-US" sz="1700" dirty="0">
              <a:solidFill>
                <a:schemeClr val="tx2"/>
              </a:solidFill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endParaRPr lang="en-US" altLang="en-US" sz="1700" dirty="0">
              <a:solidFill>
                <a:schemeClr val="tx2"/>
              </a:solidFill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endParaRPr lang="en-US" altLang="en-US" sz="1700" dirty="0">
              <a:solidFill>
                <a:schemeClr val="tx2"/>
              </a:solidFill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endParaRPr lang="en-US" altLang="en-US" sz="1700" dirty="0">
              <a:solidFill>
                <a:schemeClr val="tx2"/>
              </a:solidFill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endParaRPr lang="en-US" altLang="en-US" sz="1700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None/>
              <a:defRPr/>
            </a:pPr>
            <a:endParaRPr lang="en-US" altLang="en-US" sz="1700" dirty="0">
              <a:solidFill>
                <a:schemeClr val="tx2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endParaRPr lang="en-US" altLang="en-US" sz="1700" dirty="0">
              <a:solidFill>
                <a:schemeClr val="tx2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altLang="en-US" sz="1700" b="1" dirty="0">
                <a:solidFill>
                  <a:schemeClr val="tx2"/>
                </a:solidFill>
              </a:rPr>
              <a:t>Each Chapter sampled 12-45 sites 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altLang="en-US" sz="1700" b="1" dirty="0">
                <a:solidFill>
                  <a:schemeClr val="tx2"/>
                </a:solidFill>
              </a:rPr>
              <a:t>155 volunteers, 383 sites </a:t>
            </a:r>
            <a:r>
              <a:rPr lang="en-US" altLang="en-US" sz="1700" dirty="0">
                <a:solidFill>
                  <a:schemeClr val="tx2"/>
                </a:solidFill>
              </a:rPr>
              <a:t>(+ 71 additional quarterly) = 454 sites sampled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altLang="en-US" sz="1700" b="1" dirty="0">
                <a:solidFill>
                  <a:schemeClr val="tx2"/>
                </a:solidFill>
              </a:rPr>
              <a:t>Volunteer hours reported: 1150 </a:t>
            </a:r>
            <a:r>
              <a:rPr lang="en-US" altLang="en-US" sz="1700" b="1" dirty="0" err="1">
                <a:solidFill>
                  <a:schemeClr val="tx2"/>
                </a:solidFill>
              </a:rPr>
              <a:t>hrs</a:t>
            </a:r>
            <a:r>
              <a:rPr lang="en-US" altLang="en-US" sz="17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EEE1C5-4E92-42BD-E39F-3DE893FB485D}"/>
              </a:ext>
            </a:extLst>
          </p:cNvPr>
          <p:cNvSpPr txBox="1"/>
          <p:nvPr/>
        </p:nvSpPr>
        <p:spPr>
          <a:xfrm>
            <a:off x="4038600" y="1877429"/>
            <a:ext cx="5105400" cy="3373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altLang="en-US" dirty="0">
                <a:solidFill>
                  <a:schemeClr val="tx2"/>
                </a:solidFill>
              </a:rPr>
              <a:t>Skyline – </a:t>
            </a:r>
            <a:r>
              <a:rPr lang="en-US" altLang="en-US" dirty="0">
                <a:solidFill>
                  <a:srgbClr val="00B0F0"/>
                </a:solidFill>
              </a:rPr>
              <a:t>Steve Romine</a:t>
            </a:r>
            <a:endParaRPr lang="en-US" altLang="en-US" sz="1800" dirty="0">
              <a:solidFill>
                <a:srgbClr val="00B0F0"/>
              </a:solidFill>
            </a:endParaRPr>
          </a:p>
          <a:p>
            <a:pPr marL="800100" lvl="1" indent="-342900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altLang="en-US" sz="1800" dirty="0">
                <a:solidFill>
                  <a:schemeClr val="tx2"/>
                </a:solidFill>
              </a:rPr>
              <a:t>Smith River – </a:t>
            </a:r>
            <a:r>
              <a:rPr lang="en-US" altLang="en-US" sz="1800" dirty="0">
                <a:solidFill>
                  <a:srgbClr val="00B0F0"/>
                </a:solidFill>
              </a:rPr>
              <a:t>Wayne Kirkpatrick /Eric Tichay</a:t>
            </a:r>
          </a:p>
          <a:p>
            <a:pPr marL="800100" lvl="1" indent="-342900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altLang="en-US" dirty="0">
                <a:solidFill>
                  <a:schemeClr val="tx2"/>
                </a:solidFill>
              </a:rPr>
              <a:t>Little Stony – </a:t>
            </a:r>
            <a:r>
              <a:rPr lang="en-US" altLang="en-US" dirty="0">
                <a:solidFill>
                  <a:srgbClr val="00B0F0"/>
                </a:solidFill>
              </a:rPr>
              <a:t>Justin Bently</a:t>
            </a:r>
            <a:endParaRPr lang="en-US" altLang="en-US" sz="1800" dirty="0">
              <a:solidFill>
                <a:srgbClr val="00B0F0"/>
              </a:solidFill>
            </a:endParaRPr>
          </a:p>
          <a:p>
            <a:pPr marL="800100" lvl="1" indent="-342900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altLang="en-US" dirty="0">
                <a:solidFill>
                  <a:schemeClr val="tx2"/>
                </a:solidFill>
              </a:rPr>
              <a:t>Mountain Empire – </a:t>
            </a:r>
            <a:r>
              <a:rPr lang="en-US" altLang="en-US" dirty="0">
                <a:solidFill>
                  <a:srgbClr val="00B0F0"/>
                </a:solidFill>
              </a:rPr>
              <a:t>Heather Davidson</a:t>
            </a:r>
            <a:endParaRPr lang="en-US" altLang="en-US" sz="1800" dirty="0">
              <a:solidFill>
                <a:srgbClr val="00B0F0"/>
              </a:solidFill>
            </a:endParaRPr>
          </a:p>
          <a:p>
            <a:pPr marL="800100" lvl="1" indent="-342900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altLang="en-US" dirty="0">
                <a:solidFill>
                  <a:schemeClr val="tx2"/>
                </a:solidFill>
              </a:rPr>
              <a:t>New River – </a:t>
            </a:r>
            <a:r>
              <a:rPr lang="en-US" altLang="en-US" dirty="0">
                <a:solidFill>
                  <a:srgbClr val="00B0F0"/>
                </a:solidFill>
              </a:rPr>
              <a:t>Arnold Graboyes</a:t>
            </a:r>
            <a:endParaRPr lang="en-US" altLang="en-US" sz="1800" dirty="0">
              <a:solidFill>
                <a:srgbClr val="00B0F0"/>
              </a:solidFill>
            </a:endParaRPr>
          </a:p>
          <a:p>
            <a:pPr marL="800100" lvl="1" indent="-342900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altLang="en-US" dirty="0">
                <a:solidFill>
                  <a:schemeClr val="tx2"/>
                </a:solidFill>
              </a:rPr>
              <a:t>Southern WVA – </a:t>
            </a:r>
            <a:r>
              <a:rPr lang="en-US" altLang="en-US" dirty="0">
                <a:solidFill>
                  <a:srgbClr val="00B0F0"/>
                </a:solidFill>
              </a:rPr>
              <a:t>Chris Mullins/Steve Pugh</a:t>
            </a:r>
            <a:endParaRPr lang="en-US" altLang="en-US" sz="1800" dirty="0">
              <a:solidFill>
                <a:schemeClr val="tx2"/>
              </a:solidFill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defRPr/>
            </a:pPr>
            <a:r>
              <a:rPr lang="en-US" altLang="en-US" sz="1800" dirty="0">
                <a:solidFill>
                  <a:schemeClr val="tx2"/>
                </a:solidFill>
              </a:rPr>
              <a:t>Highland/Bath County – Rick Webb/ Ryan Hodges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1BAB8B-327A-07DA-C256-003D9E5ED5A5}"/>
              </a:ext>
            </a:extLst>
          </p:cNvPr>
          <p:cNvSpPr txBox="1"/>
          <p:nvPr/>
        </p:nvSpPr>
        <p:spPr>
          <a:xfrm>
            <a:off x="0" y="1917869"/>
            <a:ext cx="4440273" cy="2957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altLang="en-US" dirty="0">
                <a:solidFill>
                  <a:schemeClr val="tx2"/>
                </a:solidFill>
              </a:rPr>
              <a:t>Northern VA – </a:t>
            </a:r>
            <a:r>
              <a:rPr lang="en-US" altLang="en-US" dirty="0">
                <a:solidFill>
                  <a:srgbClr val="00B0F0"/>
                </a:solidFill>
              </a:rPr>
              <a:t>Rob Cain/Chris Rich</a:t>
            </a:r>
          </a:p>
          <a:p>
            <a:pPr marL="800100" lvl="1" indent="-342900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altLang="en-US" dirty="0">
                <a:solidFill>
                  <a:schemeClr val="tx2"/>
                </a:solidFill>
              </a:rPr>
              <a:t>Rapidan- </a:t>
            </a:r>
            <a:r>
              <a:rPr lang="en-US" altLang="en-US" dirty="0">
                <a:solidFill>
                  <a:srgbClr val="00B0F0"/>
                </a:solidFill>
              </a:rPr>
              <a:t>Amy Orr</a:t>
            </a:r>
            <a:endParaRPr lang="en-US" altLang="en-US" sz="1800" dirty="0">
              <a:solidFill>
                <a:srgbClr val="00B0F0"/>
              </a:solidFill>
            </a:endParaRPr>
          </a:p>
          <a:p>
            <a:pPr marL="800100" lvl="1" indent="-342900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altLang="en-US" dirty="0">
                <a:solidFill>
                  <a:schemeClr val="tx2"/>
                </a:solidFill>
              </a:rPr>
              <a:t>Winchester- </a:t>
            </a:r>
            <a:r>
              <a:rPr lang="en-US" altLang="en-US" dirty="0">
                <a:solidFill>
                  <a:srgbClr val="00B0F0"/>
                </a:solidFill>
              </a:rPr>
              <a:t>Stan Ikonen</a:t>
            </a:r>
            <a:endParaRPr lang="en-US" altLang="en-US" sz="1800" dirty="0">
              <a:solidFill>
                <a:srgbClr val="00B0F0"/>
              </a:solidFill>
            </a:endParaRPr>
          </a:p>
          <a:p>
            <a:pPr marL="800100" lvl="1" indent="-342900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altLang="en-US" dirty="0">
                <a:solidFill>
                  <a:schemeClr val="tx2"/>
                </a:solidFill>
              </a:rPr>
              <a:t>Massanutten – </a:t>
            </a:r>
            <a:r>
              <a:rPr lang="en-US" altLang="en-US" dirty="0">
                <a:solidFill>
                  <a:srgbClr val="00B0F0"/>
                </a:solidFill>
              </a:rPr>
              <a:t>Rodney Miner</a:t>
            </a:r>
            <a:endParaRPr lang="en-US" altLang="en-US" sz="1800" dirty="0">
              <a:solidFill>
                <a:srgbClr val="00B0F0"/>
              </a:solidFill>
            </a:endParaRPr>
          </a:p>
          <a:p>
            <a:pPr marL="800100" lvl="1" indent="-342900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altLang="en-US" dirty="0">
                <a:solidFill>
                  <a:schemeClr val="tx2"/>
                </a:solidFill>
              </a:rPr>
              <a:t>Shenandoah Valley – </a:t>
            </a:r>
            <a:r>
              <a:rPr lang="en-US" altLang="en-US" dirty="0">
                <a:solidFill>
                  <a:srgbClr val="00B0F0"/>
                </a:solidFill>
              </a:rPr>
              <a:t>Tom Benzing</a:t>
            </a:r>
            <a:endParaRPr lang="en-US" altLang="en-US" sz="1800" dirty="0">
              <a:solidFill>
                <a:srgbClr val="00B0F0"/>
              </a:solidFill>
            </a:endParaRPr>
          </a:p>
          <a:p>
            <a:pPr marL="800100" lvl="1" indent="-342900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altLang="en-US" sz="1800" dirty="0">
                <a:solidFill>
                  <a:schemeClr val="tx2"/>
                </a:solidFill>
              </a:rPr>
              <a:t>Roanoke – </a:t>
            </a:r>
            <a:r>
              <a:rPr lang="en-US" altLang="en-US" sz="1800" dirty="0">
                <a:solidFill>
                  <a:srgbClr val="00B0F0"/>
                </a:solidFill>
              </a:rPr>
              <a:t>Mark Taylor</a:t>
            </a:r>
          </a:p>
          <a:p>
            <a:pPr marL="800100" lvl="1" indent="-342900">
              <a:lnSpc>
                <a:spcPct val="150000"/>
              </a:lnSpc>
              <a:spcBef>
                <a:spcPct val="0"/>
              </a:spcBef>
              <a:buClr>
                <a:schemeClr val="accent6">
                  <a:lumMod val="40000"/>
                  <a:lumOff val="60000"/>
                </a:schemeClr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altLang="en-US" dirty="0">
                <a:solidFill>
                  <a:schemeClr val="tx2"/>
                </a:solidFill>
              </a:rPr>
              <a:t>Thomas Jefferson – </a:t>
            </a:r>
            <a:r>
              <a:rPr lang="en-US" altLang="en-US" dirty="0">
                <a:solidFill>
                  <a:srgbClr val="00B0F0"/>
                </a:solidFill>
              </a:rPr>
              <a:t>Chubby Damron</a:t>
            </a:r>
            <a:endParaRPr lang="en-US" altLang="en-US" sz="18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5862F2-BA21-35EF-6C1A-FC8FBC56D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" y="76200"/>
            <a:ext cx="8843963" cy="61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Clr>
                <a:srgbClr val="FFFF00"/>
              </a:buClr>
              <a:buFontTx/>
              <a:buNone/>
              <a:defRPr/>
            </a:pPr>
            <a:r>
              <a:rPr lang="en-US" altLang="en-US" sz="2000" b="1" u="sng" dirty="0">
                <a:solidFill>
                  <a:schemeClr val="tx2"/>
                </a:solidFill>
              </a:rPr>
              <a:t>Notable Repeat Volunteer Samplers (based on field forms)</a:t>
            </a:r>
            <a:endParaRPr lang="en-US" altLang="en-US" sz="2000" b="1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CC8BC7-5E4B-F812-D07E-0BE3D956C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9" y="832247"/>
            <a:ext cx="2135982" cy="56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Clr>
                <a:srgbClr val="FFFF00"/>
              </a:buClr>
              <a:buFontTx/>
              <a:buNone/>
              <a:defRPr/>
            </a:pPr>
            <a:r>
              <a:rPr lang="en-US" altLang="en-US" sz="1800" b="1" u="sng" dirty="0">
                <a:solidFill>
                  <a:schemeClr val="tx2"/>
                </a:solidFill>
              </a:rPr>
              <a:t>2021 TU Chapter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C940CF-C65B-8B32-F963-9A8F295DC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818" y="832247"/>
            <a:ext cx="2135982" cy="56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Clr>
                <a:srgbClr val="FFFF00"/>
              </a:buClr>
              <a:buFontTx/>
              <a:buNone/>
              <a:defRPr/>
            </a:pPr>
            <a:r>
              <a:rPr lang="en-US" altLang="en-US" sz="1800" b="1" u="sng" dirty="0">
                <a:solidFill>
                  <a:schemeClr val="tx2"/>
                </a:solidFill>
              </a:rPr>
              <a:t>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AD237-07A5-1148-5358-8D54BE3AB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832247"/>
            <a:ext cx="5018611" cy="56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Clr>
                <a:srgbClr val="FFFF00"/>
              </a:buClr>
              <a:buFontTx/>
              <a:buNone/>
              <a:defRPr/>
            </a:pPr>
            <a:r>
              <a:rPr lang="en-US" altLang="en-US" sz="1800" b="1" u="sng" dirty="0">
                <a:solidFill>
                  <a:schemeClr val="tx2"/>
                </a:solidFill>
              </a:rPr>
              <a:t>Years sampled (1987, 2000, 2010, 2021)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2403D3-3EDF-A01B-C274-411946413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866" y="1473801"/>
            <a:ext cx="8628334" cy="27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Clr>
                <a:srgbClr val="FFFF00"/>
              </a:buClr>
              <a:buFontTx/>
              <a:buNone/>
              <a:defRPr/>
            </a:pPr>
            <a:r>
              <a:rPr lang="en-US" altLang="en-US" sz="1800" dirty="0">
                <a:solidFill>
                  <a:srgbClr val="00B0F0"/>
                </a:solidFill>
              </a:rPr>
              <a:t>Rapidan                     Andy </a:t>
            </a:r>
            <a:r>
              <a:rPr lang="en-US" altLang="en-US" sz="1800" dirty="0" err="1">
                <a:solidFill>
                  <a:srgbClr val="00B0F0"/>
                </a:solidFill>
              </a:rPr>
              <a:t>Holmaas</a:t>
            </a:r>
            <a:r>
              <a:rPr lang="en-US" altLang="en-US" sz="1800" dirty="0">
                <a:solidFill>
                  <a:srgbClr val="00B0F0"/>
                </a:solidFill>
              </a:rPr>
              <a:t>         1987, 2000, 2010, 2021          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>
                <a:srgbClr val="FFFF00"/>
              </a:buClr>
              <a:buFontTx/>
              <a:buNone/>
              <a:defRPr/>
            </a:pPr>
            <a:r>
              <a:rPr lang="en-US" altLang="en-US" sz="1800" dirty="0">
                <a:solidFill>
                  <a:schemeClr val="tx2"/>
                </a:solidFill>
              </a:rPr>
              <a:t>Roanoke Valley         Jeff </a:t>
            </a:r>
            <a:r>
              <a:rPr lang="en-US" altLang="en-US" sz="1800" dirty="0" err="1">
                <a:solidFill>
                  <a:schemeClr val="tx2"/>
                </a:solidFill>
              </a:rPr>
              <a:t>Cutright</a:t>
            </a:r>
            <a:r>
              <a:rPr lang="en-US" altLang="en-US" sz="1800" dirty="0">
                <a:solidFill>
                  <a:schemeClr val="tx2"/>
                </a:solidFill>
              </a:rPr>
              <a:t>              1987, 2000, 2021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>
                <a:srgbClr val="FFFF00"/>
              </a:buClr>
              <a:buFontTx/>
              <a:buNone/>
              <a:defRPr/>
            </a:pPr>
            <a:r>
              <a:rPr lang="en-US" altLang="en-US" sz="1800" dirty="0">
                <a:solidFill>
                  <a:schemeClr val="tx2"/>
                </a:solidFill>
              </a:rPr>
              <a:t>Shenandoah Valley   Doug </a:t>
            </a:r>
            <a:r>
              <a:rPr lang="en-US" altLang="en-US" sz="1800" dirty="0" err="1">
                <a:solidFill>
                  <a:schemeClr val="tx2"/>
                </a:solidFill>
              </a:rPr>
              <a:t>Stegura</a:t>
            </a:r>
            <a:r>
              <a:rPr lang="en-US" altLang="en-US" sz="1800" dirty="0">
                <a:solidFill>
                  <a:schemeClr val="tx2"/>
                </a:solidFill>
              </a:rPr>
              <a:t>           2000, 2010, 2021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>
                <a:srgbClr val="FFFF00"/>
              </a:buClr>
              <a:buFontTx/>
              <a:buNone/>
              <a:defRPr/>
            </a:pPr>
            <a:r>
              <a:rPr lang="en-US" altLang="en-US" sz="1800" dirty="0">
                <a:solidFill>
                  <a:schemeClr val="tx2"/>
                </a:solidFill>
              </a:rPr>
              <a:t>Rapidan                    Marcia Woolman       2000, 2010, 2021                  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>
                <a:srgbClr val="FFFF00"/>
              </a:buClr>
              <a:buFontTx/>
              <a:buNone/>
              <a:defRPr/>
            </a:pPr>
            <a:r>
              <a:rPr lang="en-US" altLang="en-US" sz="1800" dirty="0">
                <a:solidFill>
                  <a:schemeClr val="tx2"/>
                </a:solidFill>
              </a:rPr>
              <a:t>Smith River               Rusty Lacy                1987, 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F4D3BA-0242-F3DE-4F97-5BE0B789E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7" y="4495800"/>
            <a:ext cx="8843963" cy="61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Clr>
                <a:srgbClr val="FFFF00"/>
              </a:buClr>
              <a:buFontTx/>
              <a:buNone/>
              <a:defRPr/>
            </a:pPr>
            <a:r>
              <a:rPr lang="en-US" altLang="en-US" sz="2000" b="1" u="sng" dirty="0">
                <a:solidFill>
                  <a:schemeClr val="tx2"/>
                </a:solidFill>
              </a:rPr>
              <a:t>Most Sites Sampled by an individual/family in 2021</a:t>
            </a:r>
            <a:endParaRPr lang="en-US" altLang="en-US" sz="2000" b="1" dirty="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043586-D397-CBC2-858C-2B29B5502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46" y="5035391"/>
            <a:ext cx="8628334" cy="166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Clr>
                <a:srgbClr val="FFFF00"/>
              </a:buClr>
              <a:buFontTx/>
              <a:buNone/>
              <a:defRPr/>
            </a:pPr>
            <a:r>
              <a:rPr lang="en-US" altLang="en-US" sz="1800" dirty="0">
                <a:solidFill>
                  <a:srgbClr val="00B0F0"/>
                </a:solidFill>
              </a:rPr>
              <a:t>Mountain Empire       Lisa </a:t>
            </a:r>
            <a:r>
              <a:rPr lang="en-US" altLang="en-US" sz="1800" dirty="0" err="1">
                <a:solidFill>
                  <a:srgbClr val="00B0F0"/>
                </a:solidFill>
              </a:rPr>
              <a:t>Benish</a:t>
            </a:r>
            <a:r>
              <a:rPr lang="en-US" altLang="en-US" sz="1800" dirty="0">
                <a:solidFill>
                  <a:srgbClr val="00B0F0"/>
                </a:solidFill>
              </a:rPr>
              <a:t>                                                    15 sites!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>
                <a:srgbClr val="FFFF00"/>
              </a:buClr>
              <a:buFontTx/>
              <a:buNone/>
              <a:defRPr/>
            </a:pPr>
            <a:r>
              <a:rPr lang="en-US" altLang="en-US" sz="1800" dirty="0">
                <a:solidFill>
                  <a:schemeClr val="tx2"/>
                </a:solidFill>
              </a:rPr>
              <a:t>Thomas Jefferson     Chubby Damron &amp; Jaydon Damron               12 &amp; 2 sites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>
                <a:srgbClr val="FFFF00"/>
              </a:buClr>
              <a:buFontTx/>
              <a:buNone/>
              <a:defRPr/>
            </a:pPr>
            <a:r>
              <a:rPr lang="en-US" altLang="en-US" sz="1800" dirty="0">
                <a:solidFill>
                  <a:schemeClr val="tx2"/>
                </a:solidFill>
              </a:rPr>
              <a:t>Mountain Empire       Heather, Kevin, </a:t>
            </a:r>
            <a:r>
              <a:rPr lang="en-US" altLang="en-US" sz="1800" dirty="0" err="1">
                <a:solidFill>
                  <a:schemeClr val="tx2"/>
                </a:solidFill>
              </a:rPr>
              <a:t>Kaydee</a:t>
            </a:r>
            <a:r>
              <a:rPr lang="en-US" altLang="en-US" sz="1800" dirty="0">
                <a:solidFill>
                  <a:schemeClr val="tx2"/>
                </a:solidFill>
              </a:rPr>
              <a:t> Davidson                 10 &amp; 9 &amp; 8 sites</a:t>
            </a:r>
          </a:p>
        </p:txBody>
      </p:sp>
      <p:pic>
        <p:nvPicPr>
          <p:cNvPr id="2" name="Picture 1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F157203-D683-0594-3925-8783096C84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53444" y="1849138"/>
            <a:ext cx="2846350" cy="21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60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47654</TotalTime>
  <Words>1960</Words>
  <Application>Microsoft Office PowerPoint</Application>
  <PresentationFormat>On-screen Show (4:3)</PresentationFormat>
  <Paragraphs>310</Paragraphs>
  <Slides>33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abril-titling</vt:lpstr>
      <vt:lpstr>AdvOT82c4f4c4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Rick Webb</dc:creator>
  <cp:lastModifiedBy>Riscassi, Ami Louise (alr8m)</cp:lastModifiedBy>
  <cp:revision>558</cp:revision>
  <dcterms:created xsi:type="dcterms:W3CDTF">2011-02-17T18:14:40Z</dcterms:created>
  <dcterms:modified xsi:type="dcterms:W3CDTF">2023-03-14T15:02:30Z</dcterms:modified>
</cp:coreProperties>
</file>