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87" r:id="rId2"/>
    <p:sldMasterId id="2147483699" r:id="rId3"/>
  </p:sldMasterIdLst>
  <p:notesMasterIdLst>
    <p:notesMasterId r:id="rId38"/>
  </p:notesMasterIdLst>
  <p:handoutMasterIdLst>
    <p:handoutMasterId r:id="rId39"/>
  </p:handoutMasterIdLst>
  <p:sldIdLst>
    <p:sldId id="849" r:id="rId4"/>
    <p:sldId id="1181" r:id="rId5"/>
    <p:sldId id="1182" r:id="rId6"/>
    <p:sldId id="1206" r:id="rId7"/>
    <p:sldId id="1183" r:id="rId8"/>
    <p:sldId id="1207" r:id="rId9"/>
    <p:sldId id="264" r:id="rId10"/>
    <p:sldId id="1075" r:id="rId11"/>
    <p:sldId id="1217" r:id="rId12"/>
    <p:sldId id="1208" r:id="rId13"/>
    <p:sldId id="1210" r:id="rId14"/>
    <p:sldId id="1229" r:id="rId15"/>
    <p:sldId id="1237" r:id="rId16"/>
    <p:sldId id="1211" r:id="rId17"/>
    <p:sldId id="1230" r:id="rId18"/>
    <p:sldId id="1236" r:id="rId19"/>
    <p:sldId id="1212" r:id="rId20"/>
    <p:sldId id="1231" r:id="rId21"/>
    <p:sldId id="1225" r:id="rId22"/>
    <p:sldId id="1232" r:id="rId23"/>
    <p:sldId id="1226" r:id="rId24"/>
    <p:sldId id="1233" r:id="rId25"/>
    <p:sldId id="1222" r:id="rId26"/>
    <p:sldId id="1234" r:id="rId27"/>
    <p:sldId id="1227" r:id="rId28"/>
    <p:sldId id="1235" r:id="rId29"/>
    <p:sldId id="1228" r:id="rId30"/>
    <p:sldId id="1241" r:id="rId31"/>
    <p:sldId id="1224" r:id="rId32"/>
    <p:sldId id="1238" r:id="rId33"/>
    <p:sldId id="1240" r:id="rId34"/>
    <p:sldId id="1239" r:id="rId35"/>
    <p:sldId id="1242" r:id="rId36"/>
    <p:sldId id="1203" r:id="rId37"/>
  </p:sldIdLst>
  <p:sldSz cx="9144000" cy="6858000" type="screen4x3"/>
  <p:notesSz cx="6858000" cy="9077325"/>
  <p:defaultTextStyle>
    <a:defPPr>
      <a:defRPr lang="en-US"/>
    </a:defPPr>
    <a:lvl1pPr algn="l" rtl="0" fontAlgn="base">
      <a:spcBef>
        <a:spcPct val="0"/>
      </a:spcBef>
      <a:spcAft>
        <a:spcPct val="0"/>
      </a:spcAft>
      <a:defRPr sz="2400" kern="1200">
        <a:solidFill>
          <a:schemeClr val="tx1"/>
        </a:solidFill>
        <a:latin typeface="Times New Roman" pitchFamily="92" charset="0"/>
        <a:ea typeface="ＭＳ Ｐゴシック" pitchFamily="92" charset="-128"/>
        <a:cs typeface="ＭＳ Ｐゴシック" pitchFamily="92" charset="-128"/>
      </a:defRPr>
    </a:lvl1pPr>
    <a:lvl2pPr marL="457200" algn="l" rtl="0" fontAlgn="base">
      <a:spcBef>
        <a:spcPct val="0"/>
      </a:spcBef>
      <a:spcAft>
        <a:spcPct val="0"/>
      </a:spcAft>
      <a:defRPr sz="2400" kern="1200">
        <a:solidFill>
          <a:schemeClr val="tx1"/>
        </a:solidFill>
        <a:latin typeface="Times New Roman" pitchFamily="92" charset="0"/>
        <a:ea typeface="ＭＳ Ｐゴシック" pitchFamily="92" charset="-128"/>
        <a:cs typeface="ＭＳ Ｐゴシック" pitchFamily="92" charset="-128"/>
      </a:defRPr>
    </a:lvl2pPr>
    <a:lvl3pPr marL="914400" algn="l" rtl="0" fontAlgn="base">
      <a:spcBef>
        <a:spcPct val="0"/>
      </a:spcBef>
      <a:spcAft>
        <a:spcPct val="0"/>
      </a:spcAft>
      <a:defRPr sz="2400" kern="1200">
        <a:solidFill>
          <a:schemeClr val="tx1"/>
        </a:solidFill>
        <a:latin typeface="Times New Roman" pitchFamily="92" charset="0"/>
        <a:ea typeface="ＭＳ Ｐゴシック" pitchFamily="92" charset="-128"/>
        <a:cs typeface="ＭＳ Ｐゴシック" pitchFamily="92" charset="-128"/>
      </a:defRPr>
    </a:lvl3pPr>
    <a:lvl4pPr marL="1371600" algn="l" rtl="0" fontAlgn="base">
      <a:spcBef>
        <a:spcPct val="0"/>
      </a:spcBef>
      <a:spcAft>
        <a:spcPct val="0"/>
      </a:spcAft>
      <a:defRPr sz="2400" kern="1200">
        <a:solidFill>
          <a:schemeClr val="tx1"/>
        </a:solidFill>
        <a:latin typeface="Times New Roman" pitchFamily="92" charset="0"/>
        <a:ea typeface="ＭＳ Ｐゴシック" pitchFamily="92" charset="-128"/>
        <a:cs typeface="ＭＳ Ｐゴシック" pitchFamily="92" charset="-128"/>
      </a:defRPr>
    </a:lvl4pPr>
    <a:lvl5pPr marL="1828800" algn="l" rtl="0" fontAlgn="base">
      <a:spcBef>
        <a:spcPct val="0"/>
      </a:spcBef>
      <a:spcAft>
        <a:spcPct val="0"/>
      </a:spcAft>
      <a:defRPr sz="2400" kern="1200">
        <a:solidFill>
          <a:schemeClr val="tx1"/>
        </a:solidFill>
        <a:latin typeface="Times New Roman" pitchFamily="92" charset="0"/>
        <a:ea typeface="ＭＳ Ｐゴシック" pitchFamily="92" charset="-128"/>
        <a:cs typeface="ＭＳ Ｐゴシック" pitchFamily="92" charset="-128"/>
      </a:defRPr>
    </a:lvl5pPr>
    <a:lvl6pPr marL="2286000" algn="l" defTabSz="457200" rtl="0" eaLnBrk="1" latinLnBrk="0" hangingPunct="1">
      <a:defRPr sz="2400" kern="1200">
        <a:solidFill>
          <a:schemeClr val="tx1"/>
        </a:solidFill>
        <a:latin typeface="Times New Roman" pitchFamily="92" charset="0"/>
        <a:ea typeface="ＭＳ Ｐゴシック" pitchFamily="92" charset="-128"/>
        <a:cs typeface="ＭＳ Ｐゴシック" pitchFamily="92" charset="-128"/>
      </a:defRPr>
    </a:lvl6pPr>
    <a:lvl7pPr marL="2743200" algn="l" defTabSz="457200" rtl="0" eaLnBrk="1" latinLnBrk="0" hangingPunct="1">
      <a:defRPr sz="2400" kern="1200">
        <a:solidFill>
          <a:schemeClr val="tx1"/>
        </a:solidFill>
        <a:latin typeface="Times New Roman" pitchFamily="92" charset="0"/>
        <a:ea typeface="ＭＳ Ｐゴシック" pitchFamily="92" charset="-128"/>
        <a:cs typeface="ＭＳ Ｐゴシック" pitchFamily="92" charset="-128"/>
      </a:defRPr>
    </a:lvl7pPr>
    <a:lvl8pPr marL="3200400" algn="l" defTabSz="457200" rtl="0" eaLnBrk="1" latinLnBrk="0" hangingPunct="1">
      <a:defRPr sz="2400" kern="1200">
        <a:solidFill>
          <a:schemeClr val="tx1"/>
        </a:solidFill>
        <a:latin typeface="Times New Roman" pitchFamily="92" charset="0"/>
        <a:ea typeface="ＭＳ Ｐゴシック" pitchFamily="92" charset="-128"/>
        <a:cs typeface="ＭＳ Ｐゴシック" pitchFamily="92" charset="-128"/>
      </a:defRPr>
    </a:lvl8pPr>
    <a:lvl9pPr marL="3657600" algn="l" defTabSz="457200" rtl="0" eaLnBrk="1" latinLnBrk="0" hangingPunct="1">
      <a:defRPr sz="2400" kern="1200">
        <a:solidFill>
          <a:schemeClr val="tx1"/>
        </a:solidFill>
        <a:latin typeface="Times New Roman" pitchFamily="92" charset="0"/>
        <a:ea typeface="ＭＳ Ｐゴシック" pitchFamily="92" charset="-128"/>
        <a:cs typeface="ＭＳ Ｐゴシック" pitchFamily="9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6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D6D4"/>
    <a:srgbClr val="A2D0A2"/>
    <a:srgbClr val="FFFDB1"/>
    <a:srgbClr val="FFE6C5"/>
    <a:srgbClr val="C6FFC0"/>
    <a:srgbClr val="B4FFB9"/>
    <a:srgbClr val="00B200"/>
    <a:srgbClr val="173737"/>
    <a:srgbClr val="44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95" autoAdjust="0"/>
    <p:restoredTop sz="96419" autoAdjust="0"/>
  </p:normalViewPr>
  <p:slideViewPr>
    <p:cSldViewPr snapToGrid="0">
      <p:cViewPr varScale="1">
        <p:scale>
          <a:sx n="111" d="100"/>
          <a:sy n="111" d="100"/>
        </p:scale>
        <p:origin x="1884" y="96"/>
      </p:cViewPr>
      <p:guideLst>
        <p:guide orient="horz" pos="2160"/>
        <p:guide pos="2880"/>
      </p:guideLst>
    </p:cSldViewPr>
  </p:slideViewPr>
  <p:outlineViewPr>
    <p:cViewPr>
      <p:scale>
        <a:sx n="50" d="100"/>
        <a:sy n="50" d="100"/>
      </p:scale>
      <p:origin x="0" y="41704"/>
    </p:cViewPr>
  </p:outlineViewPr>
  <p:notesTextViewPr>
    <p:cViewPr>
      <p:scale>
        <a:sx n="100" d="100"/>
        <a:sy n="100" d="100"/>
      </p:scale>
      <p:origin x="0" y="0"/>
    </p:cViewPr>
  </p:notesTextViewPr>
  <p:sorterViewPr>
    <p:cViewPr varScale="1">
      <p:scale>
        <a:sx n="180" d="100"/>
        <a:sy n="180" d="100"/>
      </p:scale>
      <p:origin x="0" y="3624"/>
    </p:cViewPr>
  </p:sorterViewPr>
  <p:notesViewPr>
    <p:cSldViewPr snapToGrid="0">
      <p:cViewPr varScale="1">
        <p:scale>
          <a:sx n="75" d="100"/>
          <a:sy n="75" d="100"/>
        </p:scale>
        <p:origin x="-1378" y="-62"/>
      </p:cViewPr>
      <p:guideLst>
        <p:guide orient="horz" pos="286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23686026759977"/>
          <c:y val="8.9935736113607757E-3"/>
          <c:w val="0.6447712026308281"/>
          <c:h val="0.88926838037030376"/>
        </c:manualLayout>
      </c:layout>
      <c:pieChart>
        <c:varyColors val="1"/>
        <c:ser>
          <c:idx val="0"/>
          <c:order val="0"/>
          <c:tx>
            <c:strRef>
              <c:f>Sheet1!$B$1</c:f>
              <c:strCache>
                <c:ptCount val="1"/>
                <c:pt idx="0">
                  <c:v>Column1</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013C-4C6A-8451-025612D0C4BA}"/>
              </c:ext>
            </c:extLst>
          </c:dPt>
          <c:dPt>
            <c:idx val="1"/>
            <c:bubble3D val="0"/>
            <c:spPr>
              <a:solidFill>
                <a:srgbClr val="00B0F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013C-4C6A-8451-025612D0C4BA}"/>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013C-4C6A-8451-025612D0C4BA}"/>
              </c:ext>
            </c:extLst>
          </c:dPt>
          <c:dPt>
            <c:idx val="3"/>
            <c:bubble3D val="0"/>
            <c:spPr>
              <a:solidFill>
                <a:schemeClr val="bg1">
                  <a:lumMod val="85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13C-4C6A-8451-025612D0C4BA}"/>
              </c:ext>
            </c:extLst>
          </c:dPt>
          <c:dLbls>
            <c:dLbl>
              <c:idx val="0"/>
              <c:layout>
                <c:manualLayout>
                  <c:x val="-0.18669111810201633"/>
                  <c:y val="-8.4161875097756286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013C-4C6A-8451-025612D0C4BA}"/>
                </c:ext>
              </c:extLst>
            </c:dLbl>
            <c:dLbl>
              <c:idx val="1"/>
              <c:layout>
                <c:manualLayout>
                  <c:x val="0.17308607409300353"/>
                  <c:y val="-6.8960266663628242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13C-4C6A-8451-025612D0C4BA}"/>
                </c:ext>
              </c:extLst>
            </c:dLbl>
            <c:dLbl>
              <c:idx val="2"/>
              <c:layout>
                <c:manualLayout>
                  <c:x val="0.17575660441027832"/>
                  <c:y val="0.1266917018694948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0364928021036199"/>
                      <c:h val="0.21969738675175265"/>
                    </c:manualLayout>
                  </c15:layout>
                </c:ext>
                <c:ext xmlns:c16="http://schemas.microsoft.com/office/drawing/2014/chart" uri="{C3380CC4-5D6E-409C-BE32-E72D297353CC}">
                  <c16:uniqueId val="{00000005-013C-4C6A-8451-025612D0C4BA}"/>
                </c:ext>
              </c:extLst>
            </c:dLbl>
            <c:dLbl>
              <c:idx val="3"/>
              <c:layout>
                <c:manualLayout>
                  <c:x val="5.450836623463743E-2"/>
                  <c:y val="1.386476496494696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057629426925692"/>
                      <c:h val="0.1601219188987168"/>
                    </c:manualLayout>
                  </c15:layout>
                </c:ext>
                <c:ext xmlns:c16="http://schemas.microsoft.com/office/drawing/2014/chart" uri="{C3380CC4-5D6E-409C-BE32-E72D297353CC}">
                  <c16:uniqueId val="{00000003-013C-4C6A-8451-025612D0C4BA}"/>
                </c:ext>
              </c:extLst>
            </c:dLbl>
            <c:spPr>
              <a:noFill/>
            </c:spPr>
            <c:txPr>
              <a:bodyPr rot="0" spcFirstLastPara="1" vertOverflow="ellipsis" vert="horz" wrap="square" lIns="38100" tIns="19050" rIns="38100" bIns="19050" anchor="ctr" anchorCtr="1">
                <a:spAutoFit/>
              </a:bodyPr>
              <a:lstStyle/>
              <a:p>
                <a:pPr>
                  <a:defRPr sz="1600" b="1" i="0" u="none" strike="noStrike" kern="1200" spc="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extLst>
          </c:dLbls>
          <c:cat>
            <c:strRef>
              <c:f>Sheet1!$A$2:$A$5</c:f>
              <c:strCache>
                <c:ptCount val="4"/>
                <c:pt idx="0">
                  <c:v>White</c:v>
                </c:pt>
                <c:pt idx="1">
                  <c:v>Black</c:v>
                </c:pt>
                <c:pt idx="2">
                  <c:v>Multiracial</c:v>
                </c:pt>
                <c:pt idx="3">
                  <c:v>Other</c:v>
                </c:pt>
              </c:strCache>
            </c:strRef>
          </c:cat>
          <c:val>
            <c:numRef>
              <c:f>Sheet1!$B$2:$B$5</c:f>
              <c:numCache>
                <c:formatCode>General</c:formatCode>
                <c:ptCount val="4"/>
                <c:pt idx="0">
                  <c:v>107</c:v>
                </c:pt>
                <c:pt idx="1">
                  <c:v>53</c:v>
                </c:pt>
                <c:pt idx="2">
                  <c:v>15</c:v>
                </c:pt>
                <c:pt idx="3">
                  <c:v>9</c:v>
                </c:pt>
              </c:numCache>
            </c:numRef>
          </c:val>
          <c:extLst>
            <c:ext xmlns:c16="http://schemas.microsoft.com/office/drawing/2014/chart" uri="{C3380CC4-5D6E-409C-BE32-E72D297353CC}">
              <c16:uniqueId val="{00000000-013C-4C6A-8451-025612D0C4BA}"/>
            </c:ext>
          </c:extLst>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1" baseline="0" dirty="0"/>
              <a:t>The Connection Project: Reducing Teen Depressive Symptoms</a:t>
            </a:r>
          </a:p>
        </c:rich>
      </c:tx>
      <c:layout>
        <c:manualLayout>
          <c:xMode val="edge"/>
          <c:yMode val="edge"/>
          <c:x val="0.11128476473263731"/>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8604980467521821E-2"/>
          <c:y val="6.2822189432411052E-2"/>
          <c:w val="0.92478807174801536"/>
          <c:h val="0.73975957332256548"/>
        </c:manualLayout>
      </c:layout>
      <c:barChart>
        <c:barDir val="col"/>
        <c:grouping val="clustered"/>
        <c:varyColors val="0"/>
        <c:ser>
          <c:idx val="0"/>
          <c:order val="0"/>
          <c:tx>
            <c:strRef>
              <c:f>Sheet1!$B$1</c:f>
              <c:strCache>
                <c:ptCount val="1"/>
                <c:pt idx="0">
                  <c:v>The Connection Project</c:v>
                </c:pt>
              </c:strCache>
            </c:strRef>
          </c:tx>
          <c:spPr>
            <a:solidFill>
              <a:schemeClr val="accent1"/>
            </a:solidFill>
            <a:ln>
              <a:noFill/>
            </a:ln>
            <a:effectLst/>
          </c:spPr>
          <c:invertIfNegative val="0"/>
          <c:errBars>
            <c:errBarType val="both"/>
            <c:errValType val="fixedVal"/>
            <c:noEndCap val="0"/>
            <c:val val="0.18000000000000002"/>
            <c:spPr>
              <a:noFill/>
              <a:ln w="9525" cap="flat" cmpd="sng" algn="ctr">
                <a:solidFill>
                  <a:schemeClr val="tx1">
                    <a:lumMod val="65000"/>
                    <a:lumOff val="35000"/>
                  </a:schemeClr>
                </a:solidFill>
                <a:round/>
              </a:ln>
              <a:effectLst/>
            </c:spPr>
          </c:errBars>
          <c:cat>
            <c:strRef>
              <c:f>Sheet1!$A$2:$A$4</c:f>
              <c:strCache>
                <c:ptCount val="3"/>
                <c:pt idx="0">
                  <c:v>Baseline</c:v>
                </c:pt>
                <c:pt idx="1">
                  <c:v>Post-Intervention</c:v>
                </c:pt>
                <c:pt idx="2">
                  <c:v>4-month Follow-up</c:v>
                </c:pt>
              </c:strCache>
            </c:strRef>
          </c:cat>
          <c:val>
            <c:numRef>
              <c:f>Sheet1!$B$2:$B$4</c:f>
              <c:numCache>
                <c:formatCode>General</c:formatCode>
                <c:ptCount val="3"/>
                <c:pt idx="0">
                  <c:v>12.37</c:v>
                </c:pt>
                <c:pt idx="1">
                  <c:v>12.56</c:v>
                </c:pt>
                <c:pt idx="2">
                  <c:v>11.72</c:v>
                </c:pt>
              </c:numCache>
            </c:numRef>
          </c:val>
          <c:extLst>
            <c:ext xmlns:c16="http://schemas.microsoft.com/office/drawing/2014/chart" uri="{C3380CC4-5D6E-409C-BE32-E72D297353CC}">
              <c16:uniqueId val="{00000000-999F-4A41-AC55-7F46B32DD465}"/>
            </c:ext>
          </c:extLst>
        </c:ser>
        <c:ser>
          <c:idx val="1"/>
          <c:order val="1"/>
          <c:tx>
            <c:strRef>
              <c:f>Sheet1!$C$1</c:f>
              <c:strCache>
                <c:ptCount val="1"/>
                <c:pt idx="0">
                  <c:v>Controls</c:v>
                </c:pt>
              </c:strCache>
            </c:strRef>
          </c:tx>
          <c:spPr>
            <a:solidFill>
              <a:schemeClr val="accent2"/>
            </a:solidFill>
            <a:ln>
              <a:no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cat>
            <c:strRef>
              <c:f>Sheet1!$A$2:$A$4</c:f>
              <c:strCache>
                <c:ptCount val="3"/>
                <c:pt idx="0">
                  <c:v>Baseline</c:v>
                </c:pt>
                <c:pt idx="1">
                  <c:v>Post-Intervention</c:v>
                </c:pt>
                <c:pt idx="2">
                  <c:v>4-month Follow-up</c:v>
                </c:pt>
              </c:strCache>
            </c:strRef>
          </c:cat>
          <c:val>
            <c:numRef>
              <c:f>Sheet1!$C$2:$C$4</c:f>
              <c:numCache>
                <c:formatCode>General</c:formatCode>
                <c:ptCount val="3"/>
                <c:pt idx="0">
                  <c:v>11.86</c:v>
                </c:pt>
                <c:pt idx="1">
                  <c:v>12.48</c:v>
                </c:pt>
                <c:pt idx="2">
                  <c:v>12.45</c:v>
                </c:pt>
              </c:numCache>
            </c:numRef>
          </c:val>
          <c:extLst>
            <c:ext xmlns:c16="http://schemas.microsoft.com/office/drawing/2014/chart" uri="{C3380CC4-5D6E-409C-BE32-E72D297353CC}">
              <c16:uniqueId val="{00000001-999F-4A41-AC55-7F46B32DD465}"/>
            </c:ext>
          </c:extLst>
        </c:ser>
        <c:dLbls>
          <c:showLegendKey val="0"/>
          <c:showVal val="0"/>
          <c:showCatName val="0"/>
          <c:showSerName val="0"/>
          <c:showPercent val="0"/>
          <c:showBubbleSize val="0"/>
        </c:dLbls>
        <c:gapWidth val="219"/>
        <c:overlap val="-27"/>
        <c:axId val="1987675839"/>
        <c:axId val="1986388223"/>
      </c:barChart>
      <c:catAx>
        <c:axId val="1987675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86388223"/>
        <c:crosses val="autoZero"/>
        <c:auto val="1"/>
        <c:lblAlgn val="ctr"/>
        <c:lblOffset val="100"/>
        <c:noMultiLvlLbl val="0"/>
      </c:catAx>
      <c:valAx>
        <c:axId val="1986388223"/>
        <c:scaling>
          <c:orientation val="minMax"/>
          <c:max val="13"/>
          <c:min val="1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87675839"/>
        <c:crosses val="autoZero"/>
        <c:crossBetween val="between"/>
      </c:valAx>
      <c:spPr>
        <a:noFill/>
        <a:ln>
          <a:noFill/>
        </a:ln>
        <a:effectLst/>
      </c:spPr>
    </c:plotArea>
    <c:legend>
      <c:legendPos val="b"/>
      <c:layout>
        <c:manualLayout>
          <c:xMode val="edge"/>
          <c:yMode val="edge"/>
          <c:x val="0.24811469290084287"/>
          <c:y val="0.8679598537553096"/>
          <c:w val="0.50377061419831426"/>
          <c:h val="5.930785293620066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0.79101</cdr:x>
      <cdr:y>0.28217</cdr:y>
    </cdr:from>
    <cdr:to>
      <cdr:x>0.83736</cdr:x>
      <cdr:y>0.38055</cdr:y>
    </cdr:to>
    <cdr:sp macro="" textlink="">
      <cdr:nvSpPr>
        <cdr:cNvPr id="2" name="TextBox 4">
          <a:extLst xmlns:a="http://schemas.openxmlformats.org/drawingml/2006/main">
            <a:ext uri="{FF2B5EF4-FFF2-40B4-BE49-F238E27FC236}">
              <a16:creationId xmlns:a16="http://schemas.microsoft.com/office/drawing/2014/main" id="{B8CF2293-4E65-AA45-8864-B54DD7EDCAF9}"/>
            </a:ext>
          </a:extLst>
        </cdr:cNvPr>
        <cdr:cNvSpPr txBox="1"/>
      </cdr:nvSpPr>
      <cdr:spPr>
        <a:xfrm xmlns:a="http://schemas.openxmlformats.org/drawingml/2006/main">
          <a:off x="6654118" y="1677081"/>
          <a:ext cx="389850" cy="58477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32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FFFF66"/>
                </a:solidFill>
              </a:defRPr>
            </a:lvl1pPr>
          </a:lstStyle>
          <a:p>
            <a:endParaRPr lang="en-US"/>
          </a:p>
        </p:txBody>
      </p:sp>
      <p:sp>
        <p:nvSpPr>
          <p:cNvPr id="47107"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FFFF66"/>
                </a:solidFill>
              </a:defRPr>
            </a:lvl1pPr>
          </a:lstStyle>
          <a:p>
            <a:endParaRPr lang="en-US"/>
          </a:p>
        </p:txBody>
      </p:sp>
      <p:sp>
        <p:nvSpPr>
          <p:cNvPr id="47108" name="Rectangle 4"/>
          <p:cNvSpPr>
            <a:spLocks noGrp="1" noChangeArrowheads="1"/>
          </p:cNvSpPr>
          <p:nvPr>
            <p:ph type="ftr" sz="quarter" idx="2"/>
          </p:nvPr>
        </p:nvSpPr>
        <p:spPr bwMode="auto">
          <a:xfrm>
            <a:off x="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66"/>
                </a:solidFill>
              </a:defRPr>
            </a:lvl1pPr>
          </a:lstStyle>
          <a:p>
            <a:endParaRPr lang="en-US"/>
          </a:p>
        </p:txBody>
      </p:sp>
      <p:sp>
        <p:nvSpPr>
          <p:cNvPr id="47109" name="Rectangle 5"/>
          <p:cNvSpPr>
            <a:spLocks noGrp="1" noChangeArrowheads="1"/>
          </p:cNvSpPr>
          <p:nvPr>
            <p:ph type="sldNum" sz="quarter" idx="3"/>
          </p:nvPr>
        </p:nvSpPr>
        <p:spPr bwMode="auto">
          <a:xfrm>
            <a:off x="388620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66"/>
                </a:solidFill>
              </a:defRPr>
            </a:lvl1pPr>
          </a:lstStyle>
          <a:p>
            <a:fld id="{0C96F498-4FE8-47B2-8D02-79597CABDC29}" type="slidenum">
              <a:rPr lang="en-US"/>
              <a:pPr/>
              <a:t>‹#›</a:t>
            </a:fld>
            <a:endParaRPr lang="en-US"/>
          </a:p>
        </p:txBody>
      </p:sp>
    </p:spTree>
    <p:extLst>
      <p:ext uri="{BB962C8B-B14F-4D97-AF65-F5344CB8AC3E}">
        <p14:creationId xmlns:p14="http://schemas.microsoft.com/office/powerpoint/2010/main" val="3677899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FFFF66"/>
                </a:solidFill>
              </a:defRPr>
            </a:lvl1pPr>
          </a:lstStyle>
          <a:p>
            <a:endParaRPr lang="en-US"/>
          </a:p>
        </p:txBody>
      </p:sp>
      <p:sp>
        <p:nvSpPr>
          <p:cNvPr id="86019" name="Rectangle 3"/>
          <p:cNvSpPr>
            <a:spLocks noGrp="1" noChangeArrowheads="1"/>
          </p:cNvSpPr>
          <p:nvPr>
            <p:ph type="dt"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FFFF66"/>
                </a:solidFill>
              </a:defRPr>
            </a:lvl1pPr>
          </a:lstStyle>
          <a:p>
            <a:fld id="{2C3D1663-A186-4C39-A6C8-BD0D9FD05B18}" type="slidenum">
              <a:rPr lang="en-US"/>
              <a:pPr/>
              <a:t>‹#›</a:t>
            </a:fld>
            <a:r>
              <a:rPr lang="en-US"/>
              <a:t>`</a:t>
            </a:r>
          </a:p>
          <a:p>
            <a:endParaRPr lang="en-US"/>
          </a:p>
        </p:txBody>
      </p:sp>
      <p:sp>
        <p:nvSpPr>
          <p:cNvPr id="15364" name="Rectangle 4"/>
          <p:cNvSpPr>
            <a:spLocks noGrp="1" noRot="1" noChangeAspect="1" noChangeArrowheads="1" noTextEdit="1"/>
          </p:cNvSpPr>
          <p:nvPr>
            <p:ph type="sldImg" idx="2"/>
          </p:nvPr>
        </p:nvSpPr>
        <p:spPr bwMode="auto">
          <a:xfrm>
            <a:off x="850900" y="0"/>
            <a:ext cx="5080000" cy="3810000"/>
          </a:xfrm>
          <a:prstGeom prst="rect">
            <a:avLst/>
          </a:prstGeom>
          <a:noFill/>
          <a:ln w="9525">
            <a:solidFill>
              <a:srgbClr val="000000"/>
            </a:solidFill>
            <a:miter lim="800000"/>
            <a:headEnd/>
            <a:tailEnd/>
          </a:ln>
        </p:spPr>
      </p:sp>
      <p:sp>
        <p:nvSpPr>
          <p:cNvPr id="86021" name="Rectangle 5"/>
          <p:cNvSpPr>
            <a:spLocks noGrp="1" noChangeArrowheads="1"/>
          </p:cNvSpPr>
          <p:nvPr>
            <p:ph type="body" sz="quarter" idx="3"/>
          </p:nvPr>
        </p:nvSpPr>
        <p:spPr bwMode="auto">
          <a:xfrm>
            <a:off x="0" y="3810000"/>
            <a:ext cx="6858000" cy="5267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6022" name="Rectangle 6"/>
          <p:cNvSpPr>
            <a:spLocks noGrp="1" noChangeArrowheads="1"/>
          </p:cNvSpPr>
          <p:nvPr>
            <p:ph type="ftr" sz="quarter" idx="4"/>
          </p:nvPr>
        </p:nvSpPr>
        <p:spPr bwMode="auto">
          <a:xfrm>
            <a:off x="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FFFF66"/>
                </a:solidFill>
              </a:defRPr>
            </a:lvl1pPr>
          </a:lstStyle>
          <a:p>
            <a:endParaRPr lang="en-US"/>
          </a:p>
        </p:txBody>
      </p:sp>
      <p:sp>
        <p:nvSpPr>
          <p:cNvPr id="86023" name="Rectangle 7"/>
          <p:cNvSpPr>
            <a:spLocks noGrp="1" noChangeArrowheads="1"/>
          </p:cNvSpPr>
          <p:nvPr>
            <p:ph type="sldNum" sz="quarter" idx="5"/>
          </p:nvPr>
        </p:nvSpPr>
        <p:spPr bwMode="auto">
          <a:xfrm>
            <a:off x="3886200" y="862330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FFFF66"/>
                </a:solidFill>
              </a:defRPr>
            </a:lvl1pPr>
          </a:lstStyle>
          <a:p>
            <a:fld id="{3A1E8E5E-3F68-4658-A5A2-108A77CF5C73}" type="slidenum">
              <a:rPr lang="en-US"/>
              <a:pPr/>
              <a:t>‹#›</a:t>
            </a:fld>
            <a:r>
              <a:rPr lang="en-US"/>
              <a:t>`</a:t>
            </a:r>
          </a:p>
        </p:txBody>
      </p:sp>
    </p:spTree>
    <p:extLst>
      <p:ext uri="{BB962C8B-B14F-4D97-AF65-F5344CB8AC3E}">
        <p14:creationId xmlns:p14="http://schemas.microsoft.com/office/powerpoint/2010/main" val="194212068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30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30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A01EED98-3A22-3D4B-822C-F1BB4A6EE2A5}" type="slidenum">
              <a:rPr lang="en-US">
                <a:latin typeface="Times New Roman" pitchFamily="-108" charset="0"/>
                <a:ea typeface="ＭＳ Ｐゴシック" pitchFamily="-108" charset="-128"/>
                <a:cs typeface="ＭＳ Ｐゴシック" pitchFamily="-108" charset="-128"/>
              </a:rPr>
              <a:pPr/>
              <a:t>1</a:t>
            </a:fld>
            <a:r>
              <a:rPr lang="en-US">
                <a:latin typeface="Times New Roman" pitchFamily="-108" charset="0"/>
                <a:ea typeface="ＭＳ Ｐゴシック" pitchFamily="-108" charset="-128"/>
                <a:cs typeface="ＭＳ Ｐゴシック" pitchFamily="-108" charset="-128"/>
              </a:rPr>
              <a:t>`</a:t>
            </a:r>
          </a:p>
          <a:p>
            <a:endParaRPr lang="en-US">
              <a:latin typeface="Times New Roman" pitchFamily="-108" charset="0"/>
              <a:ea typeface="ＭＳ Ｐゴシック" pitchFamily="-108" charset="-128"/>
              <a:cs typeface="ＭＳ Ｐゴシック" pitchFamily="-108" charset="-128"/>
            </a:endParaRPr>
          </a:p>
        </p:txBody>
      </p:sp>
      <p:sp>
        <p:nvSpPr>
          <p:cNvPr id="17411" name="Rectangle 7"/>
          <p:cNvSpPr>
            <a:spLocks noGrp="1" noChangeArrowheads="1"/>
          </p:cNvSpPr>
          <p:nvPr>
            <p:ph type="sldNum" sz="quarter" idx="5"/>
          </p:nvPr>
        </p:nvSpPr>
        <p:spPr>
          <a:noFill/>
        </p:spPr>
        <p:txBody>
          <a:bodyPr/>
          <a:lstStyle/>
          <a:p>
            <a:fld id="{73FED6CE-9679-F143-882F-82D307130BB1}" type="slidenum">
              <a:rPr lang="en-US">
                <a:latin typeface="Times New Roman" pitchFamily="-108" charset="0"/>
                <a:ea typeface="ＭＳ Ｐゴシック" pitchFamily="-108" charset="-128"/>
                <a:cs typeface="ＭＳ Ｐゴシック" pitchFamily="-108" charset="-128"/>
              </a:rPr>
              <a:pPr/>
              <a:t>1</a:t>
            </a:fld>
            <a:r>
              <a:rPr lang="en-US">
                <a:latin typeface="Times New Roman" pitchFamily="-108" charset="0"/>
                <a:ea typeface="ＭＳ Ｐゴシック" pitchFamily="-108" charset="-128"/>
                <a:cs typeface="ＭＳ Ｐゴシック" pitchFamily="-108" charset="-128"/>
              </a:rPr>
              <a:t>`</a:t>
            </a: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marL="457200" indent="-457200" eaLnBrk="1" hangingPunct="1">
              <a:buFontTx/>
              <a:buChar char="-"/>
            </a:pPr>
            <a:endParaRPr lang="en-US" dirty="0">
              <a:latin typeface="Times New Roman" pitchFamily="-108" charset="0"/>
              <a:ea typeface="ＭＳ Ｐゴシック" pitchFamily="-108" charset="-128"/>
              <a:cs typeface="ＭＳ Ｐゴシック" pitchFamily="-108"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11</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11</a:t>
            </a:fld>
            <a:r>
              <a:rPr lang="en-US"/>
              <a:t>`</a:t>
            </a:r>
          </a:p>
        </p:txBody>
      </p:sp>
    </p:spTree>
    <p:extLst>
      <p:ext uri="{BB962C8B-B14F-4D97-AF65-F5344CB8AC3E}">
        <p14:creationId xmlns:p14="http://schemas.microsoft.com/office/powerpoint/2010/main" val="2319806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13</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13</a:t>
            </a:fld>
            <a:r>
              <a:rPr lang="en-US"/>
              <a:t>`</a:t>
            </a:r>
          </a:p>
        </p:txBody>
      </p:sp>
    </p:spTree>
    <p:extLst>
      <p:ext uri="{BB962C8B-B14F-4D97-AF65-F5344CB8AC3E}">
        <p14:creationId xmlns:p14="http://schemas.microsoft.com/office/powerpoint/2010/main" val="1233017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14</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14</a:t>
            </a:fld>
            <a:r>
              <a:rPr lang="en-US"/>
              <a:t>`</a:t>
            </a:r>
          </a:p>
        </p:txBody>
      </p:sp>
    </p:spTree>
    <p:extLst>
      <p:ext uri="{BB962C8B-B14F-4D97-AF65-F5344CB8AC3E}">
        <p14:creationId xmlns:p14="http://schemas.microsoft.com/office/powerpoint/2010/main" val="2710065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16</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16</a:t>
            </a:fld>
            <a:r>
              <a:rPr lang="en-US"/>
              <a:t>`</a:t>
            </a:r>
          </a:p>
        </p:txBody>
      </p:sp>
    </p:spTree>
    <p:extLst>
      <p:ext uri="{BB962C8B-B14F-4D97-AF65-F5344CB8AC3E}">
        <p14:creationId xmlns:p14="http://schemas.microsoft.com/office/powerpoint/2010/main" val="1872395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17</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17</a:t>
            </a:fld>
            <a:r>
              <a:rPr lang="en-US"/>
              <a:t>`</a:t>
            </a:r>
          </a:p>
        </p:txBody>
      </p:sp>
    </p:spTree>
    <p:extLst>
      <p:ext uri="{BB962C8B-B14F-4D97-AF65-F5344CB8AC3E}">
        <p14:creationId xmlns:p14="http://schemas.microsoft.com/office/powerpoint/2010/main" val="1632037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18</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18</a:t>
            </a:fld>
            <a:r>
              <a:rPr lang="en-US"/>
              <a:t>`</a:t>
            </a:r>
          </a:p>
        </p:txBody>
      </p:sp>
    </p:spTree>
    <p:extLst>
      <p:ext uri="{BB962C8B-B14F-4D97-AF65-F5344CB8AC3E}">
        <p14:creationId xmlns:p14="http://schemas.microsoft.com/office/powerpoint/2010/main" val="2908003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20</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20</a:t>
            </a:fld>
            <a:r>
              <a:rPr lang="en-US"/>
              <a:t>`</a:t>
            </a:r>
          </a:p>
        </p:txBody>
      </p:sp>
    </p:spTree>
    <p:extLst>
      <p:ext uri="{BB962C8B-B14F-4D97-AF65-F5344CB8AC3E}">
        <p14:creationId xmlns:p14="http://schemas.microsoft.com/office/powerpoint/2010/main" val="17868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22</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22</a:t>
            </a:fld>
            <a:r>
              <a:rPr lang="en-US"/>
              <a:t>`</a:t>
            </a:r>
          </a:p>
        </p:txBody>
      </p:sp>
    </p:spTree>
    <p:extLst>
      <p:ext uri="{BB962C8B-B14F-4D97-AF65-F5344CB8AC3E}">
        <p14:creationId xmlns:p14="http://schemas.microsoft.com/office/powerpoint/2010/main" val="2402346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24</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24</a:t>
            </a:fld>
            <a:r>
              <a:rPr lang="en-US"/>
              <a:t>`</a:t>
            </a:r>
          </a:p>
        </p:txBody>
      </p:sp>
    </p:spTree>
    <p:extLst>
      <p:ext uri="{BB962C8B-B14F-4D97-AF65-F5344CB8AC3E}">
        <p14:creationId xmlns:p14="http://schemas.microsoft.com/office/powerpoint/2010/main" val="898295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26</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26</a:t>
            </a:fld>
            <a:r>
              <a:rPr lang="en-US"/>
              <a:t>`</a:t>
            </a:r>
          </a:p>
        </p:txBody>
      </p:sp>
    </p:spTree>
    <p:extLst>
      <p:ext uri="{BB962C8B-B14F-4D97-AF65-F5344CB8AC3E}">
        <p14:creationId xmlns:p14="http://schemas.microsoft.com/office/powerpoint/2010/main" val="1674549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baseline="0" dirty="0"/>
          </a:p>
        </p:txBody>
      </p:sp>
      <p:sp>
        <p:nvSpPr>
          <p:cNvPr id="4" name="Date Placeholder 3"/>
          <p:cNvSpPr>
            <a:spLocks noGrp="1"/>
          </p:cNvSpPr>
          <p:nvPr>
            <p:ph type="dt" idx="10"/>
          </p:nvPr>
        </p:nvSpPr>
        <p:spPr/>
        <p:txBody>
          <a:bodyPr/>
          <a:lstStyle/>
          <a:p>
            <a:fld id="{2C3D1663-A186-4C39-A6C8-BD0D9FD05B18}" type="slidenum">
              <a:rPr lang="en-US" smtClean="0"/>
              <a:pPr/>
              <a:t>2</a:t>
            </a:fld>
            <a:r>
              <a:rPr lang="en-US"/>
              <a:t>`</a:t>
            </a:r>
          </a:p>
          <a:p>
            <a:endParaRPr lang="en-US"/>
          </a:p>
        </p:txBody>
      </p:sp>
      <p:sp>
        <p:nvSpPr>
          <p:cNvPr id="5" name="Slide Number Placeholder 4"/>
          <p:cNvSpPr>
            <a:spLocks noGrp="1"/>
          </p:cNvSpPr>
          <p:nvPr>
            <p:ph type="sldNum" sz="quarter" idx="11"/>
          </p:nvPr>
        </p:nvSpPr>
        <p:spPr/>
        <p:txBody>
          <a:bodyPr/>
          <a:lstStyle/>
          <a:p>
            <a:fld id="{3A1E8E5E-3F68-4658-A5A2-108A77CF5C73}" type="slidenum">
              <a:rPr lang="en-US" smtClean="0"/>
              <a:pPr/>
              <a:t>2</a:t>
            </a:fld>
            <a:r>
              <a:rPr lang="en-US"/>
              <a:t>`</a:t>
            </a:r>
          </a:p>
        </p:txBody>
      </p:sp>
    </p:spTree>
    <p:extLst>
      <p:ext uri="{BB962C8B-B14F-4D97-AF65-F5344CB8AC3E}">
        <p14:creationId xmlns:p14="http://schemas.microsoft.com/office/powerpoint/2010/main" val="1711335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28</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28</a:t>
            </a:fld>
            <a:r>
              <a:rPr lang="en-US"/>
              <a:t>`</a:t>
            </a:r>
          </a:p>
        </p:txBody>
      </p:sp>
    </p:spTree>
    <p:extLst>
      <p:ext uri="{BB962C8B-B14F-4D97-AF65-F5344CB8AC3E}">
        <p14:creationId xmlns:p14="http://schemas.microsoft.com/office/powerpoint/2010/main" val="3458890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30</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30</a:t>
            </a:fld>
            <a:r>
              <a:rPr lang="en-US"/>
              <a:t>`</a:t>
            </a:r>
          </a:p>
        </p:txBody>
      </p:sp>
    </p:spTree>
    <p:extLst>
      <p:ext uri="{BB962C8B-B14F-4D97-AF65-F5344CB8AC3E}">
        <p14:creationId xmlns:p14="http://schemas.microsoft.com/office/powerpoint/2010/main" val="1866208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31</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31</a:t>
            </a:fld>
            <a:r>
              <a:rPr lang="en-US"/>
              <a:t>`</a:t>
            </a:r>
          </a:p>
        </p:txBody>
      </p:sp>
    </p:spTree>
    <p:extLst>
      <p:ext uri="{BB962C8B-B14F-4D97-AF65-F5344CB8AC3E}">
        <p14:creationId xmlns:p14="http://schemas.microsoft.com/office/powerpoint/2010/main" val="36050760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32</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32</a:t>
            </a:fld>
            <a:r>
              <a:rPr lang="en-US"/>
              <a:t>`</a:t>
            </a:r>
          </a:p>
        </p:txBody>
      </p:sp>
    </p:spTree>
    <p:extLst>
      <p:ext uri="{BB962C8B-B14F-4D97-AF65-F5344CB8AC3E}">
        <p14:creationId xmlns:p14="http://schemas.microsoft.com/office/powerpoint/2010/main" val="1428801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A01EED98-3A22-3D4B-822C-F1BB4A6EE2A5}" type="slidenum">
              <a:rPr lang="en-US">
                <a:latin typeface="Times New Roman" pitchFamily="-108" charset="0"/>
                <a:ea typeface="ＭＳ Ｐゴシック" pitchFamily="-108" charset="-128"/>
                <a:cs typeface="ＭＳ Ｐゴシック" pitchFamily="-108" charset="-128"/>
              </a:rPr>
              <a:pPr/>
              <a:t>34</a:t>
            </a:fld>
            <a:r>
              <a:rPr lang="en-US">
                <a:latin typeface="Times New Roman" pitchFamily="-108" charset="0"/>
                <a:ea typeface="ＭＳ Ｐゴシック" pitchFamily="-108" charset="-128"/>
                <a:cs typeface="ＭＳ Ｐゴシック" pitchFamily="-108" charset="-128"/>
              </a:rPr>
              <a:t>`</a:t>
            </a:r>
          </a:p>
          <a:p>
            <a:endParaRPr lang="en-US">
              <a:latin typeface="Times New Roman" pitchFamily="-108" charset="0"/>
              <a:ea typeface="ＭＳ Ｐゴシック" pitchFamily="-108" charset="-128"/>
              <a:cs typeface="ＭＳ Ｐゴシック" pitchFamily="-108" charset="-128"/>
            </a:endParaRPr>
          </a:p>
        </p:txBody>
      </p:sp>
      <p:sp>
        <p:nvSpPr>
          <p:cNvPr id="17411" name="Rectangle 7"/>
          <p:cNvSpPr>
            <a:spLocks noGrp="1" noChangeArrowheads="1"/>
          </p:cNvSpPr>
          <p:nvPr>
            <p:ph type="sldNum" sz="quarter" idx="5"/>
          </p:nvPr>
        </p:nvSpPr>
        <p:spPr>
          <a:noFill/>
        </p:spPr>
        <p:txBody>
          <a:bodyPr/>
          <a:lstStyle/>
          <a:p>
            <a:fld id="{73FED6CE-9679-F143-882F-82D307130BB1}" type="slidenum">
              <a:rPr lang="en-US">
                <a:latin typeface="Times New Roman" pitchFamily="-108" charset="0"/>
                <a:ea typeface="ＭＳ Ｐゴシック" pitchFamily="-108" charset="-128"/>
                <a:cs typeface="ＭＳ Ｐゴシック" pitchFamily="-108" charset="-128"/>
              </a:rPr>
              <a:pPr/>
              <a:t>34</a:t>
            </a:fld>
            <a:r>
              <a:rPr lang="en-US">
                <a:latin typeface="Times New Roman" pitchFamily="-108" charset="0"/>
                <a:ea typeface="ＭＳ Ｐゴシック" pitchFamily="-108" charset="-128"/>
                <a:cs typeface="ＭＳ Ｐゴシック" pitchFamily="-108" charset="-128"/>
              </a:rPr>
              <a:t>`</a:t>
            </a: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marL="457200" indent="-457200" eaLnBrk="1" hangingPunct="1">
              <a:buFontTx/>
              <a:buChar char="-"/>
            </a:pPr>
            <a:endParaRPr lang="en-US" dirty="0">
              <a:latin typeface="Times New Roman"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45074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baseline="0" dirty="0"/>
          </a:p>
        </p:txBody>
      </p:sp>
      <p:sp>
        <p:nvSpPr>
          <p:cNvPr id="4" name="Date Placeholder 3"/>
          <p:cNvSpPr>
            <a:spLocks noGrp="1"/>
          </p:cNvSpPr>
          <p:nvPr>
            <p:ph type="dt" idx="10"/>
          </p:nvPr>
        </p:nvSpPr>
        <p:spPr/>
        <p:txBody>
          <a:bodyPr/>
          <a:lstStyle/>
          <a:p>
            <a:fld id="{2C3D1663-A186-4C39-A6C8-BD0D9FD05B18}" type="slidenum">
              <a:rPr lang="en-US" smtClean="0"/>
              <a:pPr/>
              <a:t>3</a:t>
            </a:fld>
            <a:r>
              <a:rPr lang="en-US"/>
              <a:t>`</a:t>
            </a:r>
          </a:p>
          <a:p>
            <a:endParaRPr lang="en-US"/>
          </a:p>
        </p:txBody>
      </p:sp>
      <p:sp>
        <p:nvSpPr>
          <p:cNvPr id="5" name="Slide Number Placeholder 4"/>
          <p:cNvSpPr>
            <a:spLocks noGrp="1"/>
          </p:cNvSpPr>
          <p:nvPr>
            <p:ph type="sldNum" sz="quarter" idx="11"/>
          </p:nvPr>
        </p:nvSpPr>
        <p:spPr/>
        <p:txBody>
          <a:bodyPr/>
          <a:lstStyle/>
          <a:p>
            <a:fld id="{3A1E8E5E-3F68-4658-A5A2-108A77CF5C73}" type="slidenum">
              <a:rPr lang="en-US" smtClean="0"/>
              <a:pPr/>
              <a:t>3</a:t>
            </a:fld>
            <a:r>
              <a:rPr lang="en-US"/>
              <a:t>`</a:t>
            </a:r>
          </a:p>
        </p:txBody>
      </p:sp>
    </p:spTree>
    <p:extLst>
      <p:ext uri="{BB962C8B-B14F-4D97-AF65-F5344CB8AC3E}">
        <p14:creationId xmlns:p14="http://schemas.microsoft.com/office/powerpoint/2010/main" val="2506855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baseline="0" dirty="0"/>
          </a:p>
        </p:txBody>
      </p:sp>
      <p:sp>
        <p:nvSpPr>
          <p:cNvPr id="4" name="Date Placeholder 3"/>
          <p:cNvSpPr>
            <a:spLocks noGrp="1"/>
          </p:cNvSpPr>
          <p:nvPr>
            <p:ph type="dt" idx="10"/>
          </p:nvPr>
        </p:nvSpPr>
        <p:spPr/>
        <p:txBody>
          <a:bodyPr/>
          <a:lstStyle/>
          <a:p>
            <a:fld id="{2C3D1663-A186-4C39-A6C8-BD0D9FD05B18}" type="slidenum">
              <a:rPr lang="en-US" smtClean="0"/>
              <a:pPr/>
              <a:t>4</a:t>
            </a:fld>
            <a:r>
              <a:rPr lang="en-US"/>
              <a:t>`</a:t>
            </a:r>
          </a:p>
          <a:p>
            <a:endParaRPr lang="en-US"/>
          </a:p>
        </p:txBody>
      </p:sp>
      <p:sp>
        <p:nvSpPr>
          <p:cNvPr id="5" name="Slide Number Placeholder 4"/>
          <p:cNvSpPr>
            <a:spLocks noGrp="1"/>
          </p:cNvSpPr>
          <p:nvPr>
            <p:ph type="sldNum" sz="quarter" idx="11"/>
          </p:nvPr>
        </p:nvSpPr>
        <p:spPr/>
        <p:txBody>
          <a:bodyPr/>
          <a:lstStyle/>
          <a:p>
            <a:fld id="{3A1E8E5E-3F68-4658-A5A2-108A77CF5C73}" type="slidenum">
              <a:rPr lang="en-US" smtClean="0"/>
              <a:pPr/>
              <a:t>4</a:t>
            </a:fld>
            <a:r>
              <a:rPr lang="en-US"/>
              <a:t>`</a:t>
            </a:r>
          </a:p>
        </p:txBody>
      </p:sp>
    </p:spTree>
    <p:extLst>
      <p:ext uri="{BB962C8B-B14F-4D97-AF65-F5344CB8AC3E}">
        <p14:creationId xmlns:p14="http://schemas.microsoft.com/office/powerpoint/2010/main" val="279684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so this leads to our fundamental question: Which factors in adolescence will be more relevant to adult romantic life: Those linked to friendships or adolescent romantic relationships.</a:t>
            </a:r>
            <a:r>
              <a:rPr lang="en-US" dirty="0">
                <a:effectLst/>
              </a:rPr>
              <a:t> </a:t>
            </a:r>
            <a:endParaRPr lang="is-IS" baseline="0" dirty="0"/>
          </a:p>
        </p:txBody>
      </p:sp>
      <p:sp>
        <p:nvSpPr>
          <p:cNvPr id="4" name="Date Placeholder 3"/>
          <p:cNvSpPr>
            <a:spLocks noGrp="1"/>
          </p:cNvSpPr>
          <p:nvPr>
            <p:ph type="dt" idx="10"/>
          </p:nvPr>
        </p:nvSpPr>
        <p:spPr/>
        <p:txBody>
          <a:bodyPr/>
          <a:lstStyle/>
          <a:p>
            <a:fld id="{2C3D1663-A186-4C39-A6C8-BD0D9FD05B18}" type="slidenum">
              <a:rPr lang="en-US" smtClean="0"/>
              <a:pPr/>
              <a:t>5</a:t>
            </a:fld>
            <a:r>
              <a:rPr lang="en-US"/>
              <a:t>`</a:t>
            </a:r>
          </a:p>
          <a:p>
            <a:endParaRPr lang="en-US"/>
          </a:p>
        </p:txBody>
      </p:sp>
      <p:sp>
        <p:nvSpPr>
          <p:cNvPr id="5" name="Slide Number Placeholder 4"/>
          <p:cNvSpPr>
            <a:spLocks noGrp="1"/>
          </p:cNvSpPr>
          <p:nvPr>
            <p:ph type="sldNum" sz="quarter" idx="11"/>
          </p:nvPr>
        </p:nvSpPr>
        <p:spPr/>
        <p:txBody>
          <a:bodyPr/>
          <a:lstStyle/>
          <a:p>
            <a:fld id="{3A1E8E5E-3F68-4658-A5A2-108A77CF5C73}" type="slidenum">
              <a:rPr lang="en-US" smtClean="0"/>
              <a:pPr/>
              <a:t>5</a:t>
            </a:fld>
            <a:r>
              <a:rPr lang="en-US"/>
              <a:t>`</a:t>
            </a:r>
          </a:p>
        </p:txBody>
      </p:sp>
    </p:spTree>
    <p:extLst>
      <p:ext uri="{BB962C8B-B14F-4D97-AF65-F5344CB8AC3E}">
        <p14:creationId xmlns:p14="http://schemas.microsoft.com/office/powerpoint/2010/main" val="4087837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so this leads to our fundamental question: Which factors in adolescence will be more relevant to adult romantic life: Those linked to friendships or adolescent romantic relationships.</a:t>
            </a:r>
            <a:r>
              <a:rPr lang="en-US" dirty="0">
                <a:effectLst/>
              </a:rPr>
              <a:t> </a:t>
            </a:r>
            <a:endParaRPr lang="is-IS" baseline="0" dirty="0"/>
          </a:p>
        </p:txBody>
      </p:sp>
      <p:sp>
        <p:nvSpPr>
          <p:cNvPr id="4" name="Date Placeholder 3"/>
          <p:cNvSpPr>
            <a:spLocks noGrp="1"/>
          </p:cNvSpPr>
          <p:nvPr>
            <p:ph type="dt" idx="10"/>
          </p:nvPr>
        </p:nvSpPr>
        <p:spPr/>
        <p:txBody>
          <a:bodyPr/>
          <a:lstStyle/>
          <a:p>
            <a:fld id="{2C3D1663-A186-4C39-A6C8-BD0D9FD05B18}" type="slidenum">
              <a:rPr lang="en-US" smtClean="0"/>
              <a:pPr/>
              <a:t>6</a:t>
            </a:fld>
            <a:r>
              <a:rPr lang="en-US"/>
              <a:t>`</a:t>
            </a:r>
          </a:p>
          <a:p>
            <a:endParaRPr lang="en-US"/>
          </a:p>
        </p:txBody>
      </p:sp>
      <p:sp>
        <p:nvSpPr>
          <p:cNvPr id="5" name="Slide Number Placeholder 4"/>
          <p:cNvSpPr>
            <a:spLocks noGrp="1"/>
          </p:cNvSpPr>
          <p:nvPr>
            <p:ph type="sldNum" sz="quarter" idx="11"/>
          </p:nvPr>
        </p:nvSpPr>
        <p:spPr/>
        <p:txBody>
          <a:bodyPr/>
          <a:lstStyle/>
          <a:p>
            <a:fld id="{3A1E8E5E-3F68-4658-A5A2-108A77CF5C73}" type="slidenum">
              <a:rPr lang="en-US" smtClean="0"/>
              <a:pPr/>
              <a:t>6</a:t>
            </a:fld>
            <a:r>
              <a:rPr lang="en-US"/>
              <a:t>`</a:t>
            </a:r>
          </a:p>
        </p:txBody>
      </p:sp>
    </p:spTree>
    <p:extLst>
      <p:ext uri="{BB962C8B-B14F-4D97-AF65-F5344CB8AC3E}">
        <p14:creationId xmlns:p14="http://schemas.microsoft.com/office/powerpoint/2010/main" val="66717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21384B-8DE1-074C-9228-5BA8E8CD98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5107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kern="1200" dirty="0">
                <a:solidFill>
                  <a:schemeClr val="tx1"/>
                </a:solidFill>
                <a:effectLst/>
                <a:latin typeface="Times New Roman" pitchFamily="-65" charset="0"/>
                <a:ea typeface="ＭＳ Ｐゴシック" pitchFamily="-65" charset="-128"/>
                <a:cs typeface="ＭＳ Ｐゴシック" pitchFamily="-65" charset="-128"/>
              </a:rPr>
              <a:t>Our primary outcome measure was participants’ reports of their satisfaction with their romantic life as adults.  We obtained these reports at 3 different ages 27, 28, and 30, and then averaged across age—recognizing that even by this point, many people’s lives are still in somewhat of a state of flux, so we didn’t want data to be skewed by one good or bad relationship experience.</a:t>
            </a:r>
            <a:r>
              <a:rPr lang="en-US" dirty="0">
                <a:effectLst/>
              </a:rPr>
              <a:t> </a:t>
            </a:r>
            <a:endParaRPr lang="en-US" dirty="0"/>
          </a:p>
        </p:txBody>
      </p:sp>
      <p:sp>
        <p:nvSpPr>
          <p:cNvPr id="4" name="Date Placeholder 3"/>
          <p:cNvSpPr>
            <a:spLocks noGrp="1"/>
          </p:cNvSpPr>
          <p:nvPr>
            <p:ph type="dt" idx="1"/>
          </p:nvPr>
        </p:nvSpPr>
        <p:spPr/>
        <p:txBody>
          <a:bodyPr/>
          <a:lstStyle/>
          <a:p>
            <a:fld id="{2C3D1663-A186-4C39-A6C8-BD0D9FD05B18}" type="slidenum">
              <a:rPr lang="en-US" smtClean="0"/>
              <a:pPr/>
              <a:t>8</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8</a:t>
            </a:fld>
            <a:r>
              <a:rPr lang="en-US"/>
              <a:t>`</a:t>
            </a:r>
          </a:p>
        </p:txBody>
      </p:sp>
    </p:spTree>
    <p:extLst>
      <p:ext uri="{BB962C8B-B14F-4D97-AF65-F5344CB8AC3E}">
        <p14:creationId xmlns:p14="http://schemas.microsoft.com/office/powerpoint/2010/main" val="1945550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2C3D1663-A186-4C39-A6C8-BD0D9FD05B18}" type="slidenum">
              <a:rPr lang="en-US" smtClean="0"/>
              <a:pPr/>
              <a:t>10</a:t>
            </a:fld>
            <a:r>
              <a:rPr lang="en-US"/>
              <a:t>`</a:t>
            </a:r>
          </a:p>
          <a:p>
            <a:endParaRPr lang="en-US"/>
          </a:p>
        </p:txBody>
      </p:sp>
      <p:sp>
        <p:nvSpPr>
          <p:cNvPr id="5" name="Slide Number Placeholder 4"/>
          <p:cNvSpPr>
            <a:spLocks noGrp="1"/>
          </p:cNvSpPr>
          <p:nvPr>
            <p:ph type="sldNum" sz="quarter" idx="5"/>
          </p:nvPr>
        </p:nvSpPr>
        <p:spPr/>
        <p:txBody>
          <a:bodyPr/>
          <a:lstStyle/>
          <a:p>
            <a:fld id="{3A1E8E5E-3F68-4658-A5A2-108A77CF5C73}" type="slidenum">
              <a:rPr lang="en-US" smtClean="0"/>
              <a:pPr/>
              <a:t>10</a:t>
            </a:fld>
            <a:r>
              <a:rPr lang="en-US"/>
              <a:t>`</a:t>
            </a:r>
          </a:p>
        </p:txBody>
      </p:sp>
    </p:spTree>
    <p:extLst>
      <p:ext uri="{BB962C8B-B14F-4D97-AF65-F5344CB8AC3E}">
        <p14:creationId xmlns:p14="http://schemas.microsoft.com/office/powerpoint/2010/main" val="1430416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26338" name="Rectangle 2"/>
          <p:cNvSpPr>
            <a:spLocks noGrp="1" noChangeArrowheads="1"/>
          </p:cNvSpPr>
          <p:nvPr>
            <p:ph type="ctrTitle" sz="quarter"/>
          </p:nvPr>
        </p:nvSpPr>
        <p:spPr>
          <a:xfrm>
            <a:off x="685800" y="1676400"/>
            <a:ext cx="7772400" cy="1828800"/>
          </a:xfrm>
          <a:prstGeom prst="rect">
            <a:avLst/>
          </a:prstGeom>
        </p:spPr>
        <p:txBody>
          <a:bodyPr/>
          <a:lstStyle>
            <a:lvl1pPr>
              <a:defRPr>
                <a:solidFill>
                  <a:schemeClr val="bg1">
                    <a:lumMod val="75000"/>
                  </a:schemeClr>
                </a:solidFill>
              </a:defRPr>
            </a:lvl1pPr>
          </a:lstStyle>
          <a:p>
            <a:r>
              <a:rPr lang="en-US" dirty="0"/>
              <a:t>Click to edit Master title style</a:t>
            </a:r>
          </a:p>
        </p:txBody>
      </p:sp>
      <p:sp>
        <p:nvSpPr>
          <p:cNvPr id="526339" name="Rectangle 3"/>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65" charset="2"/>
              <a:buNone/>
              <a:defRPr>
                <a:solidFill>
                  <a:schemeClr val="accent4">
                    <a:lumMod val="10000"/>
                  </a:schemeClr>
                </a:solidFill>
                <a:effectLst>
                  <a:outerShdw dist="38100" sx="1000" sy="1000" algn="tl">
                    <a:srgbClr val="000000"/>
                  </a:outerShdw>
                </a:effectLst>
              </a:defRPr>
            </a:lvl1pPr>
          </a:lstStyle>
          <a:p>
            <a:r>
              <a:rPr lang="en-US" dirty="0"/>
              <a:t>Click to edit Master subtitle style</a:t>
            </a:r>
          </a:p>
        </p:txBody>
      </p:sp>
      <p:sp>
        <p:nvSpPr>
          <p:cNvPr id="4" name="Rectangle 4"/>
          <p:cNvSpPr>
            <a:spLocks noGrp="1" noChangeArrowheads="1"/>
          </p:cNvSpPr>
          <p:nvPr>
            <p:ph type="dt" sz="quarter" idx="10"/>
          </p:nvPr>
        </p:nvSpPr>
        <p:spPr/>
        <p:txBody>
          <a:bodyPr/>
          <a:lstStyle>
            <a:lvl1pPr>
              <a:defRPr>
                <a:latin typeface="Times New Roman" pitchFamily="92" charset="0"/>
              </a:defRPr>
            </a:lvl1pPr>
          </a:lstStyle>
          <a:p>
            <a:endParaRPr lang="en-US"/>
          </a:p>
        </p:txBody>
      </p:sp>
      <p:sp>
        <p:nvSpPr>
          <p:cNvPr id="5" name="Rectangle 5"/>
          <p:cNvSpPr>
            <a:spLocks noGrp="1" noChangeArrowheads="1"/>
          </p:cNvSpPr>
          <p:nvPr>
            <p:ph type="ftr" sz="quarter" idx="11"/>
          </p:nvPr>
        </p:nvSpPr>
        <p:spPr/>
        <p:txBody>
          <a:bodyPr/>
          <a:lstStyle>
            <a:lvl1pPr>
              <a:defRPr>
                <a:latin typeface="Times New Roman" pitchFamily="92" charset="0"/>
              </a:defRPr>
            </a:lvl1pPr>
          </a:lstStyle>
          <a:p>
            <a:endParaRPr lang="en-US"/>
          </a:p>
        </p:txBody>
      </p:sp>
      <p:sp>
        <p:nvSpPr>
          <p:cNvPr id="6" name="Rectangle 6"/>
          <p:cNvSpPr>
            <a:spLocks noGrp="1" noChangeArrowheads="1"/>
          </p:cNvSpPr>
          <p:nvPr>
            <p:ph type="sldNum" sz="quarter" idx="12"/>
          </p:nvPr>
        </p:nvSpPr>
        <p:spPr/>
        <p:txBody>
          <a:bodyPr/>
          <a:lstStyle>
            <a:lvl1pPr>
              <a:defRPr>
                <a:latin typeface="Times New Roman" pitchFamily="92" charset="0"/>
              </a:defRPr>
            </a:lvl1pPr>
          </a:lstStyle>
          <a:p>
            <a:fld id="{1A335BB2-C27E-404B-A253-7B4A45ACEF9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80E5782-7696-486C-851E-200997B814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981200"/>
            <a:ext cx="8229600"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698C893-5DD0-4D3E-8F4C-D023EF5E0DF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8F6B100-1F36-483E-A22C-4F5B0BCC9EE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122364"/>
            <a:ext cx="7772400" cy="2387600"/>
          </a:xfrm>
        </p:spPr>
        <p:txBody>
          <a:bodyPr anchor="b"/>
          <a:lstStyle>
            <a:lvl1pPr algn="ctr">
              <a:defRPr sz="5652"/>
            </a:lvl1pPr>
          </a:lstStyle>
          <a:p>
            <a:r>
              <a:rPr lang="en-US"/>
              <a:t>Click to edit Master title style</a:t>
            </a:r>
            <a:endParaRPr lang="en-US" dirty="0"/>
          </a:p>
        </p:txBody>
      </p:sp>
      <p:sp>
        <p:nvSpPr>
          <p:cNvPr id="3" name="Subtitle 2"/>
          <p:cNvSpPr>
            <a:spLocks noGrp="1"/>
          </p:cNvSpPr>
          <p:nvPr>
            <p:ph type="subTitle" idx="1"/>
          </p:nvPr>
        </p:nvSpPr>
        <p:spPr>
          <a:xfrm>
            <a:off x="1143001" y="3602038"/>
            <a:ext cx="6858000" cy="1655762"/>
          </a:xfrm>
        </p:spPr>
        <p:txBody>
          <a:bodyPr/>
          <a:lstStyle>
            <a:lvl1pPr marL="0" indent="0" algn="ctr">
              <a:buNone/>
              <a:defRPr sz="2261"/>
            </a:lvl1pPr>
            <a:lvl2pPr marL="430729" indent="0" algn="ctr">
              <a:buNone/>
              <a:defRPr sz="1884"/>
            </a:lvl2pPr>
            <a:lvl3pPr marL="861458" indent="0" algn="ctr">
              <a:buNone/>
              <a:defRPr sz="1696"/>
            </a:lvl3pPr>
            <a:lvl4pPr marL="1292189" indent="0" algn="ctr">
              <a:buNone/>
              <a:defRPr sz="1508"/>
            </a:lvl4pPr>
            <a:lvl5pPr marL="1722918" indent="0" algn="ctr">
              <a:buNone/>
              <a:defRPr sz="1508"/>
            </a:lvl5pPr>
            <a:lvl6pPr marL="2153647" indent="0" algn="ctr">
              <a:buNone/>
              <a:defRPr sz="1508"/>
            </a:lvl6pPr>
            <a:lvl7pPr marL="2584376" indent="0" algn="ctr">
              <a:buNone/>
              <a:defRPr sz="1508"/>
            </a:lvl7pPr>
            <a:lvl8pPr marL="3015106" indent="0" algn="ctr">
              <a:buNone/>
              <a:defRPr sz="1508"/>
            </a:lvl8pPr>
            <a:lvl9pPr marL="3445836" indent="0" algn="ctr">
              <a:buNone/>
              <a:defRPr sz="150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239512-16B8-2A47-8437-BF5452FF382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2863053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239512-16B8-2A47-8437-BF5452FF382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652980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2"/>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1">
                <a:solidFill>
                  <a:schemeClr val="tx1"/>
                </a:solidFill>
              </a:defRPr>
            </a:lvl1pPr>
            <a:lvl2pPr marL="430729" indent="0">
              <a:buNone/>
              <a:defRPr sz="1884">
                <a:solidFill>
                  <a:schemeClr val="tx1">
                    <a:tint val="75000"/>
                  </a:schemeClr>
                </a:solidFill>
              </a:defRPr>
            </a:lvl2pPr>
            <a:lvl3pPr marL="861458" indent="0">
              <a:buNone/>
              <a:defRPr sz="1696">
                <a:solidFill>
                  <a:schemeClr val="tx1">
                    <a:tint val="75000"/>
                  </a:schemeClr>
                </a:solidFill>
              </a:defRPr>
            </a:lvl3pPr>
            <a:lvl4pPr marL="1292189" indent="0">
              <a:buNone/>
              <a:defRPr sz="1508">
                <a:solidFill>
                  <a:schemeClr val="tx1">
                    <a:tint val="75000"/>
                  </a:schemeClr>
                </a:solidFill>
              </a:defRPr>
            </a:lvl4pPr>
            <a:lvl5pPr marL="1722918" indent="0">
              <a:buNone/>
              <a:defRPr sz="1508">
                <a:solidFill>
                  <a:schemeClr val="tx1">
                    <a:tint val="75000"/>
                  </a:schemeClr>
                </a:solidFill>
              </a:defRPr>
            </a:lvl5pPr>
            <a:lvl6pPr marL="2153647" indent="0">
              <a:buNone/>
              <a:defRPr sz="1508">
                <a:solidFill>
                  <a:schemeClr val="tx1">
                    <a:tint val="75000"/>
                  </a:schemeClr>
                </a:solidFill>
              </a:defRPr>
            </a:lvl6pPr>
            <a:lvl7pPr marL="2584376" indent="0">
              <a:buNone/>
              <a:defRPr sz="1508">
                <a:solidFill>
                  <a:schemeClr val="tx1">
                    <a:tint val="75000"/>
                  </a:schemeClr>
                </a:solidFill>
              </a:defRPr>
            </a:lvl7pPr>
            <a:lvl8pPr marL="3015106" indent="0">
              <a:buNone/>
              <a:defRPr sz="1508">
                <a:solidFill>
                  <a:schemeClr val="tx1">
                    <a:tint val="75000"/>
                  </a:schemeClr>
                </a:solidFill>
              </a:defRPr>
            </a:lvl8pPr>
            <a:lvl9pPr marL="3445836" indent="0">
              <a:buNone/>
              <a:defRPr sz="150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39512-16B8-2A47-8437-BF5452FF382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1595689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239512-16B8-2A47-8437-BF5452FF382F}"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140452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3" y="1681164"/>
            <a:ext cx="3868340" cy="823912"/>
          </a:xfrm>
        </p:spPr>
        <p:txBody>
          <a:bodyPr anchor="b"/>
          <a:lstStyle>
            <a:lvl1pPr marL="0" indent="0">
              <a:buNone/>
              <a:defRPr sz="2261" b="1"/>
            </a:lvl1pPr>
            <a:lvl2pPr marL="430729" indent="0">
              <a:buNone/>
              <a:defRPr sz="1884" b="1"/>
            </a:lvl2pPr>
            <a:lvl3pPr marL="861458" indent="0">
              <a:buNone/>
              <a:defRPr sz="1696" b="1"/>
            </a:lvl3pPr>
            <a:lvl4pPr marL="1292189" indent="0">
              <a:buNone/>
              <a:defRPr sz="1508" b="1"/>
            </a:lvl4pPr>
            <a:lvl5pPr marL="1722918" indent="0">
              <a:buNone/>
              <a:defRPr sz="1508" b="1"/>
            </a:lvl5pPr>
            <a:lvl6pPr marL="2153647" indent="0">
              <a:buNone/>
              <a:defRPr sz="1508" b="1"/>
            </a:lvl6pPr>
            <a:lvl7pPr marL="2584376" indent="0">
              <a:buNone/>
              <a:defRPr sz="1508" b="1"/>
            </a:lvl7pPr>
            <a:lvl8pPr marL="3015106" indent="0">
              <a:buNone/>
              <a:defRPr sz="1508" b="1"/>
            </a:lvl8pPr>
            <a:lvl9pPr marL="3445836" indent="0">
              <a:buNone/>
              <a:defRPr sz="1508" b="1"/>
            </a:lvl9pPr>
          </a:lstStyle>
          <a:p>
            <a:pPr lvl="0"/>
            <a:r>
              <a:rPr lang="en-US"/>
              <a:t>Click to edit Master text styles</a:t>
            </a:r>
          </a:p>
        </p:txBody>
      </p:sp>
      <p:sp>
        <p:nvSpPr>
          <p:cNvPr id="4" name="Content Placeholder 3"/>
          <p:cNvSpPr>
            <a:spLocks noGrp="1"/>
          </p:cNvSpPr>
          <p:nvPr>
            <p:ph sz="half" idx="2"/>
          </p:nvPr>
        </p:nvSpPr>
        <p:spPr>
          <a:xfrm>
            <a:off x="629843"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261" b="1"/>
            </a:lvl1pPr>
            <a:lvl2pPr marL="430729" indent="0">
              <a:buNone/>
              <a:defRPr sz="1884" b="1"/>
            </a:lvl2pPr>
            <a:lvl3pPr marL="861458" indent="0">
              <a:buNone/>
              <a:defRPr sz="1696" b="1"/>
            </a:lvl3pPr>
            <a:lvl4pPr marL="1292189" indent="0">
              <a:buNone/>
              <a:defRPr sz="1508" b="1"/>
            </a:lvl4pPr>
            <a:lvl5pPr marL="1722918" indent="0">
              <a:buNone/>
              <a:defRPr sz="1508" b="1"/>
            </a:lvl5pPr>
            <a:lvl6pPr marL="2153647" indent="0">
              <a:buNone/>
              <a:defRPr sz="1508" b="1"/>
            </a:lvl6pPr>
            <a:lvl7pPr marL="2584376" indent="0">
              <a:buNone/>
              <a:defRPr sz="1508" b="1"/>
            </a:lvl7pPr>
            <a:lvl8pPr marL="3015106" indent="0">
              <a:buNone/>
              <a:defRPr sz="1508" b="1"/>
            </a:lvl8pPr>
            <a:lvl9pPr marL="3445836" indent="0">
              <a:buNone/>
              <a:defRPr sz="1508"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239512-16B8-2A47-8437-BF5452FF382F}"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215513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239512-16B8-2A47-8437-BF5452FF382F}"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2315742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39512-16B8-2A47-8437-BF5452FF382F}"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261213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a:prstGeom prst="rect">
            <a:avLst/>
          </a:prstGeom>
        </p:spPr>
        <p:txBody>
          <a:bodyPr/>
          <a:lstStyle>
            <a:lvl1pPr>
              <a:defRPr>
                <a:solidFill>
                  <a:schemeClr val="bg1">
                    <a:lumMod val="60000"/>
                    <a:lumOff val="40000"/>
                  </a:schemeClr>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114800"/>
          </a:xfrm>
          <a:prstGeom prst="rect">
            <a:avLst/>
          </a:prstGeom>
        </p:spPr>
        <p:txBody>
          <a:bodyPr/>
          <a:lstStyle>
            <a:lvl1pPr>
              <a:defRPr>
                <a:solidFill>
                  <a:schemeClr val="bg1">
                    <a:lumMod val="75000"/>
                  </a:schemeClr>
                </a:solidFill>
                <a:effectLst>
                  <a:outerShdw blurRad="38100" dist="38100" sx="1000" sy="1000" algn="tl">
                    <a:srgbClr val="000000"/>
                  </a:outerShdw>
                </a:effectLst>
              </a:defRPr>
            </a:lvl1pPr>
            <a:lvl2pPr>
              <a:defRPr>
                <a:solidFill>
                  <a:schemeClr val="bg1">
                    <a:lumMod val="75000"/>
                  </a:schemeClr>
                </a:solidFill>
                <a:effectLst>
                  <a:outerShdw blurRad="38100" dist="38100" sx="1000" sy="1000" algn="tl">
                    <a:srgbClr val="000000"/>
                  </a:outerShdw>
                </a:effectLst>
              </a:defRPr>
            </a:lvl2pPr>
            <a:lvl3pPr>
              <a:defRPr>
                <a:solidFill>
                  <a:schemeClr val="bg1">
                    <a:lumMod val="75000"/>
                  </a:schemeClr>
                </a:solidFill>
                <a:effectLst>
                  <a:outerShdw blurRad="38100" dist="38100" sx="1000" sy="1000" algn="tl">
                    <a:srgbClr val="000000"/>
                  </a:outerShdw>
                </a:effectLst>
              </a:defRPr>
            </a:lvl3pPr>
            <a:lvl4pPr>
              <a:defRPr>
                <a:solidFill>
                  <a:schemeClr val="bg1">
                    <a:lumMod val="75000"/>
                  </a:schemeClr>
                </a:solidFill>
                <a:effectLst>
                  <a:outerShdw blurRad="38100" dist="38100" sx="1000" sy="1000" algn="tl">
                    <a:srgbClr val="000000"/>
                  </a:outerShdw>
                </a:effectLst>
              </a:defRPr>
            </a:lvl4pPr>
            <a:lvl5pPr>
              <a:defRPr>
                <a:solidFill>
                  <a:schemeClr val="bg1">
                    <a:lumMod val="75000"/>
                  </a:schemeClr>
                </a:solidFill>
                <a:effectLst>
                  <a:outerShdw blurRad="38100" dist="38100" sx="1000" sy="1000" algn="tl">
                    <a:srgbClr val="000000"/>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B16CCAC-2FC5-479C-B552-6F16D39B73E1}"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014"/>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1" cy="4873625"/>
          </a:xfrm>
        </p:spPr>
        <p:txBody>
          <a:bodyPr/>
          <a:lstStyle>
            <a:lvl1pPr>
              <a:defRPr sz="3014"/>
            </a:lvl1pPr>
            <a:lvl2pPr>
              <a:defRPr sz="2638"/>
            </a:lvl2pPr>
            <a:lvl3pPr>
              <a:defRPr sz="2261"/>
            </a:lvl3pPr>
            <a:lvl4pPr>
              <a:defRPr sz="1884"/>
            </a:lvl4pPr>
            <a:lvl5pPr>
              <a:defRPr sz="1884"/>
            </a:lvl5pPr>
            <a:lvl6pPr>
              <a:defRPr sz="1884"/>
            </a:lvl6pPr>
            <a:lvl7pPr>
              <a:defRPr sz="1884"/>
            </a:lvl7pPr>
            <a:lvl8pPr>
              <a:defRPr sz="1884"/>
            </a:lvl8pPr>
            <a:lvl9pPr>
              <a:defRPr sz="188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508"/>
            </a:lvl1pPr>
            <a:lvl2pPr marL="430729" indent="0">
              <a:buNone/>
              <a:defRPr sz="1319"/>
            </a:lvl2pPr>
            <a:lvl3pPr marL="861458" indent="0">
              <a:buNone/>
              <a:defRPr sz="1130"/>
            </a:lvl3pPr>
            <a:lvl4pPr marL="1292189" indent="0">
              <a:buNone/>
              <a:defRPr sz="942"/>
            </a:lvl4pPr>
            <a:lvl5pPr marL="1722918" indent="0">
              <a:buNone/>
              <a:defRPr sz="942"/>
            </a:lvl5pPr>
            <a:lvl6pPr marL="2153647" indent="0">
              <a:buNone/>
              <a:defRPr sz="942"/>
            </a:lvl6pPr>
            <a:lvl7pPr marL="2584376" indent="0">
              <a:buNone/>
              <a:defRPr sz="942"/>
            </a:lvl7pPr>
            <a:lvl8pPr marL="3015106" indent="0">
              <a:buNone/>
              <a:defRPr sz="942"/>
            </a:lvl8pPr>
            <a:lvl9pPr marL="3445836" indent="0">
              <a:buNone/>
              <a:defRPr sz="942"/>
            </a:lvl9pPr>
          </a:lstStyle>
          <a:p>
            <a:pPr lvl="0"/>
            <a:r>
              <a:rPr lang="en-US"/>
              <a:t>Click to edit Master text styles</a:t>
            </a:r>
          </a:p>
        </p:txBody>
      </p:sp>
      <p:sp>
        <p:nvSpPr>
          <p:cNvPr id="5" name="Date Placeholder 4"/>
          <p:cNvSpPr>
            <a:spLocks noGrp="1"/>
          </p:cNvSpPr>
          <p:nvPr>
            <p:ph type="dt" sz="half" idx="10"/>
          </p:nvPr>
        </p:nvSpPr>
        <p:spPr/>
        <p:txBody>
          <a:bodyPr/>
          <a:lstStyle/>
          <a:p>
            <a:fld id="{B0239512-16B8-2A47-8437-BF5452FF382F}"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2362491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014"/>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014"/>
            </a:lvl1pPr>
            <a:lvl2pPr marL="430729" indent="0">
              <a:buNone/>
              <a:defRPr sz="2638"/>
            </a:lvl2pPr>
            <a:lvl3pPr marL="861458" indent="0">
              <a:buNone/>
              <a:defRPr sz="2261"/>
            </a:lvl3pPr>
            <a:lvl4pPr marL="1292189" indent="0">
              <a:buNone/>
              <a:defRPr sz="1884"/>
            </a:lvl4pPr>
            <a:lvl5pPr marL="1722918" indent="0">
              <a:buNone/>
              <a:defRPr sz="1884"/>
            </a:lvl5pPr>
            <a:lvl6pPr marL="2153647" indent="0">
              <a:buNone/>
              <a:defRPr sz="1884"/>
            </a:lvl6pPr>
            <a:lvl7pPr marL="2584376" indent="0">
              <a:buNone/>
              <a:defRPr sz="1884"/>
            </a:lvl7pPr>
            <a:lvl8pPr marL="3015106" indent="0">
              <a:buNone/>
              <a:defRPr sz="1884"/>
            </a:lvl8pPr>
            <a:lvl9pPr marL="3445836" indent="0">
              <a:buNone/>
              <a:defRPr sz="1884"/>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508"/>
            </a:lvl1pPr>
            <a:lvl2pPr marL="430729" indent="0">
              <a:buNone/>
              <a:defRPr sz="1319"/>
            </a:lvl2pPr>
            <a:lvl3pPr marL="861458" indent="0">
              <a:buNone/>
              <a:defRPr sz="1130"/>
            </a:lvl3pPr>
            <a:lvl4pPr marL="1292189" indent="0">
              <a:buNone/>
              <a:defRPr sz="942"/>
            </a:lvl4pPr>
            <a:lvl5pPr marL="1722918" indent="0">
              <a:buNone/>
              <a:defRPr sz="942"/>
            </a:lvl5pPr>
            <a:lvl6pPr marL="2153647" indent="0">
              <a:buNone/>
              <a:defRPr sz="942"/>
            </a:lvl6pPr>
            <a:lvl7pPr marL="2584376" indent="0">
              <a:buNone/>
              <a:defRPr sz="942"/>
            </a:lvl7pPr>
            <a:lvl8pPr marL="3015106" indent="0">
              <a:buNone/>
              <a:defRPr sz="942"/>
            </a:lvl8pPr>
            <a:lvl9pPr marL="3445836" indent="0">
              <a:buNone/>
              <a:defRPr sz="942"/>
            </a:lvl9pPr>
          </a:lstStyle>
          <a:p>
            <a:pPr lvl="0"/>
            <a:r>
              <a:rPr lang="en-US"/>
              <a:t>Click to edit Master text styles</a:t>
            </a:r>
          </a:p>
        </p:txBody>
      </p:sp>
      <p:sp>
        <p:nvSpPr>
          <p:cNvPr id="5" name="Date Placeholder 4"/>
          <p:cNvSpPr>
            <a:spLocks noGrp="1"/>
          </p:cNvSpPr>
          <p:nvPr>
            <p:ph type="dt" sz="half" idx="10"/>
          </p:nvPr>
        </p:nvSpPr>
        <p:spPr/>
        <p:txBody>
          <a:bodyPr/>
          <a:lstStyle/>
          <a:p>
            <a:fld id="{B0239512-16B8-2A47-8437-BF5452FF382F}"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1343610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239512-16B8-2A47-8437-BF5452FF382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762334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239512-16B8-2A47-8437-BF5452FF382F}"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7951F-D00D-4D4C-BA33-7EDFE90E2A8B}" type="slidenum">
              <a:rPr lang="en-US" smtClean="0"/>
              <a:t>‹#›</a:t>
            </a:fld>
            <a:endParaRPr lang="en-US"/>
          </a:p>
        </p:txBody>
      </p:sp>
    </p:spTree>
    <p:extLst>
      <p:ext uri="{BB962C8B-B14F-4D97-AF65-F5344CB8AC3E}">
        <p14:creationId xmlns:p14="http://schemas.microsoft.com/office/powerpoint/2010/main" val="12075129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25178-D1B4-30DB-5C76-C45A828A6A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D46C5CC-C57A-8F1D-85FE-A85CC43491E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06F1255-5B7A-48F2-5FEA-EBAE0FB6A7F5}"/>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5" name="Footer Placeholder 4">
            <a:extLst>
              <a:ext uri="{FF2B5EF4-FFF2-40B4-BE49-F238E27FC236}">
                <a16:creationId xmlns:a16="http://schemas.microsoft.com/office/drawing/2014/main" id="{EC8E2DF8-1C6C-0FC1-C90A-228B36BB2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E79EE-2D21-6823-872B-F34D46F48F37}"/>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3267093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4F75-E7DD-3AF9-6695-8F270602A8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F6A91D-AE05-E88E-60E7-0943785B89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9307A-1656-ADB6-1FCE-FD7161935552}"/>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5" name="Footer Placeholder 4">
            <a:extLst>
              <a:ext uri="{FF2B5EF4-FFF2-40B4-BE49-F238E27FC236}">
                <a16:creationId xmlns:a16="http://schemas.microsoft.com/office/drawing/2014/main" id="{29CAC41E-1813-9FE9-6C4E-A8FEBB3E7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81E31-7BA2-31F2-05DB-84E6B5A59072}"/>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2468186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BC48E-3738-832B-4391-6123EE4ED80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2DF7047-B192-8ECF-BD82-20637729C98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BCFBE4-BAA3-0A01-495D-8F2807271F6B}"/>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5" name="Footer Placeholder 4">
            <a:extLst>
              <a:ext uri="{FF2B5EF4-FFF2-40B4-BE49-F238E27FC236}">
                <a16:creationId xmlns:a16="http://schemas.microsoft.com/office/drawing/2014/main" id="{1458A3A5-0514-36CF-FF1A-F6E4C0426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EA474-9406-0EAA-C0C9-627850C7921D}"/>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23440589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D0C2-2C91-4E52-CD3D-CD8E7158E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EAA19-B3F4-350D-D6DD-D1E63A6C29F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AE80AE-DA67-98ED-4B44-C952366D449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0F5CEA-5604-EF6E-5AB6-0749DB241F85}"/>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6" name="Footer Placeholder 5">
            <a:extLst>
              <a:ext uri="{FF2B5EF4-FFF2-40B4-BE49-F238E27FC236}">
                <a16:creationId xmlns:a16="http://schemas.microsoft.com/office/drawing/2014/main" id="{455FF033-45D8-5BF4-1DCF-56ED8AD1DD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CA147B-2B6A-D33D-AF7A-59212F97B42D}"/>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1816519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751D-EF75-225F-07C2-FAC84EC33B9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1EC3F6-A4A7-A815-5A7E-62817CD6203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5C6DA99-CD73-562C-5DA4-2FE608B6E3B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6A4C9-F9CF-76EA-C9AC-16B843E7189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586F4F6-5293-9FDB-3C61-F6A14CFE2FA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323A54-EE78-351D-54D2-55270ECFEC9D}"/>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8" name="Footer Placeholder 7">
            <a:extLst>
              <a:ext uri="{FF2B5EF4-FFF2-40B4-BE49-F238E27FC236}">
                <a16:creationId xmlns:a16="http://schemas.microsoft.com/office/drawing/2014/main" id="{917DE3F2-86F4-B260-D0B5-634A463879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805F68-990A-68B8-C7B0-7DFDCD477BDE}"/>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39912145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D36C-3A0D-67A7-8739-6152EF896C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37185F-8703-78AC-AAFE-E106D6B6878D}"/>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4" name="Footer Placeholder 3">
            <a:extLst>
              <a:ext uri="{FF2B5EF4-FFF2-40B4-BE49-F238E27FC236}">
                <a16:creationId xmlns:a16="http://schemas.microsoft.com/office/drawing/2014/main" id="{58FA8D55-362A-727E-E73D-F4D454770F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5E0256-9827-F968-663B-87803BEDCB29}"/>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108600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19742E8-B9BA-48E3-9D9F-DC5CD913A47D}"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FE7647-88EA-B182-13AD-39EF3B11AB4C}"/>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3" name="Footer Placeholder 2">
            <a:extLst>
              <a:ext uri="{FF2B5EF4-FFF2-40B4-BE49-F238E27FC236}">
                <a16:creationId xmlns:a16="http://schemas.microsoft.com/office/drawing/2014/main" id="{9F4A3699-D24E-3AA5-7494-6F0496651A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50299A-C951-7D3D-D03B-E0EF367BEF74}"/>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1492858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1DA78-6D95-2236-9CCE-33789693E4D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6641A23-3BC0-5337-5A55-903B20D4602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045274-C38A-938C-E8B4-6DA564DC1CA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B960F6B-F1A1-1FF3-4876-EAA2C7EBAC49}"/>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6" name="Footer Placeholder 5">
            <a:extLst>
              <a:ext uri="{FF2B5EF4-FFF2-40B4-BE49-F238E27FC236}">
                <a16:creationId xmlns:a16="http://schemas.microsoft.com/office/drawing/2014/main" id="{6FE5FD80-97E9-E8FF-BE15-4EC910FA6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57AE0-5384-5B7B-8266-E8EE46DAE393}"/>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19911941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2048-17A0-7746-9C0E-E97BC448FB3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C4C5866-5BBF-E061-2EC7-CAF590A4396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FA75C4D-4FB6-982D-590F-E8F82E3B17F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FFA9EDA-FD1D-B16D-CCE8-C6CCFCD3CAEA}"/>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6" name="Footer Placeholder 5">
            <a:extLst>
              <a:ext uri="{FF2B5EF4-FFF2-40B4-BE49-F238E27FC236}">
                <a16:creationId xmlns:a16="http://schemas.microsoft.com/office/drawing/2014/main" id="{7E5DA7D0-7BBD-20D5-0C60-D8D7AD3D0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1DA451-E807-E6E4-A4FA-2DA97BAEEAD1}"/>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38357055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EA45-1022-6D97-8B6E-10CA57620A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CD029E-75E8-F6C0-22B4-F663AD4BF4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C1B60-815B-0D87-7CAD-0C600DAACA33}"/>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5" name="Footer Placeholder 4">
            <a:extLst>
              <a:ext uri="{FF2B5EF4-FFF2-40B4-BE49-F238E27FC236}">
                <a16:creationId xmlns:a16="http://schemas.microsoft.com/office/drawing/2014/main" id="{A73B0E73-C68F-3776-13A2-0C8F7DAAF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EA6E9-9C61-8475-4D78-092A312C772F}"/>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15438841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6E2626-3B17-6BF3-CF80-A72C74FC7B4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BCB091-2BC1-E731-D6A1-E23AD8FE691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C805C-C995-80EC-8383-8EE2A868E667}"/>
              </a:ext>
            </a:extLst>
          </p:cNvPr>
          <p:cNvSpPr>
            <a:spLocks noGrp="1"/>
          </p:cNvSpPr>
          <p:nvPr>
            <p:ph type="dt" sz="half" idx="10"/>
          </p:nvPr>
        </p:nvSpPr>
        <p:spPr/>
        <p:txBody>
          <a:bodyPr/>
          <a:lstStyle/>
          <a:p>
            <a:fld id="{D091DE9D-C577-B74F-A68B-41252F0D923F}" type="datetimeFigureOut">
              <a:rPr lang="en-US" smtClean="0"/>
              <a:t>6/27/2023</a:t>
            </a:fld>
            <a:endParaRPr lang="en-US"/>
          </a:p>
        </p:txBody>
      </p:sp>
      <p:sp>
        <p:nvSpPr>
          <p:cNvPr id="5" name="Footer Placeholder 4">
            <a:extLst>
              <a:ext uri="{FF2B5EF4-FFF2-40B4-BE49-F238E27FC236}">
                <a16:creationId xmlns:a16="http://schemas.microsoft.com/office/drawing/2014/main" id="{8D30DEB0-3973-33A9-460E-2413902D3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C85971-167B-F2CA-7477-3BBB08C9ADDA}"/>
              </a:ext>
            </a:extLst>
          </p:cNvPr>
          <p:cNvSpPr>
            <a:spLocks noGrp="1"/>
          </p:cNvSpPr>
          <p:nvPr>
            <p:ph type="sldNum" sz="quarter" idx="12"/>
          </p:nvPr>
        </p:nvSpPr>
        <p:spPr/>
        <p:txBody>
          <a:bodyPr/>
          <a:lstStyle/>
          <a:p>
            <a:fld id="{2F853A36-B1E8-5F40-A6DE-4C213334F270}" type="slidenum">
              <a:rPr lang="en-US" smtClean="0"/>
              <a:t>‹#›</a:t>
            </a:fld>
            <a:endParaRPr lang="en-US"/>
          </a:p>
        </p:txBody>
      </p:sp>
    </p:spTree>
    <p:extLst>
      <p:ext uri="{BB962C8B-B14F-4D97-AF65-F5344CB8AC3E}">
        <p14:creationId xmlns:p14="http://schemas.microsoft.com/office/powerpoint/2010/main" val="144116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457200" y="1981200"/>
            <a:ext cx="4038600" cy="4114800"/>
          </a:xfrm>
          <a:prstGeom prst="rect">
            <a:avLst/>
          </a:prstGeom>
        </p:spPr>
        <p:txBody>
          <a:bodyPr/>
          <a:lstStyle>
            <a:lvl1pPr>
              <a:defRPr sz="2800">
                <a:solidFill>
                  <a:schemeClr val="accent4">
                    <a:lumMod val="10000"/>
                  </a:schemeClr>
                </a:solidFill>
                <a:effectLst>
                  <a:outerShdw blurRad="38100" dist="38100" sx="1000" sy="1000" algn="tl">
                    <a:srgbClr val="000000"/>
                  </a:outerShdw>
                </a:effectLst>
              </a:defRPr>
            </a:lvl1pPr>
            <a:lvl2pPr>
              <a:defRPr sz="2400">
                <a:solidFill>
                  <a:schemeClr val="accent4">
                    <a:lumMod val="10000"/>
                  </a:schemeClr>
                </a:solidFill>
                <a:effectLst>
                  <a:outerShdw blurRad="38100" dist="38100" sx="1000" sy="1000" algn="tl">
                    <a:srgbClr val="000000"/>
                  </a:outerShdw>
                </a:effectLst>
              </a:defRPr>
            </a:lvl2pPr>
            <a:lvl3pPr>
              <a:defRPr sz="2000">
                <a:solidFill>
                  <a:schemeClr val="accent4">
                    <a:lumMod val="10000"/>
                  </a:schemeClr>
                </a:solidFill>
                <a:effectLst>
                  <a:outerShdw blurRad="38100" dist="38100" sx="1000" sy="1000" algn="tl">
                    <a:srgbClr val="000000"/>
                  </a:outerShdw>
                </a:effectLst>
              </a:defRPr>
            </a:lvl3pPr>
            <a:lvl4pPr>
              <a:defRPr sz="1800">
                <a:solidFill>
                  <a:schemeClr val="accent4">
                    <a:lumMod val="10000"/>
                  </a:schemeClr>
                </a:solidFill>
                <a:effectLst>
                  <a:outerShdw blurRad="38100" dist="38100" sx="1000" sy="1000" algn="tl">
                    <a:srgbClr val="000000"/>
                  </a:outerShdw>
                </a:effectLst>
              </a:defRPr>
            </a:lvl4pPr>
            <a:lvl5pPr>
              <a:defRPr sz="1800">
                <a:solidFill>
                  <a:schemeClr val="accent4">
                    <a:lumMod val="10000"/>
                  </a:schemeClr>
                </a:solidFill>
                <a:effectLst>
                  <a:outerShdw blurRad="38100" dist="38100" sx="1000" sy="1000" algn="tl">
                    <a:srgbClr val="000000"/>
                  </a:outerShdw>
                </a:effectLs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981200"/>
            <a:ext cx="40386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FEA18F3-5624-48BB-B93C-5C99B85532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a:prstGeom prst="rect">
            <a:avLst/>
          </a:prstGeom>
        </p:spPr>
        <p:txBody>
          <a:bodyPr/>
          <a:lstStyle>
            <a:lvl1pPr>
              <a:defRPr>
                <a:solidFill>
                  <a:schemeClr val="bg1">
                    <a:lumMod val="75000"/>
                  </a:schemeClr>
                </a:solidFill>
              </a:defRPr>
            </a:lvl1p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679A1535-D656-45F5-8BA5-0D9AF24535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764FBC7-3729-463C-AFB1-11B9D7010B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BFA6419-71B1-44A2-9D28-6A5BE0AC9E2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79D378A5-4814-433C-8A8C-2CFD75E13F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9F912B9-4821-4222-91AF-BAC1D3ADBB0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25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3366"/>
                  </a:outerShdw>
                </a:effectLst>
                <a:latin typeface="Arial" pitchFamily="92" charset="0"/>
              </a:defRPr>
            </a:lvl1pPr>
          </a:lstStyle>
          <a:p>
            <a:endParaRPr lang="en-US"/>
          </a:p>
        </p:txBody>
      </p:sp>
      <p:sp>
        <p:nvSpPr>
          <p:cNvPr id="525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3366"/>
                  </a:outerShdw>
                </a:effectLst>
                <a:latin typeface="Arial" pitchFamily="92" charset="0"/>
              </a:defRPr>
            </a:lvl1pPr>
          </a:lstStyle>
          <a:p>
            <a:endParaRPr lang="en-US"/>
          </a:p>
        </p:txBody>
      </p:sp>
      <p:sp>
        <p:nvSpPr>
          <p:cNvPr id="525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3366"/>
                  </a:outerShdw>
                </a:effectLst>
                <a:latin typeface="Arial" pitchFamily="92" charset="0"/>
              </a:defRPr>
            </a:lvl1pPr>
          </a:lstStyle>
          <a:p>
            <a:fld id="{F51A88BC-9263-4470-8DA7-DCC5281A26F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 id="2147483675" r:id="rId12"/>
  </p:sldLayoutIdLst>
  <p:txStyles>
    <p:titleStyle>
      <a:lvl1pPr algn="ctr" rtl="0" eaLnBrk="0" fontAlgn="base" hangingPunct="0">
        <a:spcBef>
          <a:spcPct val="0"/>
        </a:spcBef>
        <a:spcAft>
          <a:spcPct val="0"/>
        </a:spcAft>
        <a:defRPr sz="3600">
          <a:solidFill>
            <a:srgbClr val="E8FFFD"/>
          </a:solidFill>
          <a:effectLst/>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rgbClr val="F9FB69"/>
          </a:solidFill>
          <a:effectLst>
            <a:outerShdw blurRad="38100" dist="38100" dir="2700000" algn="tl">
              <a:srgbClr val="000000"/>
            </a:outerShdw>
          </a:effectLst>
          <a:latin typeface="Times New Roman"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rgbClr val="F9FB69"/>
          </a:solidFill>
          <a:effectLst>
            <a:outerShdw blurRad="38100" dist="38100" dir="2700000" algn="tl">
              <a:srgbClr val="000000"/>
            </a:outerShdw>
          </a:effectLst>
          <a:latin typeface="Times New Roman"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rgbClr val="F9FB69"/>
          </a:solidFill>
          <a:effectLst>
            <a:outerShdw blurRad="38100" dist="38100" dir="2700000" algn="tl">
              <a:srgbClr val="000000"/>
            </a:outerShdw>
          </a:effectLst>
          <a:latin typeface="Times New Roman"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rgbClr val="F9FB69"/>
          </a:solidFill>
          <a:effectLst>
            <a:outerShdw blurRad="38100" dist="38100" dir="2700000" algn="tl">
              <a:srgbClr val="000000"/>
            </a:outerShdw>
          </a:effectLst>
          <a:latin typeface="Times New Roman" pitchFamily="-65" charset="0"/>
          <a:ea typeface="ＭＳ Ｐゴシック" pitchFamily="-65" charset="-128"/>
          <a:cs typeface="ＭＳ Ｐゴシック" pitchFamily="-65" charset="-128"/>
        </a:defRPr>
      </a:lvl5pPr>
      <a:lvl6pPr marL="457200" algn="ctr" rtl="0" fontAlgn="base">
        <a:spcBef>
          <a:spcPct val="0"/>
        </a:spcBef>
        <a:spcAft>
          <a:spcPct val="0"/>
        </a:spcAft>
        <a:defRPr sz="3000">
          <a:solidFill>
            <a:schemeClr val="tx2"/>
          </a:solidFill>
          <a:effectLst>
            <a:outerShdw blurRad="38100" dist="38100" dir="2700000" algn="tl">
              <a:srgbClr val="000000"/>
            </a:outerShdw>
          </a:effectLst>
          <a:latin typeface="Times New Roman" pitchFamily="-65" charset="0"/>
        </a:defRPr>
      </a:lvl6pPr>
      <a:lvl7pPr marL="914400" algn="ctr" rtl="0" fontAlgn="base">
        <a:spcBef>
          <a:spcPct val="0"/>
        </a:spcBef>
        <a:spcAft>
          <a:spcPct val="0"/>
        </a:spcAft>
        <a:defRPr sz="3000">
          <a:solidFill>
            <a:schemeClr val="tx2"/>
          </a:solidFill>
          <a:effectLst>
            <a:outerShdw blurRad="38100" dist="38100" dir="2700000" algn="tl">
              <a:srgbClr val="000000"/>
            </a:outerShdw>
          </a:effectLst>
          <a:latin typeface="Times New Roman" pitchFamily="-65" charset="0"/>
        </a:defRPr>
      </a:lvl7pPr>
      <a:lvl8pPr marL="1371600" algn="ctr" rtl="0" fontAlgn="base">
        <a:spcBef>
          <a:spcPct val="0"/>
        </a:spcBef>
        <a:spcAft>
          <a:spcPct val="0"/>
        </a:spcAft>
        <a:defRPr sz="3000">
          <a:solidFill>
            <a:schemeClr val="tx2"/>
          </a:solidFill>
          <a:effectLst>
            <a:outerShdw blurRad="38100" dist="38100" dir="2700000" algn="tl">
              <a:srgbClr val="000000"/>
            </a:outerShdw>
          </a:effectLst>
          <a:latin typeface="Times New Roman" pitchFamily="-65" charset="0"/>
        </a:defRPr>
      </a:lvl8pPr>
      <a:lvl9pPr marL="1828800" algn="ctr" rtl="0" fontAlgn="base">
        <a:spcBef>
          <a:spcPct val="0"/>
        </a:spcBef>
        <a:spcAft>
          <a:spcPct val="0"/>
        </a:spcAft>
        <a:defRPr sz="3000">
          <a:solidFill>
            <a:schemeClr val="tx2"/>
          </a:solidFill>
          <a:effectLst>
            <a:outerShdw blurRad="38100" dist="38100" dir="2700000" algn="tl">
              <a:srgbClr val="000000"/>
            </a:outerShdw>
          </a:effectLst>
          <a:latin typeface="Times New Roman" pitchFamily="-65"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92" charset="2"/>
        <a:buChar char="n"/>
        <a:defRPr sz="2200">
          <a:solidFill>
            <a:schemeClr val="tx1"/>
          </a:solidFill>
          <a:effectLst>
            <a:outerShdw blurRad="38100" dist="38100" dir="2700000" algn="tl">
              <a:srgbClr val="000000"/>
            </a:outerShdw>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tx2"/>
        </a:buClr>
        <a:buSzPct val="120000"/>
        <a:buFont typeface="Arial"/>
        <a:buChar char="•"/>
        <a:defRPr sz="2100">
          <a:solidFill>
            <a:schemeClr val="tx1"/>
          </a:solidFill>
          <a:effectLst>
            <a:outerShdw blurRad="38100" dist="38100" dir="2700000" algn="tl">
              <a:srgbClr val="000000"/>
            </a:outerShdw>
          </a:effectLst>
          <a:latin typeface="+mn-lt"/>
          <a:ea typeface="ＭＳ Ｐゴシック" pitchFamily="-65" charset="-128"/>
        </a:defRPr>
      </a:lvl2pPr>
      <a:lvl3pPr marL="1143000" indent="-228600" algn="l" rtl="0" eaLnBrk="0" fontAlgn="base" hangingPunct="0">
        <a:spcBef>
          <a:spcPct val="20000"/>
        </a:spcBef>
        <a:spcAft>
          <a:spcPct val="0"/>
        </a:spcAft>
        <a:buClr>
          <a:schemeClr val="hlink"/>
        </a:buClr>
        <a:buSzPct val="65000"/>
        <a:buFont typeface="Wingdings" pitchFamily="92" charset="2"/>
        <a:buChar char="n"/>
        <a:defRPr sz="2000">
          <a:solidFill>
            <a:schemeClr val="tx1"/>
          </a:solidFill>
          <a:effectLst>
            <a:outerShdw blurRad="38100" dist="38100" dir="2700000" algn="tl">
              <a:srgbClr val="000000"/>
            </a:outerShdw>
          </a:effectLst>
          <a:latin typeface="+mn-lt"/>
          <a:ea typeface="ＭＳ Ｐゴシック" pitchFamily="-65" charset="-128"/>
        </a:defRPr>
      </a:lvl3pPr>
      <a:lvl4pPr marL="1600200" indent="-228600" algn="l" rtl="0" eaLnBrk="0" fontAlgn="base" hangingPunct="0">
        <a:spcBef>
          <a:spcPct val="20000"/>
        </a:spcBef>
        <a:spcAft>
          <a:spcPct val="0"/>
        </a:spcAft>
        <a:buClr>
          <a:schemeClr val="folHlink"/>
        </a:buClr>
        <a:buSzPct val="65000"/>
        <a:buFont typeface="Wingdings" pitchFamily="92" charset="2"/>
        <a:buChar char="n"/>
        <a:defRPr sz="1900">
          <a:solidFill>
            <a:schemeClr val="tx1"/>
          </a:solidFill>
          <a:effectLst>
            <a:outerShdw blurRad="38100" dist="38100" dir="2700000" algn="tl">
              <a:srgbClr val="000000"/>
            </a:outerShdw>
          </a:effectLst>
          <a:latin typeface="+mn-lt"/>
          <a:ea typeface="ＭＳ Ｐゴシック" pitchFamily="-65" charset="-128"/>
        </a:defRPr>
      </a:lvl4pPr>
      <a:lvl5pPr marL="2057400" indent="-228600" algn="l" rtl="0" eaLnBrk="0" fontAlgn="base" hangingPunct="0">
        <a:spcBef>
          <a:spcPct val="20000"/>
        </a:spcBef>
        <a:spcAft>
          <a:spcPct val="0"/>
        </a:spcAft>
        <a:buClr>
          <a:schemeClr val="hlink"/>
        </a:buClr>
        <a:buSzPct val="65000"/>
        <a:buFont typeface="Wingdings" pitchFamily="92" charset="2"/>
        <a:buChar char="n"/>
        <a:defRPr sz="2000">
          <a:solidFill>
            <a:schemeClr val="tx1"/>
          </a:solidFill>
          <a:effectLst>
            <a:outerShdw blurRad="38100" dist="38100" dir="2700000" algn="tl">
              <a:srgbClr val="000000"/>
            </a:outerShdw>
          </a:effectLst>
          <a:latin typeface="+mn-lt"/>
          <a:ea typeface="ＭＳ Ｐゴシック" pitchFamily="-65" charset="-128"/>
        </a:defRPr>
      </a:lvl5pPr>
      <a:lvl6pPr marL="2514600" indent="-228600" algn="l" rtl="0" fontAlgn="base">
        <a:spcBef>
          <a:spcPct val="20000"/>
        </a:spcBef>
        <a:spcAft>
          <a:spcPct val="0"/>
        </a:spcAft>
        <a:buClr>
          <a:schemeClr val="hlink"/>
        </a:buClr>
        <a:buSzPct val="65000"/>
        <a:buFont typeface="Wingdings" pitchFamily="-65" charset="2"/>
        <a:buChar char="n"/>
        <a:defRPr sz="2000">
          <a:solidFill>
            <a:schemeClr val="tx1"/>
          </a:solidFill>
          <a:effectLst>
            <a:outerShdw blurRad="38100" dist="38100" dir="2700000" algn="tl">
              <a:srgbClr val="000000"/>
            </a:outerShdw>
          </a:effectLst>
          <a:latin typeface="+mn-lt"/>
          <a:ea typeface="ＭＳ Ｐゴシック" pitchFamily="-65" charset="-128"/>
        </a:defRPr>
      </a:lvl6pPr>
      <a:lvl7pPr marL="2971800" indent="-228600" algn="l" rtl="0" fontAlgn="base">
        <a:spcBef>
          <a:spcPct val="20000"/>
        </a:spcBef>
        <a:spcAft>
          <a:spcPct val="0"/>
        </a:spcAft>
        <a:buClr>
          <a:schemeClr val="hlink"/>
        </a:buClr>
        <a:buSzPct val="65000"/>
        <a:buFont typeface="Wingdings" pitchFamily="-65" charset="2"/>
        <a:buChar char="n"/>
        <a:defRPr sz="2000">
          <a:solidFill>
            <a:schemeClr val="tx1"/>
          </a:solidFill>
          <a:effectLst>
            <a:outerShdw blurRad="38100" dist="38100" dir="2700000" algn="tl">
              <a:srgbClr val="000000"/>
            </a:outerShdw>
          </a:effectLst>
          <a:latin typeface="+mn-lt"/>
          <a:ea typeface="ＭＳ Ｐゴシック" pitchFamily="-65" charset="-128"/>
        </a:defRPr>
      </a:lvl7pPr>
      <a:lvl8pPr marL="3429000" indent="-228600" algn="l" rtl="0" fontAlgn="base">
        <a:spcBef>
          <a:spcPct val="20000"/>
        </a:spcBef>
        <a:spcAft>
          <a:spcPct val="0"/>
        </a:spcAft>
        <a:buClr>
          <a:schemeClr val="hlink"/>
        </a:buClr>
        <a:buSzPct val="65000"/>
        <a:buFont typeface="Wingdings" pitchFamily="-65" charset="2"/>
        <a:buChar char="n"/>
        <a:defRPr sz="2000">
          <a:solidFill>
            <a:schemeClr val="tx1"/>
          </a:solidFill>
          <a:effectLst>
            <a:outerShdw blurRad="38100" dist="38100" dir="2700000" algn="tl">
              <a:srgbClr val="000000"/>
            </a:outerShdw>
          </a:effectLst>
          <a:latin typeface="+mn-lt"/>
          <a:ea typeface="ＭＳ Ｐゴシック" pitchFamily="-65" charset="-128"/>
        </a:defRPr>
      </a:lvl8pPr>
      <a:lvl9pPr marL="3886200" indent="-228600" algn="l" rtl="0" fontAlgn="base">
        <a:spcBef>
          <a:spcPct val="20000"/>
        </a:spcBef>
        <a:spcAft>
          <a:spcPct val="0"/>
        </a:spcAft>
        <a:buClr>
          <a:schemeClr val="hlink"/>
        </a:buClr>
        <a:buSzPct val="65000"/>
        <a:buFont typeface="Wingdings" pitchFamily="-65" charset="2"/>
        <a:buChar char="n"/>
        <a:defRPr sz="2000">
          <a:solidFill>
            <a:schemeClr val="tx1"/>
          </a:solidFill>
          <a:effectLst>
            <a:outerShdw blurRad="38100" dist="38100" dir="2700000" algn="tl">
              <a:srgbClr val="000000"/>
            </a:outerShdw>
          </a:effectLst>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0">
                <a:solidFill>
                  <a:schemeClr val="tx1">
                    <a:tint val="75000"/>
                  </a:schemeClr>
                </a:solidFill>
              </a:defRPr>
            </a:lvl1pPr>
          </a:lstStyle>
          <a:p>
            <a:fld id="{B0239512-16B8-2A47-8437-BF5452FF382F}" type="datetimeFigureOut">
              <a:rPr lang="en-US" smtClean="0"/>
              <a:t>6/27/2023</a:t>
            </a:fld>
            <a:endParaRPr 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13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130">
                <a:solidFill>
                  <a:schemeClr val="tx1">
                    <a:tint val="75000"/>
                  </a:schemeClr>
                </a:solidFill>
              </a:defRPr>
            </a:lvl1pPr>
          </a:lstStyle>
          <a:p>
            <a:fld id="{3347951F-D00D-4D4C-BA33-7EDFE90E2A8B}" type="slidenum">
              <a:rPr lang="en-US" smtClean="0"/>
              <a:t>‹#›</a:t>
            </a:fld>
            <a:endParaRPr lang="en-US"/>
          </a:p>
        </p:txBody>
      </p:sp>
    </p:spTree>
    <p:extLst>
      <p:ext uri="{BB962C8B-B14F-4D97-AF65-F5344CB8AC3E}">
        <p14:creationId xmlns:p14="http://schemas.microsoft.com/office/powerpoint/2010/main" val="242960449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861458" rtl="0" eaLnBrk="1" latinLnBrk="0" hangingPunct="1">
        <a:lnSpc>
          <a:spcPct val="90000"/>
        </a:lnSpc>
        <a:spcBef>
          <a:spcPct val="0"/>
        </a:spcBef>
        <a:buNone/>
        <a:defRPr sz="4145" kern="1200">
          <a:solidFill>
            <a:schemeClr val="tx1"/>
          </a:solidFill>
          <a:latin typeface="+mj-lt"/>
          <a:ea typeface="+mj-ea"/>
          <a:cs typeface="+mj-cs"/>
        </a:defRPr>
      </a:lvl1pPr>
    </p:titleStyle>
    <p:bodyStyle>
      <a:lvl1pPr marL="215365" indent="-215365" algn="l" defTabSz="861458" rtl="0" eaLnBrk="1" latinLnBrk="0" hangingPunct="1">
        <a:lnSpc>
          <a:spcPct val="90000"/>
        </a:lnSpc>
        <a:spcBef>
          <a:spcPts val="942"/>
        </a:spcBef>
        <a:buFont typeface="Arial" panose="020B0604020202020204" pitchFamily="34" charset="0"/>
        <a:buChar char="•"/>
        <a:defRPr sz="2638" kern="1200">
          <a:solidFill>
            <a:schemeClr val="tx1"/>
          </a:solidFill>
          <a:latin typeface="+mn-lt"/>
          <a:ea typeface="+mn-ea"/>
          <a:cs typeface="+mn-cs"/>
        </a:defRPr>
      </a:lvl1pPr>
      <a:lvl2pPr marL="646094" indent="-215365" algn="l" defTabSz="861458" rtl="0" eaLnBrk="1" latinLnBrk="0" hangingPunct="1">
        <a:lnSpc>
          <a:spcPct val="90000"/>
        </a:lnSpc>
        <a:spcBef>
          <a:spcPts val="471"/>
        </a:spcBef>
        <a:buFont typeface="Arial" panose="020B0604020202020204" pitchFamily="34" charset="0"/>
        <a:buChar char="•"/>
        <a:defRPr sz="2261" kern="1200">
          <a:solidFill>
            <a:schemeClr val="tx1"/>
          </a:solidFill>
          <a:latin typeface="+mn-lt"/>
          <a:ea typeface="+mn-ea"/>
          <a:cs typeface="+mn-cs"/>
        </a:defRPr>
      </a:lvl2pPr>
      <a:lvl3pPr marL="1076824" indent="-215365" algn="l" defTabSz="861458" rtl="0" eaLnBrk="1" latinLnBrk="0" hangingPunct="1">
        <a:lnSpc>
          <a:spcPct val="90000"/>
        </a:lnSpc>
        <a:spcBef>
          <a:spcPts val="471"/>
        </a:spcBef>
        <a:buFont typeface="Arial" panose="020B0604020202020204" pitchFamily="34" charset="0"/>
        <a:buChar char="•"/>
        <a:defRPr sz="1884" kern="1200">
          <a:solidFill>
            <a:schemeClr val="tx1"/>
          </a:solidFill>
          <a:latin typeface="+mn-lt"/>
          <a:ea typeface="+mn-ea"/>
          <a:cs typeface="+mn-cs"/>
        </a:defRPr>
      </a:lvl3pPr>
      <a:lvl4pPr marL="1507553" indent="-215365" algn="l" defTabSz="861458" rtl="0" eaLnBrk="1" latinLnBrk="0" hangingPunct="1">
        <a:lnSpc>
          <a:spcPct val="90000"/>
        </a:lnSpc>
        <a:spcBef>
          <a:spcPts val="471"/>
        </a:spcBef>
        <a:buFont typeface="Arial" panose="020B0604020202020204" pitchFamily="34" charset="0"/>
        <a:buChar char="•"/>
        <a:defRPr sz="1696" kern="1200">
          <a:solidFill>
            <a:schemeClr val="tx1"/>
          </a:solidFill>
          <a:latin typeface="+mn-lt"/>
          <a:ea typeface="+mn-ea"/>
          <a:cs typeface="+mn-cs"/>
        </a:defRPr>
      </a:lvl4pPr>
      <a:lvl5pPr marL="1938283" indent="-215365" algn="l" defTabSz="861458" rtl="0" eaLnBrk="1" latinLnBrk="0" hangingPunct="1">
        <a:lnSpc>
          <a:spcPct val="90000"/>
        </a:lnSpc>
        <a:spcBef>
          <a:spcPts val="471"/>
        </a:spcBef>
        <a:buFont typeface="Arial" panose="020B0604020202020204" pitchFamily="34" charset="0"/>
        <a:buChar char="•"/>
        <a:defRPr sz="1696" kern="1200">
          <a:solidFill>
            <a:schemeClr val="tx1"/>
          </a:solidFill>
          <a:latin typeface="+mn-lt"/>
          <a:ea typeface="+mn-ea"/>
          <a:cs typeface="+mn-cs"/>
        </a:defRPr>
      </a:lvl5pPr>
      <a:lvl6pPr marL="2369012" indent="-215365" algn="l" defTabSz="861458" rtl="0" eaLnBrk="1" latinLnBrk="0" hangingPunct="1">
        <a:lnSpc>
          <a:spcPct val="90000"/>
        </a:lnSpc>
        <a:spcBef>
          <a:spcPts val="471"/>
        </a:spcBef>
        <a:buFont typeface="Arial" panose="020B0604020202020204" pitchFamily="34" charset="0"/>
        <a:buChar char="•"/>
        <a:defRPr sz="1696" kern="1200">
          <a:solidFill>
            <a:schemeClr val="tx1"/>
          </a:solidFill>
          <a:latin typeface="+mn-lt"/>
          <a:ea typeface="+mn-ea"/>
          <a:cs typeface="+mn-cs"/>
        </a:defRPr>
      </a:lvl6pPr>
      <a:lvl7pPr marL="2799741" indent="-215365" algn="l" defTabSz="861458" rtl="0" eaLnBrk="1" latinLnBrk="0" hangingPunct="1">
        <a:lnSpc>
          <a:spcPct val="90000"/>
        </a:lnSpc>
        <a:spcBef>
          <a:spcPts val="471"/>
        </a:spcBef>
        <a:buFont typeface="Arial" panose="020B0604020202020204" pitchFamily="34" charset="0"/>
        <a:buChar char="•"/>
        <a:defRPr sz="1696" kern="1200">
          <a:solidFill>
            <a:schemeClr val="tx1"/>
          </a:solidFill>
          <a:latin typeface="+mn-lt"/>
          <a:ea typeface="+mn-ea"/>
          <a:cs typeface="+mn-cs"/>
        </a:defRPr>
      </a:lvl7pPr>
      <a:lvl8pPr marL="3230471" indent="-215365" algn="l" defTabSz="861458" rtl="0" eaLnBrk="1" latinLnBrk="0" hangingPunct="1">
        <a:lnSpc>
          <a:spcPct val="90000"/>
        </a:lnSpc>
        <a:spcBef>
          <a:spcPts val="471"/>
        </a:spcBef>
        <a:buFont typeface="Arial" panose="020B0604020202020204" pitchFamily="34" charset="0"/>
        <a:buChar char="•"/>
        <a:defRPr sz="1696" kern="1200">
          <a:solidFill>
            <a:schemeClr val="tx1"/>
          </a:solidFill>
          <a:latin typeface="+mn-lt"/>
          <a:ea typeface="+mn-ea"/>
          <a:cs typeface="+mn-cs"/>
        </a:defRPr>
      </a:lvl8pPr>
      <a:lvl9pPr marL="3661201" indent="-215365" algn="l" defTabSz="861458" rtl="0" eaLnBrk="1" latinLnBrk="0" hangingPunct="1">
        <a:lnSpc>
          <a:spcPct val="90000"/>
        </a:lnSpc>
        <a:spcBef>
          <a:spcPts val="471"/>
        </a:spcBef>
        <a:buFont typeface="Arial" panose="020B0604020202020204" pitchFamily="34" charset="0"/>
        <a:buChar char="•"/>
        <a:defRPr sz="1696" kern="1200">
          <a:solidFill>
            <a:schemeClr val="tx1"/>
          </a:solidFill>
          <a:latin typeface="+mn-lt"/>
          <a:ea typeface="+mn-ea"/>
          <a:cs typeface="+mn-cs"/>
        </a:defRPr>
      </a:lvl9pPr>
    </p:bodyStyle>
    <p:otherStyle>
      <a:defPPr>
        <a:defRPr lang="en-US"/>
      </a:defPPr>
      <a:lvl1pPr marL="0" algn="l" defTabSz="861458" rtl="0" eaLnBrk="1" latinLnBrk="0" hangingPunct="1">
        <a:defRPr sz="1696" kern="1200">
          <a:solidFill>
            <a:schemeClr val="tx1"/>
          </a:solidFill>
          <a:latin typeface="+mn-lt"/>
          <a:ea typeface="+mn-ea"/>
          <a:cs typeface="+mn-cs"/>
        </a:defRPr>
      </a:lvl1pPr>
      <a:lvl2pPr marL="430729" algn="l" defTabSz="861458" rtl="0" eaLnBrk="1" latinLnBrk="0" hangingPunct="1">
        <a:defRPr sz="1696" kern="1200">
          <a:solidFill>
            <a:schemeClr val="tx1"/>
          </a:solidFill>
          <a:latin typeface="+mn-lt"/>
          <a:ea typeface="+mn-ea"/>
          <a:cs typeface="+mn-cs"/>
        </a:defRPr>
      </a:lvl2pPr>
      <a:lvl3pPr marL="861458" algn="l" defTabSz="861458" rtl="0" eaLnBrk="1" latinLnBrk="0" hangingPunct="1">
        <a:defRPr sz="1696" kern="1200">
          <a:solidFill>
            <a:schemeClr val="tx1"/>
          </a:solidFill>
          <a:latin typeface="+mn-lt"/>
          <a:ea typeface="+mn-ea"/>
          <a:cs typeface="+mn-cs"/>
        </a:defRPr>
      </a:lvl3pPr>
      <a:lvl4pPr marL="1292189" algn="l" defTabSz="861458" rtl="0" eaLnBrk="1" latinLnBrk="0" hangingPunct="1">
        <a:defRPr sz="1696" kern="1200">
          <a:solidFill>
            <a:schemeClr val="tx1"/>
          </a:solidFill>
          <a:latin typeface="+mn-lt"/>
          <a:ea typeface="+mn-ea"/>
          <a:cs typeface="+mn-cs"/>
        </a:defRPr>
      </a:lvl4pPr>
      <a:lvl5pPr marL="1722918" algn="l" defTabSz="861458" rtl="0" eaLnBrk="1" latinLnBrk="0" hangingPunct="1">
        <a:defRPr sz="1696" kern="1200">
          <a:solidFill>
            <a:schemeClr val="tx1"/>
          </a:solidFill>
          <a:latin typeface="+mn-lt"/>
          <a:ea typeface="+mn-ea"/>
          <a:cs typeface="+mn-cs"/>
        </a:defRPr>
      </a:lvl5pPr>
      <a:lvl6pPr marL="2153647" algn="l" defTabSz="861458" rtl="0" eaLnBrk="1" latinLnBrk="0" hangingPunct="1">
        <a:defRPr sz="1696" kern="1200">
          <a:solidFill>
            <a:schemeClr val="tx1"/>
          </a:solidFill>
          <a:latin typeface="+mn-lt"/>
          <a:ea typeface="+mn-ea"/>
          <a:cs typeface="+mn-cs"/>
        </a:defRPr>
      </a:lvl6pPr>
      <a:lvl7pPr marL="2584376" algn="l" defTabSz="861458" rtl="0" eaLnBrk="1" latinLnBrk="0" hangingPunct="1">
        <a:defRPr sz="1696" kern="1200">
          <a:solidFill>
            <a:schemeClr val="tx1"/>
          </a:solidFill>
          <a:latin typeface="+mn-lt"/>
          <a:ea typeface="+mn-ea"/>
          <a:cs typeface="+mn-cs"/>
        </a:defRPr>
      </a:lvl7pPr>
      <a:lvl8pPr marL="3015106" algn="l" defTabSz="861458" rtl="0" eaLnBrk="1" latinLnBrk="0" hangingPunct="1">
        <a:defRPr sz="1696" kern="1200">
          <a:solidFill>
            <a:schemeClr val="tx1"/>
          </a:solidFill>
          <a:latin typeface="+mn-lt"/>
          <a:ea typeface="+mn-ea"/>
          <a:cs typeface="+mn-cs"/>
        </a:defRPr>
      </a:lvl8pPr>
      <a:lvl9pPr marL="3445836" algn="l" defTabSz="861458" rtl="0" eaLnBrk="1" latinLnBrk="0" hangingPunct="1">
        <a:defRPr sz="169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8DCE2F-157B-9744-3C15-AC5B8CC2C0A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3AE7A4-892E-3398-6F71-182804E25DC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26F9B-3886-9AF7-07E1-823E96E2AEE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91DE9D-C577-B74F-A68B-41252F0D923F}" type="datetimeFigureOut">
              <a:rPr lang="en-US" smtClean="0"/>
              <a:t>6/27/2023</a:t>
            </a:fld>
            <a:endParaRPr lang="en-US"/>
          </a:p>
        </p:txBody>
      </p:sp>
      <p:sp>
        <p:nvSpPr>
          <p:cNvPr id="5" name="Footer Placeholder 4">
            <a:extLst>
              <a:ext uri="{FF2B5EF4-FFF2-40B4-BE49-F238E27FC236}">
                <a16:creationId xmlns:a16="http://schemas.microsoft.com/office/drawing/2014/main" id="{D6618290-7D9A-4489-EC18-CBB4FACB8D1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D3733E-511E-7AD7-4FFC-E7809A601AC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853A36-B1E8-5F40-A6DE-4C213334F270}" type="slidenum">
              <a:rPr lang="en-US" smtClean="0"/>
              <a:t>‹#›</a:t>
            </a:fld>
            <a:endParaRPr lang="en-US"/>
          </a:p>
        </p:txBody>
      </p:sp>
    </p:spTree>
    <p:extLst>
      <p:ext uri="{BB962C8B-B14F-4D97-AF65-F5344CB8AC3E}">
        <p14:creationId xmlns:p14="http://schemas.microsoft.com/office/powerpoint/2010/main" val="52051031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203200" y="-10160"/>
            <a:ext cx="8612554" cy="2972191"/>
          </a:xfrm>
        </p:spPr>
        <p:txBody>
          <a:bodyPr/>
          <a:lstStyle/>
          <a:p>
            <a:r>
              <a:rPr lang="en-US" sz="2800" dirty="0">
                <a:effectLst/>
                <a:latin typeface="Helvetica" pitchFamily="2" charset="0"/>
              </a:rPr>
              <a:t>Adolescent Close Friendship Struggles as Predictors of Developing Depressive Symptoms in Adulthood </a:t>
            </a:r>
            <a:br>
              <a:rPr lang="en-US" dirty="0">
                <a:effectLst/>
              </a:rPr>
            </a:br>
            <a:br>
              <a:rPr lang="en-US" sz="2000" dirty="0">
                <a:solidFill>
                  <a:srgbClr val="172C3F"/>
                </a:solidFill>
              </a:rPr>
            </a:br>
            <a:r>
              <a:rPr lang="en-US" sz="2000" b="1" dirty="0">
                <a:solidFill>
                  <a:srgbClr val="172C3F"/>
                </a:solidFill>
                <a:ea typeface="Times New Roman" pitchFamily="92" charset="0"/>
                <a:cs typeface="Times New Roman" pitchFamily="92" charset="0"/>
              </a:rPr>
              <a:t>Joe Allen</a:t>
            </a:r>
            <a:br>
              <a:rPr lang="en-US" sz="2000" b="1" dirty="0">
                <a:solidFill>
                  <a:srgbClr val="172C3F"/>
                </a:solidFill>
                <a:ea typeface="Times New Roman" pitchFamily="92" charset="0"/>
                <a:cs typeface="Times New Roman" pitchFamily="92" charset="0"/>
              </a:rPr>
            </a:br>
            <a:r>
              <a:rPr lang="en-US" sz="2000" b="1" dirty="0">
                <a:solidFill>
                  <a:srgbClr val="172C3F"/>
                </a:solidFill>
                <a:ea typeface="Times New Roman" pitchFamily="92" charset="0"/>
                <a:cs typeface="Times New Roman" pitchFamily="92" charset="0"/>
              </a:rPr>
              <a:t>Meghan Costello</a:t>
            </a:r>
            <a:br>
              <a:rPr lang="en-US" sz="2000" b="1" dirty="0">
                <a:solidFill>
                  <a:srgbClr val="172C3F"/>
                </a:solidFill>
                <a:ea typeface="Times New Roman" pitchFamily="92" charset="0"/>
                <a:cs typeface="Times New Roman" pitchFamily="92" charset="0"/>
              </a:rPr>
            </a:br>
            <a:r>
              <a:rPr lang="en-US" sz="2000" b="1" dirty="0">
                <a:solidFill>
                  <a:srgbClr val="172C3F"/>
                </a:solidFill>
                <a:ea typeface="Times New Roman" pitchFamily="92" charset="0"/>
                <a:cs typeface="Times New Roman" pitchFamily="92" charset="0"/>
              </a:rPr>
              <a:t>Gabby Hunt</a:t>
            </a:r>
            <a:br>
              <a:rPr lang="en-US" sz="2000" b="1" dirty="0">
                <a:solidFill>
                  <a:srgbClr val="172C3F"/>
                </a:solidFill>
                <a:ea typeface="Times New Roman" pitchFamily="92" charset="0"/>
                <a:cs typeface="Times New Roman" pitchFamily="92" charset="0"/>
              </a:rPr>
            </a:br>
            <a:r>
              <a:rPr lang="en-US" sz="2000" b="1" dirty="0">
                <a:solidFill>
                  <a:srgbClr val="172C3F"/>
                </a:solidFill>
                <a:ea typeface="Times New Roman" pitchFamily="92" charset="0"/>
                <a:cs typeface="Times New Roman" pitchFamily="92" charset="0"/>
              </a:rPr>
              <a:t>Corey Pettit</a:t>
            </a:r>
            <a:br>
              <a:rPr lang="en-US" sz="2000" b="1" dirty="0">
                <a:solidFill>
                  <a:srgbClr val="172C3F"/>
                </a:solidFill>
                <a:ea typeface="Times New Roman" pitchFamily="92" charset="0"/>
                <a:cs typeface="Times New Roman" pitchFamily="92" charset="0"/>
              </a:rPr>
            </a:br>
            <a:r>
              <a:rPr lang="en-US" sz="2000" b="1" dirty="0">
                <a:solidFill>
                  <a:srgbClr val="172C3F"/>
                </a:solidFill>
                <a:ea typeface="Times New Roman" pitchFamily="92" charset="0"/>
                <a:cs typeface="Times New Roman" pitchFamily="92" charset="0"/>
              </a:rPr>
              <a:t>Jessie Stern</a:t>
            </a:r>
            <a:br>
              <a:rPr lang="en-US" sz="2600" i="1" dirty="0">
                <a:solidFill>
                  <a:srgbClr val="172C3F"/>
                </a:solidFill>
                <a:ea typeface="ＭＳ Ｐゴシック" pitchFamily="92" charset="-128"/>
                <a:cs typeface="ＭＳ Ｐゴシック" pitchFamily="92" charset="-128"/>
              </a:rPr>
            </a:br>
            <a:endParaRPr lang="en-US" sz="2600" i="1" dirty="0">
              <a:solidFill>
                <a:srgbClr val="172C3F"/>
              </a:solidFill>
              <a:effectLst>
                <a:outerShdw blurRad="38100" dist="38100" dir="2700000" algn="tl">
                  <a:srgbClr val="FFFFFF"/>
                </a:outerShdw>
              </a:effectLst>
              <a:ea typeface="ＭＳ Ｐゴシック" pitchFamily="92" charset="-128"/>
              <a:cs typeface="ＭＳ Ｐゴシック" pitchFamily="92" charset="-128"/>
            </a:endParaRPr>
          </a:p>
        </p:txBody>
      </p:sp>
      <p:sp>
        <p:nvSpPr>
          <p:cNvPr id="16387" name="Rectangle 8"/>
          <p:cNvSpPr>
            <a:spLocks noChangeArrowheads="1"/>
          </p:cNvSpPr>
          <p:nvPr/>
        </p:nvSpPr>
        <p:spPr bwMode="auto">
          <a:xfrm>
            <a:off x="1298196" y="5580727"/>
            <a:ext cx="6299200" cy="1277273"/>
          </a:xfrm>
          <a:prstGeom prst="rect">
            <a:avLst/>
          </a:prstGeom>
          <a:noFill/>
          <a:ln w="9525">
            <a:noFill/>
            <a:miter lim="800000"/>
            <a:headEnd/>
            <a:tailEnd/>
          </a:ln>
        </p:spPr>
        <p:txBody>
          <a:bodyPr>
            <a:prstTxWarp prst="textNoShape">
              <a:avLst/>
            </a:prstTxWarp>
            <a:spAutoFit/>
          </a:bodyPr>
          <a:lstStyle/>
          <a:p>
            <a:pPr algn="ctr"/>
            <a:r>
              <a:rPr lang="en-US" sz="1800" i="1" dirty="0">
                <a:solidFill>
                  <a:srgbClr val="172C3F"/>
                </a:solidFill>
              </a:rPr>
              <a:t>We gratefully acknowledge grant support from NIMH, NICHD, the Spencer Foundation, and the William T. Grant Foundation</a:t>
            </a:r>
          </a:p>
          <a:p>
            <a:pPr algn="ctr"/>
            <a:r>
              <a:rPr lang="en-US" sz="2000" i="1" dirty="0">
                <a:solidFill>
                  <a:srgbClr val="172C3F"/>
                </a:solidFill>
              </a:rPr>
              <a:t>Copies of related papers are available at:</a:t>
            </a:r>
            <a:br>
              <a:rPr lang="en-US" sz="2100" i="1" dirty="0">
                <a:solidFill>
                  <a:srgbClr val="172C3F"/>
                </a:solidFill>
              </a:rPr>
            </a:br>
            <a:r>
              <a:rPr lang="en-US" sz="2100" i="1" dirty="0" err="1">
                <a:solidFill>
                  <a:srgbClr val="0070C0"/>
                </a:solidFill>
              </a:rPr>
              <a:t>www.Teenresearch.org</a:t>
            </a:r>
            <a:endParaRPr lang="en-US" sz="2100" i="1" dirty="0">
              <a:solidFill>
                <a:srgbClr val="0070C0"/>
              </a:solidFill>
            </a:endParaRPr>
          </a:p>
        </p:txBody>
      </p:sp>
      <p:grpSp>
        <p:nvGrpSpPr>
          <p:cNvPr id="3" name="Group 2"/>
          <p:cNvGrpSpPr/>
          <p:nvPr/>
        </p:nvGrpSpPr>
        <p:grpSpPr>
          <a:xfrm>
            <a:off x="112117" y="3269228"/>
            <a:ext cx="8537408" cy="2311499"/>
            <a:chOff x="148392" y="3509278"/>
            <a:chExt cx="8537408" cy="2311499"/>
          </a:xfrm>
        </p:grpSpPr>
        <p:sp>
          <p:nvSpPr>
            <p:cNvPr id="4" name="Text Box 4"/>
            <p:cNvSpPr txBox="1">
              <a:spLocks noChangeArrowheads="1"/>
            </p:cNvSpPr>
            <p:nvPr/>
          </p:nvSpPr>
          <p:spPr bwMode="auto">
            <a:xfrm>
              <a:off x="148392" y="3512453"/>
              <a:ext cx="3048000" cy="2308324"/>
            </a:xfrm>
            <a:prstGeom prst="rect">
              <a:avLst/>
            </a:prstGeom>
            <a:noFill/>
            <a:ln w="9525">
              <a:noFill/>
              <a:miter lim="800000"/>
              <a:headEnd/>
              <a:tailEnd/>
            </a:ln>
            <a:effectLst/>
          </p:spPr>
          <p:txBody>
            <a:bodyPr>
              <a:prstTxWarp prst="textNoShape">
                <a:avLst/>
              </a:prstTxWarp>
              <a:spAutoFit/>
            </a:bodyPr>
            <a:lstStyle/>
            <a:p>
              <a:pPr algn="l">
                <a:spcBef>
                  <a:spcPct val="0"/>
                </a:spcBef>
              </a:pPr>
              <a:r>
                <a:rPr lang="en-US" sz="1800" u="sng" dirty="0">
                  <a:solidFill>
                    <a:srgbClr val="172C3F"/>
                  </a:solidFill>
                </a:rPr>
                <a:t>Collaborators</a:t>
              </a:r>
              <a:r>
                <a:rPr lang="en-US" sz="1800" dirty="0">
                  <a:solidFill>
                    <a:srgbClr val="172C3F"/>
                  </a:solidFill>
                </a:rPr>
                <a:t>:</a:t>
              </a:r>
            </a:p>
            <a:p>
              <a:pPr algn="l">
                <a:spcBef>
                  <a:spcPct val="0"/>
                </a:spcBef>
              </a:pPr>
              <a:r>
                <a:rPr lang="en-US" sz="1800" dirty="0">
                  <a:solidFill>
                    <a:srgbClr val="172C3F"/>
                  </a:solidFill>
                </a:rPr>
                <a:t>Maryfrances Porter, Ph.D.	</a:t>
              </a:r>
            </a:p>
            <a:p>
              <a:pPr algn="l">
                <a:spcBef>
                  <a:spcPct val="0"/>
                </a:spcBef>
              </a:pPr>
              <a:r>
                <a:rPr lang="en-US" sz="1800" dirty="0">
                  <a:solidFill>
                    <a:srgbClr val="172C3F"/>
                  </a:solidFill>
                </a:rPr>
                <a:t>Kathleen McElhaney, Ph.D.</a:t>
              </a:r>
            </a:p>
            <a:p>
              <a:pPr algn="l">
                <a:spcBef>
                  <a:spcPct val="0"/>
                </a:spcBef>
              </a:pPr>
              <a:r>
                <a:rPr lang="en-US" sz="1800" dirty="0">
                  <a:solidFill>
                    <a:srgbClr val="172C3F"/>
                  </a:solidFill>
                </a:rPr>
                <a:t>Joseph Tan, Ph.D.</a:t>
              </a:r>
            </a:p>
            <a:p>
              <a:pPr algn="l">
                <a:spcBef>
                  <a:spcPct val="0"/>
                </a:spcBef>
              </a:pPr>
              <a:r>
                <a:rPr lang="en-US" sz="1800" dirty="0">
                  <a:solidFill>
                    <a:srgbClr val="172C3F"/>
                  </a:solidFill>
                </a:rPr>
                <a:t>Lauren </a:t>
              </a:r>
              <a:r>
                <a:rPr lang="en-US" sz="1800" dirty="0" err="1">
                  <a:solidFill>
                    <a:srgbClr val="172C3F"/>
                  </a:solidFill>
                </a:rPr>
                <a:t>Elreda</a:t>
              </a:r>
              <a:r>
                <a:rPr lang="en-US" sz="1800" dirty="0">
                  <a:solidFill>
                    <a:srgbClr val="172C3F"/>
                  </a:solidFill>
                </a:rPr>
                <a:t>, Ph.D.</a:t>
              </a:r>
            </a:p>
            <a:p>
              <a:pPr algn="l">
                <a:spcBef>
                  <a:spcPct val="0"/>
                </a:spcBef>
              </a:pPr>
              <a:r>
                <a:rPr lang="en-US" sz="1800" dirty="0">
                  <a:solidFill>
                    <a:srgbClr val="172C3F"/>
                  </a:solidFill>
                </a:rPr>
                <a:t>Emily Loeb, Ph.D.</a:t>
              </a:r>
            </a:p>
            <a:p>
              <a:pPr algn="l">
                <a:spcBef>
                  <a:spcPct val="0"/>
                </a:spcBef>
              </a:pPr>
              <a:r>
                <a:rPr lang="en-US" sz="1800" dirty="0">
                  <a:solidFill>
                    <a:srgbClr val="172C3F"/>
                  </a:solidFill>
                </a:rPr>
                <a:t>Penny Marsh</a:t>
              </a:r>
            </a:p>
            <a:p>
              <a:pPr algn="l">
                <a:spcBef>
                  <a:spcPct val="0"/>
                </a:spcBef>
              </a:pPr>
              <a:r>
                <a:rPr lang="en-US" sz="1800" dirty="0">
                  <a:solidFill>
                    <a:srgbClr val="172C3F"/>
                  </a:solidFill>
                </a:rPr>
                <a:t>Leah Grande</a:t>
              </a:r>
            </a:p>
          </p:txBody>
        </p:sp>
        <p:sp>
          <p:nvSpPr>
            <p:cNvPr id="5" name="Text Box 5"/>
            <p:cNvSpPr txBox="1">
              <a:spLocks noChangeArrowheads="1"/>
            </p:cNvSpPr>
            <p:nvPr/>
          </p:nvSpPr>
          <p:spPr bwMode="auto">
            <a:xfrm>
              <a:off x="3399592" y="3509278"/>
              <a:ext cx="2340994" cy="2031325"/>
            </a:xfrm>
            <a:prstGeom prst="rect">
              <a:avLst/>
            </a:prstGeom>
            <a:noFill/>
            <a:ln w="9525">
              <a:noFill/>
              <a:miter lim="800000"/>
              <a:headEnd/>
              <a:tailEnd/>
            </a:ln>
            <a:effectLst/>
          </p:spPr>
          <p:txBody>
            <a:bodyPr wrap="square">
              <a:prstTxWarp prst="textNoShape">
                <a:avLst/>
              </a:prstTxWarp>
              <a:spAutoFit/>
            </a:bodyPr>
            <a:lstStyle/>
            <a:p>
              <a:pPr algn="l">
                <a:spcBef>
                  <a:spcPct val="0"/>
                </a:spcBef>
              </a:pPr>
              <a:endParaRPr lang="en-US" sz="1800" dirty="0">
                <a:solidFill>
                  <a:srgbClr val="172C3F"/>
                </a:solidFill>
              </a:endParaRPr>
            </a:p>
            <a:p>
              <a:pPr algn="l">
                <a:spcBef>
                  <a:spcPct val="0"/>
                </a:spcBef>
              </a:pPr>
              <a:r>
                <a:rPr lang="en-US" sz="1800" dirty="0">
                  <a:solidFill>
                    <a:srgbClr val="172C3F"/>
                  </a:solidFill>
                </a:rPr>
                <a:t>Farah Williams, Ph.D.</a:t>
              </a:r>
            </a:p>
            <a:p>
              <a:pPr algn="l">
                <a:spcBef>
                  <a:spcPct val="0"/>
                </a:spcBef>
              </a:pPr>
              <a:r>
                <a:rPr lang="en-US" sz="1800" dirty="0">
                  <a:solidFill>
                    <a:srgbClr val="172C3F"/>
                  </a:solidFill>
                </a:rPr>
                <a:t>Chris </a:t>
              </a:r>
              <a:r>
                <a:rPr lang="en-US" sz="1800" dirty="0" err="1">
                  <a:solidFill>
                    <a:srgbClr val="172C3F"/>
                  </a:solidFill>
                </a:rPr>
                <a:t>Hafen</a:t>
              </a:r>
              <a:r>
                <a:rPr lang="en-US" sz="1800" dirty="0">
                  <a:solidFill>
                    <a:srgbClr val="172C3F"/>
                  </a:solidFill>
                </a:rPr>
                <a:t>, Ph.D.</a:t>
              </a:r>
            </a:p>
            <a:p>
              <a:pPr algn="l">
                <a:spcBef>
                  <a:spcPct val="0"/>
                </a:spcBef>
              </a:pPr>
              <a:r>
                <a:rPr lang="en-US" sz="1800" dirty="0">
                  <a:solidFill>
                    <a:srgbClr val="172C3F"/>
                  </a:solidFill>
                </a:rPr>
                <a:t>Megan </a:t>
              </a:r>
              <a:r>
                <a:rPr lang="en-US" sz="1800" dirty="0" err="1">
                  <a:solidFill>
                    <a:srgbClr val="172C3F"/>
                  </a:solidFill>
                </a:rPr>
                <a:t>Schad</a:t>
              </a:r>
              <a:r>
                <a:rPr lang="en-US" sz="1800" dirty="0">
                  <a:solidFill>
                    <a:srgbClr val="172C3F"/>
                  </a:solidFill>
                </a:rPr>
                <a:t>, Ph.D.</a:t>
              </a:r>
            </a:p>
            <a:p>
              <a:pPr algn="l">
                <a:spcBef>
                  <a:spcPct val="0"/>
                </a:spcBef>
              </a:pPr>
              <a:r>
                <a:rPr lang="en-US" sz="1800" dirty="0">
                  <a:solidFill>
                    <a:srgbClr val="172C3F"/>
                  </a:solidFill>
                </a:rPr>
                <a:t>Natasha Bailey</a:t>
              </a:r>
            </a:p>
            <a:p>
              <a:pPr algn="l">
                <a:spcBef>
                  <a:spcPct val="0"/>
                </a:spcBef>
              </a:pPr>
              <a:r>
                <a:rPr lang="en-US" sz="1800" dirty="0">
                  <a:solidFill>
                    <a:srgbClr val="172C3F"/>
                  </a:solidFill>
                </a:rPr>
                <a:t>Elie Hessel, Ph.D.</a:t>
              </a:r>
            </a:p>
            <a:p>
              <a:pPr algn="l">
                <a:spcBef>
                  <a:spcPct val="0"/>
                </a:spcBef>
              </a:pPr>
              <a:r>
                <a:rPr lang="en-US" sz="1800" dirty="0" err="1">
                  <a:solidFill>
                    <a:srgbClr val="172C3F"/>
                  </a:solidFill>
                </a:rPr>
                <a:t>Alida</a:t>
              </a:r>
              <a:r>
                <a:rPr lang="en-US" sz="1800" dirty="0">
                  <a:solidFill>
                    <a:srgbClr val="172C3F"/>
                  </a:solidFill>
                </a:rPr>
                <a:t> Davis</a:t>
              </a:r>
            </a:p>
          </p:txBody>
        </p:sp>
        <p:sp>
          <p:nvSpPr>
            <p:cNvPr id="6" name="Text Box 6"/>
            <p:cNvSpPr txBox="1">
              <a:spLocks noChangeArrowheads="1"/>
            </p:cNvSpPr>
            <p:nvPr/>
          </p:nvSpPr>
          <p:spPr bwMode="auto">
            <a:xfrm>
              <a:off x="6109454" y="3509278"/>
              <a:ext cx="2576346" cy="2031325"/>
            </a:xfrm>
            <a:prstGeom prst="rect">
              <a:avLst/>
            </a:prstGeom>
            <a:noFill/>
            <a:ln w="9525">
              <a:noFill/>
              <a:miter lim="800000"/>
              <a:headEnd/>
              <a:tailEnd/>
            </a:ln>
            <a:effectLst/>
          </p:spPr>
          <p:txBody>
            <a:bodyPr wrap="none">
              <a:prstTxWarp prst="textNoShape">
                <a:avLst/>
              </a:prstTxWarp>
              <a:spAutoFit/>
            </a:bodyPr>
            <a:lstStyle/>
            <a:p>
              <a:pPr algn="l">
                <a:spcBef>
                  <a:spcPct val="0"/>
                </a:spcBef>
              </a:pPr>
              <a:endParaRPr lang="en-US" sz="1800" dirty="0">
                <a:solidFill>
                  <a:srgbClr val="172C3F"/>
                </a:solidFill>
              </a:endParaRPr>
            </a:p>
            <a:p>
              <a:pPr algn="l">
                <a:spcBef>
                  <a:spcPct val="0"/>
                </a:spcBef>
              </a:pPr>
              <a:r>
                <a:rPr lang="en-US" sz="1800" dirty="0">
                  <a:solidFill>
                    <a:srgbClr val="172C3F"/>
                  </a:solidFill>
                </a:rPr>
                <a:t>Christy McFarland, Ph.D.</a:t>
              </a:r>
            </a:p>
            <a:p>
              <a:pPr algn="l">
                <a:spcBef>
                  <a:spcPct val="0"/>
                </a:spcBef>
              </a:pPr>
              <a:r>
                <a:rPr lang="en-US" sz="1800" dirty="0">
                  <a:solidFill>
                    <a:srgbClr val="172C3F"/>
                  </a:solidFill>
                </a:rPr>
                <a:t>Emily Marston, Ph.D.</a:t>
              </a:r>
            </a:p>
            <a:p>
              <a:pPr algn="l">
                <a:spcBef>
                  <a:spcPct val="0"/>
                </a:spcBef>
              </a:pPr>
              <a:r>
                <a:rPr lang="en-US" sz="1800" dirty="0">
                  <a:solidFill>
                    <a:srgbClr val="172C3F"/>
                  </a:solidFill>
                </a:rPr>
                <a:t>Erin </a:t>
              </a:r>
              <a:r>
                <a:rPr lang="en-US" sz="1800" dirty="0" err="1">
                  <a:solidFill>
                    <a:srgbClr val="172C3F"/>
                  </a:solidFill>
                </a:rPr>
                <a:t>Miga</a:t>
              </a:r>
              <a:r>
                <a:rPr lang="en-US" sz="1800" dirty="0">
                  <a:solidFill>
                    <a:srgbClr val="172C3F"/>
                  </a:solidFill>
                </a:rPr>
                <a:t>, Ph.D.</a:t>
              </a:r>
            </a:p>
            <a:p>
              <a:pPr algn="l">
                <a:spcBef>
                  <a:spcPct val="0"/>
                </a:spcBef>
              </a:pPr>
              <a:r>
                <a:rPr lang="en-US" sz="1800" dirty="0">
                  <a:solidFill>
                    <a:srgbClr val="172C3F"/>
                  </a:solidFill>
                </a:rPr>
                <a:t>Amanda Hare, Ph.D.</a:t>
              </a:r>
            </a:p>
            <a:p>
              <a:pPr algn="l">
                <a:spcBef>
                  <a:spcPct val="0"/>
                </a:spcBef>
              </a:pPr>
              <a:r>
                <a:rPr lang="en-US" sz="1800" dirty="0">
                  <a:solidFill>
                    <a:srgbClr val="172C3F"/>
                  </a:solidFill>
                </a:rPr>
                <a:t>Amanda Hellwig</a:t>
              </a:r>
            </a:p>
            <a:p>
              <a:pPr algn="l">
                <a:spcBef>
                  <a:spcPct val="0"/>
                </a:spcBef>
              </a:pPr>
              <a:r>
                <a:rPr lang="en-US" sz="1800" dirty="0">
                  <a:solidFill>
                    <a:srgbClr val="172C3F"/>
                  </a:solidFill>
                </a:rPr>
                <a:t>Caroline Fowler</a:t>
              </a:r>
            </a:p>
          </p:txBody>
        </p:sp>
      </p:grpSp>
      <p:sp>
        <p:nvSpPr>
          <p:cNvPr id="2" name="TextBox 1"/>
          <p:cNvSpPr txBox="1"/>
          <p:nvPr/>
        </p:nvSpPr>
        <p:spPr>
          <a:xfrm>
            <a:off x="1983103" y="-2215602"/>
            <a:ext cx="184666" cy="307777"/>
          </a:xfrm>
          <a:prstGeom prst="rect">
            <a:avLst/>
          </a:prstGeom>
          <a:noFill/>
        </p:spPr>
        <p:txBody>
          <a:bodyPr wrap="none" rtlCol="0">
            <a:spAutoFit/>
          </a:bodyPr>
          <a:lstStyle/>
          <a:p>
            <a:pPr algn="l">
              <a:spcBef>
                <a:spcPts val="0"/>
              </a:spcBef>
            </a:pPr>
            <a:endParaRPr lang="en-US" sz="1400" i="1" dirty="0">
              <a:solidFill>
                <a:srgbClr val="172C3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Anxiety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(Ages 13-17, 24-26)</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21-item Beck Anxiety Inventory (Beck et al., 1988)</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Repeated annually with scores aggregated within each developmental period (13-17, 24-26)</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High internal consistency at all ages</a:t>
            </a:r>
          </a:p>
          <a:p>
            <a:pPr>
              <a:lnSpc>
                <a:spcPct val="90000"/>
              </a:lnSpc>
              <a:spcBef>
                <a:spcPct val="20000"/>
              </a:spcBef>
            </a:pPr>
            <a:r>
              <a:rPr lang="en-US" sz="2100" dirty="0">
                <a:solidFill>
                  <a:srgbClr val="173737"/>
                </a:solidFill>
              </a:rPr>
              <a:t>	Cronbach’s  α’s  = .90 - .94</a:t>
            </a: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3809215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Externalizing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(Close-friend’s report, Ages: 15-17, 24-26)</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Externalizing Scale from Child Behavior Checklist</a:t>
            </a:r>
            <a:r>
              <a:rPr lang="en-US" sz="2100" dirty="0">
                <a:solidFill>
                  <a:srgbClr val="000000"/>
                </a:solidFill>
              </a:rPr>
              <a:t> </a:t>
            </a:r>
            <a:r>
              <a:rPr lang="en-US" sz="1800" dirty="0">
                <a:solidFill>
                  <a:srgbClr val="000000"/>
                </a:solidFill>
                <a:effectLst/>
                <a:latin typeface="Times New Roman" panose="02020603050405020304" pitchFamily="18" charset="0"/>
                <a:ea typeface="Cambria" panose="02040503050406030204" pitchFamily="18" charset="0"/>
              </a:rPr>
              <a:t>(Achenbach, 1991; Achenbach &amp; </a:t>
            </a:r>
            <a:r>
              <a:rPr lang="en-US" sz="1800" dirty="0" err="1">
                <a:solidFill>
                  <a:srgbClr val="000000"/>
                </a:solidFill>
                <a:effectLst/>
                <a:latin typeface="Times New Roman" panose="02020603050405020304" pitchFamily="18" charset="0"/>
                <a:ea typeface="Cambria" panose="02040503050406030204" pitchFamily="18" charset="0"/>
              </a:rPr>
              <a:t>Edelbrock</a:t>
            </a:r>
            <a:r>
              <a:rPr lang="en-US" sz="1800" dirty="0">
                <a:solidFill>
                  <a:srgbClr val="000000"/>
                </a:solidFill>
                <a:effectLst/>
                <a:latin typeface="Times New Roman" panose="02020603050405020304" pitchFamily="18" charset="0"/>
                <a:ea typeface="Cambria" panose="02040503050406030204" pitchFamily="18" charset="0"/>
              </a:rPr>
              <a:t>, 1981) at ages 15-17</a:t>
            </a:r>
            <a:r>
              <a:rPr lang="en-US" sz="1600" dirty="0">
                <a:solidFill>
                  <a:srgbClr val="000000"/>
                </a:solidFill>
                <a:effectLst/>
              </a:rPr>
              <a:t> </a:t>
            </a:r>
          </a:p>
          <a:p>
            <a:pPr marL="800100" lvl="1" indent="-342900">
              <a:lnSpc>
                <a:spcPct val="90000"/>
              </a:lnSpc>
              <a:spcBef>
                <a:spcPct val="20000"/>
              </a:spcBef>
              <a:buFontTx/>
              <a:buChar char="•"/>
            </a:pPr>
            <a:r>
              <a:rPr lang="en-US" sz="2000" dirty="0">
                <a:solidFill>
                  <a:srgbClr val="000000"/>
                </a:solidFill>
              </a:rPr>
              <a:t>21-items from an adapted short-form (Lizotte et al., 1992</a:t>
            </a:r>
            <a:endParaRPr lang="en-US" sz="2800" dirty="0">
              <a:solidFill>
                <a:srgbClr val="000000"/>
              </a:solidFill>
            </a:endParaRP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Externalizing Scale from Adult Behavior Checklist (Achenbach et al., 2003) (34-items)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Repeated annually with scores aggregated across years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High internal consistency</a:t>
            </a:r>
          </a:p>
          <a:p>
            <a:pPr>
              <a:lnSpc>
                <a:spcPct val="90000"/>
              </a:lnSpc>
              <a:spcBef>
                <a:spcPct val="20000"/>
              </a:spcBef>
            </a:pPr>
            <a:r>
              <a:rPr lang="en-US" sz="2100" dirty="0">
                <a:solidFill>
                  <a:srgbClr val="173737"/>
                </a:solidFill>
              </a:rPr>
              <a:t>	Cronbach’s  α’s  = .85 - .93</a:t>
            </a: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1843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3826516"/>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12" name="TextBox 11">
            <a:extLst>
              <a:ext uri="{FF2B5EF4-FFF2-40B4-BE49-F238E27FC236}">
                <a16:creationId xmlns:a16="http://schemas.microsoft.com/office/drawing/2014/main" id="{AA3E1BA9-74A0-0878-DE59-83ACE58F3FDE}"/>
              </a:ext>
            </a:extLst>
          </p:cNvPr>
          <p:cNvSpPr txBox="1"/>
          <p:nvPr/>
        </p:nvSpPr>
        <p:spPr>
          <a:xfrm>
            <a:off x="93697" y="4853422"/>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93697" y="5878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3826516"/>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cxnSp>
        <p:nvCxnSpPr>
          <p:cNvPr id="35" name="Straight Arrow Connector 34">
            <a:extLst>
              <a:ext uri="{FF2B5EF4-FFF2-40B4-BE49-F238E27FC236}">
                <a16:creationId xmlns:a16="http://schemas.microsoft.com/office/drawing/2014/main" id="{886A4FFA-081F-7E13-36D8-AE219D00ADC7}"/>
              </a:ext>
            </a:extLst>
          </p:cNvPr>
          <p:cNvCxnSpPr>
            <a:cxnSpLocks/>
            <a:stCxn id="11" idx="3"/>
            <a:endCxn id="30" idx="1"/>
          </p:cNvCxnSpPr>
          <p:nvPr/>
        </p:nvCxnSpPr>
        <p:spPr bwMode="auto">
          <a:xfrm>
            <a:off x="1586411" y="4180459"/>
            <a:ext cx="5845536" cy="0"/>
          </a:xfrm>
          <a:prstGeom prst="straightConnector1">
            <a:avLst/>
          </a:prstGeom>
          <a:noFill/>
          <a:ln w="44450" cap="flat" cmpd="sng" algn="ctr">
            <a:solidFill>
              <a:schemeClr val="bg2"/>
            </a:solidFill>
            <a:prstDash val="solid"/>
            <a:round/>
            <a:headEnd type="none" w="med" len="med"/>
            <a:tailEnd type="triangle"/>
          </a:ln>
          <a:effectLst/>
        </p:spPr>
      </p:cxnSp>
      <p:cxnSp>
        <p:nvCxnSpPr>
          <p:cNvPr id="3" name="Straight Arrow Connector 2">
            <a:extLst>
              <a:ext uri="{FF2B5EF4-FFF2-40B4-BE49-F238E27FC236}">
                <a16:creationId xmlns:a16="http://schemas.microsoft.com/office/drawing/2014/main" id="{E756B951-797F-F15F-4026-D0D3FF42172D}"/>
              </a:ext>
            </a:extLst>
          </p:cNvPr>
          <p:cNvCxnSpPr>
            <a:cxnSpLocks/>
            <a:stCxn id="13" idx="3"/>
            <a:endCxn id="30" idx="1"/>
          </p:cNvCxnSpPr>
          <p:nvPr/>
        </p:nvCxnSpPr>
        <p:spPr bwMode="auto">
          <a:xfrm flipV="1">
            <a:off x="1586411" y="4180459"/>
            <a:ext cx="5845536" cy="2090830"/>
          </a:xfrm>
          <a:prstGeom prst="straightConnector1">
            <a:avLst/>
          </a:prstGeom>
          <a:noFill/>
          <a:ln w="25400" cap="flat" cmpd="sng" algn="ctr">
            <a:solidFill>
              <a:schemeClr val="bg2"/>
            </a:solidFill>
            <a:prstDash val="sysDot"/>
            <a:round/>
            <a:headEnd type="none" w="med" len="med"/>
            <a:tailEnd type="triangle"/>
          </a:ln>
          <a:effectLst/>
        </p:spPr>
      </p:cxnSp>
      <p:sp>
        <p:nvSpPr>
          <p:cNvPr id="22" name="TextBox 21">
            <a:extLst>
              <a:ext uri="{FF2B5EF4-FFF2-40B4-BE49-F238E27FC236}">
                <a16:creationId xmlns:a16="http://schemas.microsoft.com/office/drawing/2014/main" id="{640935C0-5C32-1A53-37DA-6B99A5C9F368}"/>
              </a:ext>
            </a:extLst>
          </p:cNvPr>
          <p:cNvSpPr txBox="1"/>
          <p:nvPr/>
        </p:nvSpPr>
        <p:spPr>
          <a:xfrm>
            <a:off x="3334476" y="3985990"/>
            <a:ext cx="761747" cy="400110"/>
          </a:xfrm>
          <a:prstGeom prst="rect">
            <a:avLst/>
          </a:prstGeom>
          <a:solidFill>
            <a:schemeClr val="tx1"/>
          </a:solidFill>
        </p:spPr>
        <p:txBody>
          <a:bodyPr wrap="none" rtlCol="0">
            <a:spAutoFit/>
          </a:bodyPr>
          <a:lstStyle/>
          <a:p>
            <a:pPr algn="l">
              <a:spcBef>
                <a:spcPts val="0"/>
              </a:spcBef>
            </a:pPr>
            <a:r>
              <a:rPr lang="en-US" sz="2000" i="1" dirty="0">
                <a:solidFill>
                  <a:schemeClr val="bg2"/>
                </a:solidFill>
              </a:rPr>
              <a:t>.</a:t>
            </a:r>
            <a:r>
              <a:rPr lang="en-US" sz="2000" dirty="0">
                <a:solidFill>
                  <a:schemeClr val="bg2"/>
                </a:solidFill>
              </a:rPr>
              <a:t>25**</a:t>
            </a:r>
            <a:endParaRPr lang="en-US" sz="2000" baseline="30000" dirty="0">
              <a:solidFill>
                <a:schemeClr val="bg2"/>
              </a:solidFill>
            </a:endParaRPr>
          </a:p>
        </p:txBody>
      </p:sp>
      <p:sp>
        <p:nvSpPr>
          <p:cNvPr id="23" name="TextBox 22">
            <a:extLst>
              <a:ext uri="{FF2B5EF4-FFF2-40B4-BE49-F238E27FC236}">
                <a16:creationId xmlns:a16="http://schemas.microsoft.com/office/drawing/2014/main" id="{2D0D26F1-F3FB-88A9-BD2A-3A269FE435B4}"/>
              </a:ext>
            </a:extLst>
          </p:cNvPr>
          <p:cNvSpPr txBox="1"/>
          <p:nvPr/>
        </p:nvSpPr>
        <p:spPr>
          <a:xfrm>
            <a:off x="3312545" y="5484364"/>
            <a:ext cx="657552"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.14</a:t>
            </a:r>
            <a:r>
              <a:rPr lang="en-US" sz="2000" baseline="30000" dirty="0">
                <a:solidFill>
                  <a:schemeClr val="bg2"/>
                </a:solidFill>
              </a:rPr>
              <a:t>ns</a:t>
            </a:r>
          </a:p>
        </p:txBody>
      </p:sp>
      <p:cxnSp>
        <p:nvCxnSpPr>
          <p:cNvPr id="24" name="Straight Arrow Connector 23">
            <a:extLst>
              <a:ext uri="{FF2B5EF4-FFF2-40B4-BE49-F238E27FC236}">
                <a16:creationId xmlns:a16="http://schemas.microsoft.com/office/drawing/2014/main" id="{E6F61B24-D820-4819-8B03-A32D6F36D008}"/>
              </a:ext>
            </a:extLst>
          </p:cNvPr>
          <p:cNvCxnSpPr>
            <a:cxnSpLocks/>
            <a:stCxn id="12" idx="3"/>
            <a:endCxn id="30" idx="1"/>
          </p:cNvCxnSpPr>
          <p:nvPr/>
        </p:nvCxnSpPr>
        <p:spPr bwMode="auto">
          <a:xfrm flipV="1">
            <a:off x="1586411" y="4180459"/>
            <a:ext cx="5845536" cy="1088462"/>
          </a:xfrm>
          <a:prstGeom prst="straightConnector1">
            <a:avLst/>
          </a:prstGeom>
          <a:noFill/>
          <a:ln w="44450" cap="flat" cmpd="sng" algn="ctr">
            <a:solidFill>
              <a:schemeClr val="bg2"/>
            </a:solidFill>
            <a:prstDash val="solid"/>
            <a:round/>
            <a:headEnd type="none" w="med" len="med"/>
            <a:tailEnd type="triangle"/>
          </a:ln>
          <a:effectLst/>
        </p:spPr>
      </p:cxnSp>
      <p:sp>
        <p:nvSpPr>
          <p:cNvPr id="28" name="TextBox 27">
            <a:extLst>
              <a:ext uri="{FF2B5EF4-FFF2-40B4-BE49-F238E27FC236}">
                <a16:creationId xmlns:a16="http://schemas.microsoft.com/office/drawing/2014/main" id="{62990ED3-C9E5-48FF-8F25-F834BB0818F6}"/>
              </a:ext>
            </a:extLst>
          </p:cNvPr>
          <p:cNvSpPr txBox="1"/>
          <p:nvPr/>
        </p:nvSpPr>
        <p:spPr>
          <a:xfrm>
            <a:off x="3312545" y="4752289"/>
            <a:ext cx="633507" cy="400110"/>
          </a:xfrm>
          <a:prstGeom prst="rect">
            <a:avLst/>
          </a:prstGeom>
          <a:solidFill>
            <a:schemeClr val="tx1"/>
          </a:solidFill>
        </p:spPr>
        <p:txBody>
          <a:bodyPr wrap="none" rtlCol="0">
            <a:spAutoFit/>
          </a:bodyPr>
          <a:lstStyle/>
          <a:p>
            <a:pPr algn="l">
              <a:spcBef>
                <a:spcPts val="0"/>
              </a:spcBef>
            </a:pPr>
            <a:r>
              <a:rPr lang="en-US" sz="2000" i="1" dirty="0">
                <a:solidFill>
                  <a:schemeClr val="bg2"/>
                </a:solidFill>
              </a:rPr>
              <a:t>.</a:t>
            </a:r>
            <a:r>
              <a:rPr lang="en-US" sz="2000" dirty="0">
                <a:solidFill>
                  <a:schemeClr val="bg2"/>
                </a:solidFill>
              </a:rPr>
              <a:t>14*</a:t>
            </a:r>
            <a:endParaRPr lang="en-US" sz="2000" baseline="30000" dirty="0">
              <a:solidFill>
                <a:schemeClr val="bg2"/>
              </a:solidFill>
            </a:endParaRPr>
          </a:p>
        </p:txBody>
      </p:sp>
    </p:spTree>
    <p:extLst>
      <p:ext uri="{BB962C8B-B14F-4D97-AF65-F5344CB8AC3E}">
        <p14:creationId xmlns:p14="http://schemas.microsoft.com/office/powerpoint/2010/main" val="94340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Goal 1 (Heterotypic and Homotypic Continuities): </a:t>
            </a:r>
            <a:br>
              <a:rPr lang="en-US" sz="2800" dirty="0">
                <a:solidFill>
                  <a:schemeClr val="bg2"/>
                </a:solidFill>
                <a:ea typeface="ＭＳ Ｐゴシック" pitchFamily="92" charset="-128"/>
                <a:cs typeface="ＭＳ Ｐゴシック" pitchFamily="92" charset="-128"/>
              </a:rPr>
            </a:br>
            <a:r>
              <a:rPr lang="en-US" sz="2800" dirty="0">
                <a:solidFill>
                  <a:schemeClr val="bg2">
                    <a:lumMod val="60000"/>
                    <a:lumOff val="40000"/>
                  </a:schemeClr>
                </a:solidFill>
                <a:ea typeface="ＭＳ Ｐゴシック" pitchFamily="92" charset="-128"/>
                <a:cs typeface="ＭＳ Ｐゴシック" pitchFamily="92" charset="-128"/>
              </a:rPr>
              <a:t>Conclusions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Depressive symptom levels display continuity from 13 to 30</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Adolescent anxiety symptoms add to predictions of adult depressive symptoms over and above adolescent depressive symptoms</a:t>
            </a:r>
          </a:p>
          <a:p>
            <a:pPr marL="342900" indent="-342900">
              <a:lnSpc>
                <a:spcPct val="90000"/>
              </a:lnSpc>
              <a:spcBef>
                <a:spcPct val="20000"/>
              </a:spcBef>
              <a:buFontTx/>
              <a:buChar char="•"/>
            </a:pPr>
            <a:endParaRPr lang="en-US" sz="2100" dirty="0">
              <a:solidFill>
                <a:srgbClr val="173737"/>
              </a:solidFill>
            </a:endParaRP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85040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Adolescent Close Friendship Competence </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a:t>
            </a:r>
            <a:r>
              <a:rPr lang="en-US" sz="2800" i="1" dirty="0">
                <a:solidFill>
                  <a:schemeClr val="bg2"/>
                </a:solidFill>
                <a:ea typeface="ＭＳ Ｐゴシック" pitchFamily="92" charset="-128"/>
                <a:cs typeface="ＭＳ Ｐゴシック" pitchFamily="92" charset="-128"/>
              </a:rPr>
              <a:t>Friend</a:t>
            </a:r>
            <a:r>
              <a:rPr lang="en-US" sz="2800" dirty="0">
                <a:solidFill>
                  <a:schemeClr val="bg2"/>
                </a:solidFill>
                <a:ea typeface="ＭＳ Ｐゴシック" pitchFamily="92" charset="-128"/>
                <a:cs typeface="ＭＳ Ｐゴシック" pitchFamily="92" charset="-128"/>
              </a:rPr>
              <a:t> ratings Age 13-17, </a:t>
            </a:r>
            <a:r>
              <a:rPr lang="en-US" sz="2800" i="1" dirty="0">
                <a:solidFill>
                  <a:schemeClr val="bg2"/>
                </a:solidFill>
                <a:ea typeface="ＭＳ Ｐゴシック" pitchFamily="92" charset="-128"/>
                <a:cs typeface="ＭＳ Ｐゴシック" pitchFamily="92" charset="-128"/>
              </a:rPr>
              <a:t>Maternal</a:t>
            </a:r>
            <a:r>
              <a:rPr lang="en-US" sz="2800" dirty="0">
                <a:solidFill>
                  <a:schemeClr val="bg2"/>
                </a:solidFill>
                <a:ea typeface="ＭＳ Ｐゴシック" pitchFamily="92" charset="-128"/>
                <a:cs typeface="ＭＳ Ｐゴシック" pitchFamily="92" charset="-128"/>
              </a:rPr>
              <a:t> Rating Age 16)</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4-item Adolescent Self-Perception Profile (Harter, 1988)</a:t>
            </a:r>
          </a:p>
          <a:p>
            <a:pPr marL="342900" indent="-342900">
              <a:lnSpc>
                <a:spcPct val="90000"/>
              </a:lnSpc>
              <a:spcBef>
                <a:spcPct val="20000"/>
              </a:spcBef>
              <a:buFontTx/>
              <a:buChar char="•"/>
            </a:pPr>
            <a:r>
              <a:rPr lang="en-US" sz="2100" dirty="0">
                <a:solidFill>
                  <a:srgbClr val="173737"/>
                </a:solidFill>
              </a:rPr>
              <a:t>Adapted for rating by others (i.e., Named Closest Friend, Maternal Rating)</a:t>
            </a:r>
          </a:p>
          <a:p>
            <a:pPr marL="342900" indent="-342900">
              <a:lnSpc>
                <a:spcPct val="90000"/>
              </a:lnSpc>
              <a:spcBef>
                <a:spcPct val="20000"/>
              </a:spcBef>
              <a:buFontTx/>
              <a:buChar char="•"/>
            </a:pPr>
            <a:r>
              <a:rPr lang="en-US" sz="2100" dirty="0">
                <a:solidFill>
                  <a:srgbClr val="173737"/>
                </a:solidFill>
              </a:rPr>
              <a:t>Friend rating occurs every year from 13-17</a:t>
            </a:r>
          </a:p>
          <a:p>
            <a:pPr marL="800100" lvl="1" indent="-342900">
              <a:lnSpc>
                <a:spcPct val="90000"/>
              </a:lnSpc>
              <a:spcBef>
                <a:spcPct val="20000"/>
              </a:spcBef>
              <a:buFontTx/>
              <a:buChar char="•"/>
            </a:pPr>
            <a:r>
              <a:rPr lang="en-US" sz="2100" dirty="0">
                <a:solidFill>
                  <a:srgbClr val="173737"/>
                </a:solidFill>
              </a:rPr>
              <a:t>Results aggregated across years</a:t>
            </a:r>
          </a:p>
          <a:p>
            <a:pPr marL="342900" indent="-342900">
              <a:lnSpc>
                <a:spcPct val="90000"/>
              </a:lnSpc>
              <a:spcBef>
                <a:spcPct val="20000"/>
              </a:spcBef>
              <a:buFontTx/>
              <a:buChar char="•"/>
            </a:pPr>
            <a:r>
              <a:rPr lang="en-US" sz="2100" dirty="0">
                <a:solidFill>
                  <a:srgbClr val="173737"/>
                </a:solidFill>
              </a:rPr>
              <a:t>Maternal rating just once at age 16</a:t>
            </a:r>
          </a:p>
          <a:p>
            <a:pPr marL="342900" indent="-342900">
              <a:lnSpc>
                <a:spcPct val="90000"/>
              </a:lnSpc>
              <a:spcBef>
                <a:spcPct val="20000"/>
              </a:spcBef>
              <a:buFontTx/>
              <a:buChar char="•"/>
            </a:pPr>
            <a:r>
              <a:rPr lang="en-US" sz="2100" dirty="0">
                <a:solidFill>
                  <a:srgbClr val="173737"/>
                </a:solidFill>
              </a:rPr>
              <a:t>Good internal consistency</a:t>
            </a:r>
          </a:p>
          <a:p>
            <a:pPr>
              <a:lnSpc>
                <a:spcPct val="90000"/>
              </a:lnSpc>
              <a:spcBef>
                <a:spcPct val="20000"/>
              </a:spcBef>
            </a:pPr>
            <a:r>
              <a:rPr lang="en-US" sz="2100" dirty="0">
                <a:solidFill>
                  <a:srgbClr val="173737"/>
                </a:solidFill>
              </a:rPr>
              <a:t>	Cronbach’s  α’s  = .65 to .74 (friend ratings)</a:t>
            </a:r>
          </a:p>
          <a:p>
            <a:pPr>
              <a:lnSpc>
                <a:spcPct val="90000"/>
              </a:lnSpc>
              <a:spcBef>
                <a:spcPct val="20000"/>
              </a:spcBef>
            </a:pPr>
            <a:r>
              <a:rPr lang="en-US" sz="2100" dirty="0">
                <a:solidFill>
                  <a:srgbClr val="173737"/>
                </a:solidFill>
              </a:rPr>
              <a:t>			 = .82 (maternal ratings)</a:t>
            </a: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124545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3826516"/>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12" name="TextBox 11">
            <a:extLst>
              <a:ext uri="{FF2B5EF4-FFF2-40B4-BE49-F238E27FC236}">
                <a16:creationId xmlns:a16="http://schemas.microsoft.com/office/drawing/2014/main" id="{AA3E1BA9-74A0-0878-DE59-83ACE58F3FDE}"/>
              </a:ext>
            </a:extLst>
          </p:cNvPr>
          <p:cNvSpPr txBox="1"/>
          <p:nvPr/>
        </p:nvSpPr>
        <p:spPr>
          <a:xfrm>
            <a:off x="93697" y="4853422"/>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93697" y="5878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3826516"/>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cxnSp>
        <p:nvCxnSpPr>
          <p:cNvPr id="35" name="Straight Arrow Connector 34">
            <a:extLst>
              <a:ext uri="{FF2B5EF4-FFF2-40B4-BE49-F238E27FC236}">
                <a16:creationId xmlns:a16="http://schemas.microsoft.com/office/drawing/2014/main" id="{886A4FFA-081F-7E13-36D8-AE219D00ADC7}"/>
              </a:ext>
            </a:extLst>
          </p:cNvPr>
          <p:cNvCxnSpPr>
            <a:cxnSpLocks/>
            <a:stCxn id="11" idx="3"/>
            <a:endCxn id="30" idx="1"/>
          </p:cNvCxnSpPr>
          <p:nvPr/>
        </p:nvCxnSpPr>
        <p:spPr bwMode="auto">
          <a:xfrm>
            <a:off x="1586411" y="4180459"/>
            <a:ext cx="5845536" cy="0"/>
          </a:xfrm>
          <a:prstGeom prst="straightConnector1">
            <a:avLst/>
          </a:prstGeom>
          <a:noFill/>
          <a:ln w="25400" cap="flat" cmpd="sng" algn="ctr">
            <a:solidFill>
              <a:schemeClr val="bg2"/>
            </a:solidFill>
            <a:prstDash val="sysDot"/>
            <a:round/>
            <a:headEnd type="none" w="med" len="med"/>
            <a:tailEnd type="triangle"/>
          </a:ln>
          <a:effectLst/>
        </p:spPr>
      </p:cxnSp>
      <p:cxnSp>
        <p:nvCxnSpPr>
          <p:cNvPr id="40" name="Straight Arrow Connector 39">
            <a:extLst>
              <a:ext uri="{FF2B5EF4-FFF2-40B4-BE49-F238E27FC236}">
                <a16:creationId xmlns:a16="http://schemas.microsoft.com/office/drawing/2014/main" id="{46334987-98B9-61D2-E58C-0BC32BB59B83}"/>
              </a:ext>
            </a:extLst>
          </p:cNvPr>
          <p:cNvCxnSpPr>
            <a:cxnSpLocks/>
            <a:stCxn id="10" idx="3"/>
            <a:endCxn id="30" idx="1"/>
          </p:cNvCxnSpPr>
          <p:nvPr/>
        </p:nvCxnSpPr>
        <p:spPr bwMode="auto">
          <a:xfrm>
            <a:off x="1604047" y="3209835"/>
            <a:ext cx="5827900" cy="970624"/>
          </a:xfrm>
          <a:prstGeom prst="straightConnector1">
            <a:avLst/>
          </a:prstGeom>
          <a:noFill/>
          <a:ln w="47625" cap="flat" cmpd="sng" algn="ctr">
            <a:solidFill>
              <a:schemeClr val="bg2"/>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80D00484-E559-CB6F-02C5-294C178786C8}"/>
              </a:ext>
            </a:extLst>
          </p:cNvPr>
          <p:cNvCxnSpPr>
            <a:cxnSpLocks/>
            <a:stCxn id="6" idx="3"/>
            <a:endCxn id="30" idx="1"/>
          </p:cNvCxnSpPr>
          <p:nvPr/>
        </p:nvCxnSpPr>
        <p:spPr bwMode="auto">
          <a:xfrm>
            <a:off x="1643617" y="2179312"/>
            <a:ext cx="5788330" cy="2001147"/>
          </a:xfrm>
          <a:prstGeom prst="straightConnector1">
            <a:avLst/>
          </a:prstGeom>
          <a:noFill/>
          <a:ln w="47625" cap="flat" cmpd="sng" algn="ctr">
            <a:solidFill>
              <a:schemeClr val="bg2"/>
            </a:solidFill>
            <a:prstDash val="solid"/>
            <a:round/>
            <a:headEnd type="none" w="med" len="med"/>
            <a:tailEnd type="triangle"/>
          </a:ln>
          <a:effectLst/>
        </p:spPr>
      </p:cxnSp>
      <p:cxnSp>
        <p:nvCxnSpPr>
          <p:cNvPr id="3" name="Straight Arrow Connector 2">
            <a:extLst>
              <a:ext uri="{FF2B5EF4-FFF2-40B4-BE49-F238E27FC236}">
                <a16:creationId xmlns:a16="http://schemas.microsoft.com/office/drawing/2014/main" id="{E756B951-797F-F15F-4026-D0D3FF42172D}"/>
              </a:ext>
            </a:extLst>
          </p:cNvPr>
          <p:cNvCxnSpPr>
            <a:cxnSpLocks/>
            <a:stCxn id="13" idx="3"/>
            <a:endCxn id="30" idx="1"/>
          </p:cNvCxnSpPr>
          <p:nvPr/>
        </p:nvCxnSpPr>
        <p:spPr bwMode="auto">
          <a:xfrm flipV="1">
            <a:off x="1586411" y="4180459"/>
            <a:ext cx="5845536" cy="2090830"/>
          </a:xfrm>
          <a:prstGeom prst="straightConnector1">
            <a:avLst/>
          </a:prstGeom>
          <a:noFill/>
          <a:ln w="47625" cap="flat" cmpd="sng" algn="ctr">
            <a:solidFill>
              <a:schemeClr val="bg2"/>
            </a:solidFill>
            <a:prstDash val="solid"/>
            <a:round/>
            <a:headEnd type="none" w="med" len="med"/>
            <a:tailEnd type="triangle"/>
          </a:ln>
          <a:effectLst/>
        </p:spPr>
      </p:cxnSp>
      <p:sp>
        <p:nvSpPr>
          <p:cNvPr id="20" name="TextBox 19">
            <a:extLst>
              <a:ext uri="{FF2B5EF4-FFF2-40B4-BE49-F238E27FC236}">
                <a16:creationId xmlns:a16="http://schemas.microsoft.com/office/drawing/2014/main" id="{7E717E5F-CA9D-EA6B-B142-60E13832CAF6}"/>
              </a:ext>
            </a:extLst>
          </p:cNvPr>
          <p:cNvSpPr txBox="1"/>
          <p:nvPr/>
        </p:nvSpPr>
        <p:spPr>
          <a:xfrm>
            <a:off x="2733229" y="2533134"/>
            <a:ext cx="8467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-.21**</a:t>
            </a:r>
          </a:p>
        </p:txBody>
      </p:sp>
      <p:sp>
        <p:nvSpPr>
          <p:cNvPr id="21" name="TextBox 20">
            <a:extLst>
              <a:ext uri="{FF2B5EF4-FFF2-40B4-BE49-F238E27FC236}">
                <a16:creationId xmlns:a16="http://schemas.microsoft.com/office/drawing/2014/main" id="{4D3BF7DA-2BB8-0D19-BD4C-8FEB758CD7E9}"/>
              </a:ext>
            </a:extLst>
          </p:cNvPr>
          <p:cNvSpPr txBox="1"/>
          <p:nvPr/>
        </p:nvSpPr>
        <p:spPr>
          <a:xfrm>
            <a:off x="2733229" y="3235440"/>
            <a:ext cx="718466" cy="400110"/>
          </a:xfrm>
          <a:prstGeom prst="rect">
            <a:avLst/>
          </a:prstGeom>
          <a:solidFill>
            <a:schemeClr val="tx1"/>
          </a:solidFill>
        </p:spPr>
        <p:txBody>
          <a:bodyPr wrap="none" rtlCol="0">
            <a:spAutoFit/>
          </a:bodyPr>
          <a:lstStyle/>
          <a:p>
            <a:pPr algn="l">
              <a:spcBef>
                <a:spcPts val="0"/>
              </a:spcBef>
            </a:pPr>
            <a:r>
              <a:rPr lang="en-US" sz="2000" i="1" dirty="0">
                <a:solidFill>
                  <a:schemeClr val="bg2"/>
                </a:solidFill>
              </a:rPr>
              <a:t>-</a:t>
            </a:r>
            <a:r>
              <a:rPr lang="en-US" sz="2000" dirty="0">
                <a:solidFill>
                  <a:schemeClr val="bg2"/>
                </a:solidFill>
              </a:rPr>
              <a:t>.18*</a:t>
            </a:r>
          </a:p>
        </p:txBody>
      </p:sp>
      <p:sp>
        <p:nvSpPr>
          <p:cNvPr id="22" name="TextBox 21">
            <a:extLst>
              <a:ext uri="{FF2B5EF4-FFF2-40B4-BE49-F238E27FC236}">
                <a16:creationId xmlns:a16="http://schemas.microsoft.com/office/drawing/2014/main" id="{640935C0-5C32-1A53-37DA-6B99A5C9F368}"/>
              </a:ext>
            </a:extLst>
          </p:cNvPr>
          <p:cNvSpPr txBox="1"/>
          <p:nvPr/>
        </p:nvSpPr>
        <p:spPr>
          <a:xfrm>
            <a:off x="2755160" y="3985990"/>
            <a:ext cx="657552" cy="400110"/>
          </a:xfrm>
          <a:prstGeom prst="rect">
            <a:avLst/>
          </a:prstGeom>
          <a:solidFill>
            <a:schemeClr val="tx1"/>
          </a:solidFill>
        </p:spPr>
        <p:txBody>
          <a:bodyPr wrap="none" rtlCol="0">
            <a:spAutoFit/>
          </a:bodyPr>
          <a:lstStyle/>
          <a:p>
            <a:pPr algn="l">
              <a:spcBef>
                <a:spcPts val="0"/>
              </a:spcBef>
            </a:pPr>
            <a:r>
              <a:rPr lang="en-US" sz="2000" i="1" dirty="0">
                <a:solidFill>
                  <a:schemeClr val="bg2"/>
                </a:solidFill>
              </a:rPr>
              <a:t>.</a:t>
            </a:r>
            <a:r>
              <a:rPr lang="en-US" sz="2000" dirty="0">
                <a:solidFill>
                  <a:schemeClr val="bg2"/>
                </a:solidFill>
              </a:rPr>
              <a:t>10</a:t>
            </a:r>
            <a:r>
              <a:rPr lang="en-US" sz="2000" baseline="30000" dirty="0">
                <a:solidFill>
                  <a:schemeClr val="bg2"/>
                </a:solidFill>
              </a:rPr>
              <a:t>ns</a:t>
            </a:r>
          </a:p>
        </p:txBody>
      </p:sp>
      <p:sp>
        <p:nvSpPr>
          <p:cNvPr id="23" name="TextBox 22">
            <a:extLst>
              <a:ext uri="{FF2B5EF4-FFF2-40B4-BE49-F238E27FC236}">
                <a16:creationId xmlns:a16="http://schemas.microsoft.com/office/drawing/2014/main" id="{2D0D26F1-F3FB-88A9-BD2A-3A269FE435B4}"/>
              </a:ext>
            </a:extLst>
          </p:cNvPr>
          <p:cNvSpPr txBox="1"/>
          <p:nvPr/>
        </p:nvSpPr>
        <p:spPr>
          <a:xfrm>
            <a:off x="2733229" y="5484364"/>
            <a:ext cx="76174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.19**</a:t>
            </a:r>
          </a:p>
        </p:txBody>
      </p:sp>
      <p:cxnSp>
        <p:nvCxnSpPr>
          <p:cNvPr id="24" name="Straight Arrow Connector 23">
            <a:extLst>
              <a:ext uri="{FF2B5EF4-FFF2-40B4-BE49-F238E27FC236}">
                <a16:creationId xmlns:a16="http://schemas.microsoft.com/office/drawing/2014/main" id="{E6F61B24-D820-4819-8B03-A32D6F36D008}"/>
              </a:ext>
            </a:extLst>
          </p:cNvPr>
          <p:cNvCxnSpPr>
            <a:cxnSpLocks/>
            <a:stCxn id="12" idx="3"/>
            <a:endCxn id="30" idx="1"/>
          </p:cNvCxnSpPr>
          <p:nvPr/>
        </p:nvCxnSpPr>
        <p:spPr bwMode="auto">
          <a:xfrm flipV="1">
            <a:off x="1586411" y="4180459"/>
            <a:ext cx="5845536" cy="1088462"/>
          </a:xfrm>
          <a:prstGeom prst="straightConnector1">
            <a:avLst/>
          </a:prstGeom>
          <a:noFill/>
          <a:ln w="25400" cap="flat" cmpd="sng" algn="ctr">
            <a:solidFill>
              <a:schemeClr val="bg2"/>
            </a:solidFill>
            <a:prstDash val="sysDot"/>
            <a:round/>
            <a:headEnd type="none" w="med" len="med"/>
            <a:tailEnd type="triangle"/>
          </a:ln>
          <a:effectLst/>
        </p:spPr>
      </p:cxnSp>
      <p:sp>
        <p:nvSpPr>
          <p:cNvPr id="28" name="TextBox 27">
            <a:extLst>
              <a:ext uri="{FF2B5EF4-FFF2-40B4-BE49-F238E27FC236}">
                <a16:creationId xmlns:a16="http://schemas.microsoft.com/office/drawing/2014/main" id="{62990ED3-C9E5-48FF-8F25-F834BB0818F6}"/>
              </a:ext>
            </a:extLst>
          </p:cNvPr>
          <p:cNvSpPr txBox="1"/>
          <p:nvPr/>
        </p:nvSpPr>
        <p:spPr>
          <a:xfrm>
            <a:off x="2733229" y="4752289"/>
            <a:ext cx="657552" cy="400110"/>
          </a:xfrm>
          <a:prstGeom prst="rect">
            <a:avLst/>
          </a:prstGeom>
          <a:solidFill>
            <a:schemeClr val="tx1"/>
          </a:solidFill>
        </p:spPr>
        <p:txBody>
          <a:bodyPr wrap="none" rtlCol="0">
            <a:spAutoFit/>
          </a:bodyPr>
          <a:lstStyle/>
          <a:p>
            <a:pPr algn="l">
              <a:spcBef>
                <a:spcPts val="0"/>
              </a:spcBef>
            </a:pPr>
            <a:r>
              <a:rPr lang="en-US" sz="2000" i="1" dirty="0">
                <a:solidFill>
                  <a:schemeClr val="bg2"/>
                </a:solidFill>
              </a:rPr>
              <a:t>.</a:t>
            </a:r>
            <a:r>
              <a:rPr lang="en-US" sz="2000" dirty="0">
                <a:solidFill>
                  <a:schemeClr val="bg2"/>
                </a:solidFill>
              </a:rPr>
              <a:t>14</a:t>
            </a:r>
            <a:r>
              <a:rPr lang="en-US" sz="2000" baseline="30000" dirty="0">
                <a:solidFill>
                  <a:schemeClr val="bg2"/>
                </a:solidFill>
              </a:rPr>
              <a:t>ns</a:t>
            </a:r>
          </a:p>
        </p:txBody>
      </p:sp>
    </p:spTree>
    <p:extLst>
      <p:ext uri="{BB962C8B-B14F-4D97-AF65-F5344CB8AC3E}">
        <p14:creationId xmlns:p14="http://schemas.microsoft.com/office/powerpoint/2010/main" val="1514147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173255" y="381000"/>
            <a:ext cx="8970745" cy="1371600"/>
          </a:xfrm>
        </p:spPr>
        <p:txBody>
          <a:bodyPr/>
          <a:lstStyle/>
          <a:p>
            <a:pPr eaLnBrk="1" hangingPunct="1"/>
            <a:r>
              <a:rPr lang="en-US" sz="2800" dirty="0">
                <a:solidFill>
                  <a:schemeClr val="bg2"/>
                </a:solidFill>
                <a:ea typeface="ＭＳ Ｐゴシック" pitchFamily="92" charset="-128"/>
                <a:cs typeface="ＭＳ Ｐゴシック" pitchFamily="92" charset="-128"/>
              </a:rPr>
              <a:t>Goal 2 (Long-term Predictive Role of Friendship Quality): </a:t>
            </a:r>
            <a:br>
              <a:rPr lang="en-US" sz="2800" dirty="0">
                <a:solidFill>
                  <a:schemeClr val="bg2"/>
                </a:solidFill>
                <a:ea typeface="ＭＳ Ｐゴシック" pitchFamily="92" charset="-128"/>
                <a:cs typeface="ＭＳ Ｐゴシック" pitchFamily="92" charset="-128"/>
              </a:rPr>
            </a:br>
            <a:r>
              <a:rPr lang="en-US" sz="2800" dirty="0">
                <a:solidFill>
                  <a:schemeClr val="bg2">
                    <a:lumMod val="60000"/>
                    <a:lumOff val="40000"/>
                  </a:schemeClr>
                </a:solidFill>
                <a:ea typeface="ＭＳ Ｐゴシック" pitchFamily="92" charset="-128"/>
                <a:cs typeface="ＭＳ Ｐゴシック" pitchFamily="92" charset="-128"/>
              </a:rPr>
              <a:t>Conclusions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Long-term import of </a:t>
            </a:r>
            <a:r>
              <a:rPr lang="en-US" sz="2100" i="1" dirty="0">
                <a:solidFill>
                  <a:srgbClr val="173737"/>
                </a:solidFill>
              </a:rPr>
              <a:t>adolescent </a:t>
            </a:r>
            <a:r>
              <a:rPr lang="en-US" sz="2100" dirty="0">
                <a:solidFill>
                  <a:srgbClr val="173737"/>
                </a:solidFill>
              </a:rPr>
              <a:t>friendship quality for adult depressive symptoms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Adolescent friendship quality is </a:t>
            </a:r>
            <a:r>
              <a:rPr lang="en-US" sz="2100" i="1" dirty="0">
                <a:solidFill>
                  <a:srgbClr val="173737"/>
                </a:solidFill>
              </a:rPr>
              <a:t>more strongly</a:t>
            </a:r>
            <a:r>
              <a:rPr lang="en-US" sz="2100" dirty="0">
                <a:solidFill>
                  <a:srgbClr val="173737"/>
                </a:solidFill>
              </a:rPr>
              <a:t> related to adult depressive symptoms than adolescent depressive symptoms</a:t>
            </a:r>
          </a:p>
          <a:p>
            <a:pPr marL="800100" lvl="1" indent="-342900">
              <a:lnSpc>
                <a:spcPct val="90000"/>
              </a:lnSpc>
              <a:spcBef>
                <a:spcPct val="20000"/>
              </a:spcBef>
              <a:buFontTx/>
              <a:buChar char="•"/>
            </a:pPr>
            <a:r>
              <a:rPr lang="en-US" sz="2100" dirty="0">
                <a:solidFill>
                  <a:srgbClr val="173737"/>
                </a:solidFill>
              </a:rPr>
              <a:t>Primacy of developmental tasks?</a:t>
            </a:r>
          </a:p>
          <a:p>
            <a:pPr marL="342900" indent="-342900">
              <a:lnSpc>
                <a:spcPct val="90000"/>
              </a:lnSpc>
              <a:spcBef>
                <a:spcPct val="20000"/>
              </a:spcBef>
              <a:buFontTx/>
              <a:buChar char="•"/>
            </a:pPr>
            <a:endParaRPr lang="en-US" sz="2100" dirty="0">
              <a:solidFill>
                <a:srgbClr val="173737"/>
              </a:solidFill>
            </a:endParaRP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385863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Close Friendship Quality </a:t>
            </a:r>
            <a:r>
              <a:rPr lang="en-US" sz="2800" i="1" dirty="0">
                <a:solidFill>
                  <a:schemeClr val="bg2"/>
                </a:solidFill>
                <a:ea typeface="ＭＳ Ｐゴシック" pitchFamily="92" charset="-128"/>
                <a:cs typeface="ＭＳ Ｐゴシック" pitchFamily="92" charset="-128"/>
              </a:rPr>
              <a:t>in Early Adulthood</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(Friend ratings Age 24-26, Maternal Rating Age 23</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Friend rating using 25-item Inventory of Parent and Peer Attachment (</a:t>
            </a:r>
            <a:r>
              <a:rPr lang="en-US" sz="2100" dirty="0" err="1">
                <a:solidFill>
                  <a:srgbClr val="173737"/>
                </a:solidFill>
              </a:rPr>
              <a:t>Armsden</a:t>
            </a:r>
            <a:r>
              <a:rPr lang="en-US" sz="2100" dirty="0">
                <a:solidFill>
                  <a:srgbClr val="173737"/>
                </a:solidFill>
              </a:rPr>
              <a:t> &amp; Greenberg,1987)</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Maternal rating using 7-item </a:t>
            </a:r>
            <a:r>
              <a:rPr lang="en-US" sz="2100" i="1" dirty="0">
                <a:solidFill>
                  <a:srgbClr val="173737"/>
                </a:solidFill>
              </a:rPr>
              <a:t>Peer Relationship Quality</a:t>
            </a:r>
            <a:r>
              <a:rPr lang="en-US" sz="2100" dirty="0">
                <a:solidFill>
                  <a:srgbClr val="173737"/>
                </a:solidFill>
              </a:rPr>
              <a:t> measure from Young Adult Adjustment Scale (Capaldi et al., 1992)</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Good internal consistency</a:t>
            </a:r>
          </a:p>
          <a:p>
            <a:pPr>
              <a:lnSpc>
                <a:spcPct val="90000"/>
              </a:lnSpc>
              <a:spcBef>
                <a:spcPct val="20000"/>
              </a:spcBef>
            </a:pPr>
            <a:r>
              <a:rPr lang="en-US" sz="2100" dirty="0">
                <a:solidFill>
                  <a:srgbClr val="173737"/>
                </a:solidFill>
              </a:rPr>
              <a:t>	Cronbach’s  α’s  = .91 to .92 (friend ratings)</a:t>
            </a:r>
          </a:p>
          <a:p>
            <a:pPr>
              <a:lnSpc>
                <a:spcPct val="90000"/>
              </a:lnSpc>
              <a:spcBef>
                <a:spcPct val="20000"/>
              </a:spcBef>
            </a:pPr>
            <a:r>
              <a:rPr lang="en-US" sz="2100" dirty="0">
                <a:solidFill>
                  <a:srgbClr val="173737"/>
                </a:solidFill>
              </a:rPr>
              <a:t>			 = .76 (maternal ratings)</a:t>
            </a: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2710436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Two Routes to Adult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for MALES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a:lnSpc>
                <a:spcPct val="90000"/>
              </a:lnSpc>
              <a:spcBef>
                <a:spcPct val="20000"/>
              </a:spcBef>
            </a:pPr>
            <a:r>
              <a:rPr lang="en-US" sz="2800" dirty="0">
                <a:solidFill>
                  <a:schemeClr val="bg2">
                    <a:lumMod val="75000"/>
                  </a:schemeClr>
                </a:solidFill>
              </a:rPr>
              <a:t>1. Via Intervening Friendship Quality</a:t>
            </a: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1696927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5" name="TextBox 4">
            <a:extLst>
              <a:ext uri="{FF2B5EF4-FFF2-40B4-BE49-F238E27FC236}">
                <a16:creationId xmlns:a16="http://schemas.microsoft.com/office/drawing/2014/main" id="{AEDF541D-8CD5-3288-97A0-7B36042BC1FD}"/>
              </a:ext>
            </a:extLst>
          </p:cNvPr>
          <p:cNvSpPr txBox="1"/>
          <p:nvPr/>
        </p:nvSpPr>
        <p:spPr>
          <a:xfrm>
            <a:off x="4156766" y="812183"/>
            <a:ext cx="822661" cy="338554"/>
          </a:xfrm>
          <a:prstGeom prst="rect">
            <a:avLst/>
          </a:prstGeom>
          <a:solidFill>
            <a:schemeClr val="bg1">
              <a:lumMod val="20000"/>
              <a:lumOff val="80000"/>
            </a:schemeClr>
          </a:solidFill>
        </p:spPr>
        <p:txBody>
          <a:bodyPr wrap="none" rtlCol="0">
            <a:spAutoFit/>
          </a:bodyPr>
          <a:lstStyle/>
          <a:p>
            <a:pPr algn="l">
              <a:spcBef>
                <a:spcPts val="0"/>
              </a:spcBef>
            </a:pPr>
            <a:r>
              <a:rPr lang="en-US" sz="1600" i="1" dirty="0">
                <a:solidFill>
                  <a:schemeClr val="bg2"/>
                </a:solidFill>
              </a:rPr>
              <a:t>MALES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8" name="TextBox 7">
            <a:extLst>
              <a:ext uri="{FF2B5EF4-FFF2-40B4-BE49-F238E27FC236}">
                <a16:creationId xmlns:a16="http://schemas.microsoft.com/office/drawing/2014/main" id="{1DFA3E18-CEE2-3ACD-0967-389E50ADCA49}"/>
              </a:ext>
            </a:extLst>
          </p:cNvPr>
          <p:cNvSpPr txBox="1"/>
          <p:nvPr/>
        </p:nvSpPr>
        <p:spPr>
          <a:xfrm>
            <a:off x="4015162" y="1097040"/>
            <a:ext cx="1649682" cy="584775"/>
          </a:xfrm>
          <a:prstGeom prst="rect">
            <a:avLst/>
          </a:prstGeom>
          <a:noFill/>
        </p:spPr>
        <p:txBody>
          <a:bodyPr wrap="none" rtlCol="0">
            <a:spAutoFit/>
          </a:bodyPr>
          <a:lstStyle/>
          <a:p>
            <a:pPr algn="l">
              <a:spcBef>
                <a:spcPts val="0"/>
              </a:spcBef>
            </a:pPr>
            <a:r>
              <a:rPr lang="en-US" sz="1600" b="1" dirty="0">
                <a:solidFill>
                  <a:schemeClr val="bg2"/>
                </a:solidFill>
              </a:rPr>
              <a:t>Early Adulthood</a:t>
            </a:r>
          </a:p>
          <a:p>
            <a:pPr algn="l">
              <a:spcBef>
                <a:spcPts val="0"/>
              </a:spcBef>
            </a:pPr>
            <a:r>
              <a:rPr lang="en-US" sz="1600" b="1" dirty="0">
                <a:solidFill>
                  <a:schemeClr val="bg2"/>
                </a:solidFill>
              </a:rPr>
              <a:t>(Ages 24-26)</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76002" y="3804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15" name="TextBox 14">
            <a:extLst>
              <a:ext uri="{FF2B5EF4-FFF2-40B4-BE49-F238E27FC236}">
                <a16:creationId xmlns:a16="http://schemas.microsoft.com/office/drawing/2014/main" id="{4906AC17-9709-E5C9-DF09-3D143132994D}"/>
              </a:ext>
            </a:extLst>
          </p:cNvPr>
          <p:cNvSpPr txBox="1"/>
          <p:nvPr/>
        </p:nvSpPr>
        <p:spPr>
          <a:xfrm>
            <a:off x="4009979" y="2824033"/>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cxnSp>
        <p:nvCxnSpPr>
          <p:cNvPr id="43" name="Straight Arrow Connector 42">
            <a:extLst>
              <a:ext uri="{FF2B5EF4-FFF2-40B4-BE49-F238E27FC236}">
                <a16:creationId xmlns:a16="http://schemas.microsoft.com/office/drawing/2014/main" id="{80D00484-E559-CB6F-02C5-294C178786C8}"/>
              </a:ext>
            </a:extLst>
          </p:cNvPr>
          <p:cNvCxnSpPr>
            <a:cxnSpLocks/>
            <a:stCxn id="6" idx="3"/>
            <a:endCxn id="30" idx="0"/>
          </p:cNvCxnSpPr>
          <p:nvPr/>
        </p:nvCxnSpPr>
        <p:spPr bwMode="auto">
          <a:xfrm>
            <a:off x="1643617" y="2179312"/>
            <a:ext cx="6534688" cy="2648705"/>
          </a:xfrm>
          <a:prstGeom prst="curvedConnector2">
            <a:avLst/>
          </a:prstGeom>
          <a:noFill/>
          <a:ln w="47625" cap="flat" cmpd="sng" algn="ctr">
            <a:solidFill>
              <a:schemeClr val="bg2"/>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5FA3E399-6919-49C7-2856-6AABB82EB533}"/>
              </a:ext>
            </a:extLst>
          </p:cNvPr>
          <p:cNvCxnSpPr>
            <a:cxnSpLocks/>
            <a:stCxn id="10" idx="3"/>
            <a:endCxn id="15" idx="1"/>
          </p:cNvCxnSpPr>
          <p:nvPr/>
        </p:nvCxnSpPr>
        <p:spPr bwMode="auto">
          <a:xfrm>
            <a:off x="1604047" y="3209835"/>
            <a:ext cx="2405932" cy="6613"/>
          </a:xfrm>
          <a:prstGeom prst="straightConnector1">
            <a:avLst/>
          </a:prstGeom>
          <a:noFill/>
          <a:ln w="47625" cap="flat" cmpd="sng" algn="ctr">
            <a:solidFill>
              <a:schemeClr val="bg2"/>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8E503578-0505-A5AB-CD2C-32B2E7AF5686}"/>
              </a:ext>
            </a:extLst>
          </p:cNvPr>
          <p:cNvCxnSpPr>
            <a:cxnSpLocks/>
            <a:stCxn id="15" idx="3"/>
            <a:endCxn id="30" idx="1"/>
          </p:cNvCxnSpPr>
          <p:nvPr/>
        </p:nvCxnSpPr>
        <p:spPr bwMode="auto">
          <a:xfrm>
            <a:off x="5537961" y="3216448"/>
            <a:ext cx="1893986" cy="1965512"/>
          </a:xfrm>
          <a:prstGeom prst="straightConnector1">
            <a:avLst/>
          </a:prstGeom>
          <a:noFill/>
          <a:ln w="47625" cap="flat" cmpd="sng" algn="ctr">
            <a:solidFill>
              <a:schemeClr val="bg2"/>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7FDC5C2B-7D10-2165-0AC0-C606C061F436}"/>
              </a:ext>
            </a:extLst>
          </p:cNvPr>
          <p:cNvCxnSpPr>
            <a:cxnSpLocks/>
          </p:cNvCxnSpPr>
          <p:nvPr/>
        </p:nvCxnSpPr>
        <p:spPr bwMode="auto">
          <a:xfrm flipV="1">
            <a:off x="1568716" y="3216448"/>
            <a:ext cx="2441263" cy="980841"/>
          </a:xfrm>
          <a:prstGeom prst="straightConnector1">
            <a:avLst/>
          </a:prstGeom>
          <a:noFill/>
          <a:ln w="47625" cap="flat" cmpd="sng" algn="ctr">
            <a:solidFill>
              <a:schemeClr val="bg2"/>
            </a:solidFill>
            <a:prstDash val="solid"/>
            <a:round/>
            <a:headEnd type="none" w="med" len="med"/>
            <a:tailEnd type="triangle"/>
          </a:ln>
          <a:effectLst/>
        </p:spPr>
      </p:cxnSp>
      <p:sp>
        <p:nvSpPr>
          <p:cNvPr id="3" name="TextBox 2">
            <a:extLst>
              <a:ext uri="{FF2B5EF4-FFF2-40B4-BE49-F238E27FC236}">
                <a16:creationId xmlns:a16="http://schemas.microsoft.com/office/drawing/2014/main" id="{533D2E69-27C1-9601-42E3-C40F3B35F30A}"/>
              </a:ext>
            </a:extLst>
          </p:cNvPr>
          <p:cNvSpPr txBox="1"/>
          <p:nvPr/>
        </p:nvSpPr>
        <p:spPr>
          <a:xfrm>
            <a:off x="2559057" y="2063970"/>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-.13*</a:t>
            </a:r>
          </a:p>
        </p:txBody>
      </p:sp>
      <p:sp>
        <p:nvSpPr>
          <p:cNvPr id="14" name="TextBox 13">
            <a:extLst>
              <a:ext uri="{FF2B5EF4-FFF2-40B4-BE49-F238E27FC236}">
                <a16:creationId xmlns:a16="http://schemas.microsoft.com/office/drawing/2014/main" id="{C4938C37-0516-6CCC-722D-EE799D2AE05D}"/>
              </a:ext>
            </a:extLst>
          </p:cNvPr>
          <p:cNvSpPr txBox="1"/>
          <p:nvPr/>
        </p:nvSpPr>
        <p:spPr>
          <a:xfrm>
            <a:off x="2500865" y="3009779"/>
            <a:ext cx="6335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.19*</a:t>
            </a:r>
          </a:p>
        </p:txBody>
      </p:sp>
      <p:sp>
        <p:nvSpPr>
          <p:cNvPr id="19" name="TextBox 18">
            <a:extLst>
              <a:ext uri="{FF2B5EF4-FFF2-40B4-BE49-F238E27FC236}">
                <a16:creationId xmlns:a16="http://schemas.microsoft.com/office/drawing/2014/main" id="{E0A4BC38-2C5C-70B0-D178-36FFE773B05D}"/>
              </a:ext>
            </a:extLst>
          </p:cNvPr>
          <p:cNvSpPr txBox="1"/>
          <p:nvPr/>
        </p:nvSpPr>
        <p:spPr>
          <a:xfrm>
            <a:off x="5727189" y="3795787"/>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-.14*</a:t>
            </a:r>
          </a:p>
        </p:txBody>
      </p:sp>
      <p:sp>
        <p:nvSpPr>
          <p:cNvPr id="26" name="TextBox 25">
            <a:extLst>
              <a:ext uri="{FF2B5EF4-FFF2-40B4-BE49-F238E27FC236}">
                <a16:creationId xmlns:a16="http://schemas.microsoft.com/office/drawing/2014/main" id="{4FD570D5-408E-FE3E-C53F-BD3282B65925}"/>
              </a:ext>
            </a:extLst>
          </p:cNvPr>
          <p:cNvSpPr txBox="1"/>
          <p:nvPr/>
        </p:nvSpPr>
        <p:spPr>
          <a:xfrm>
            <a:off x="2612481" y="3470192"/>
            <a:ext cx="8467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-.22**</a:t>
            </a:r>
          </a:p>
        </p:txBody>
      </p:sp>
    </p:spTree>
    <p:extLst>
      <p:ext uri="{BB962C8B-B14F-4D97-AF65-F5344CB8AC3E}">
        <p14:creationId xmlns:p14="http://schemas.microsoft.com/office/powerpoint/2010/main" val="193954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109"/>
            <a:ext cx="8229600" cy="1322627"/>
          </a:xfrm>
        </p:spPr>
        <p:txBody>
          <a:bodyPr/>
          <a:lstStyle/>
          <a:p>
            <a:r>
              <a:rPr lang="en-US" dirty="0">
                <a:solidFill>
                  <a:schemeClr val="accent6"/>
                </a:solidFill>
              </a:rPr>
              <a:t>Depression Today</a:t>
            </a:r>
          </a:p>
        </p:txBody>
      </p:sp>
      <p:sp>
        <p:nvSpPr>
          <p:cNvPr id="4" name="TextBox 3">
            <a:extLst>
              <a:ext uri="{FF2B5EF4-FFF2-40B4-BE49-F238E27FC236}">
                <a16:creationId xmlns:a16="http://schemas.microsoft.com/office/drawing/2014/main" id="{AAB0FDF4-FFA4-5A46-A7C1-F2FD980D7BAE}"/>
              </a:ext>
            </a:extLst>
          </p:cNvPr>
          <p:cNvSpPr txBox="1"/>
          <p:nvPr/>
        </p:nvSpPr>
        <p:spPr>
          <a:xfrm>
            <a:off x="724364" y="1847589"/>
            <a:ext cx="7962436" cy="2677656"/>
          </a:xfrm>
          <a:prstGeom prst="rect">
            <a:avLst/>
          </a:prstGeom>
          <a:noFill/>
        </p:spPr>
        <p:txBody>
          <a:bodyPr wrap="none" rtlCol="0">
            <a:spAutoFit/>
          </a:bodyPr>
          <a:lstStyle/>
          <a:p>
            <a:pPr marL="342900" indent="-342900" algn="l">
              <a:spcBef>
                <a:spcPts val="0"/>
              </a:spcBef>
              <a:buFont typeface="Arial" panose="020B0604020202020204" pitchFamily="34" charset="0"/>
              <a:buChar char="•"/>
            </a:pPr>
            <a:r>
              <a:rPr lang="en-US" dirty="0">
                <a:solidFill>
                  <a:srgbClr val="000000"/>
                </a:solidFill>
              </a:rPr>
              <a:t>Single greatest source of disability worldwide (WHO, 2017)</a:t>
            </a:r>
          </a:p>
          <a:p>
            <a:pPr marL="342900" indent="-342900" algn="l">
              <a:spcBef>
                <a:spcPts val="0"/>
              </a:spcBef>
              <a:buFont typeface="Arial" panose="020B0604020202020204" pitchFamily="34" charset="0"/>
              <a:buChar char="•"/>
            </a:pPr>
            <a:endParaRPr lang="en-US" dirty="0">
              <a:solidFill>
                <a:srgbClr val="000000"/>
              </a:solidFill>
            </a:endParaRPr>
          </a:p>
          <a:p>
            <a:pPr marL="342900" indent="-342900" algn="l">
              <a:spcBef>
                <a:spcPts val="0"/>
              </a:spcBef>
              <a:buFont typeface="Arial" panose="020B0604020202020204" pitchFamily="34" charset="0"/>
              <a:buChar char="•"/>
            </a:pPr>
            <a:r>
              <a:rPr lang="en-US" dirty="0">
                <a:solidFill>
                  <a:srgbClr val="000000"/>
                </a:solidFill>
              </a:rPr>
              <a:t>Dramatic recent increases in levels (even prior to pandemic)</a:t>
            </a:r>
          </a:p>
          <a:p>
            <a:pPr marL="342900" indent="-342900" algn="l">
              <a:spcBef>
                <a:spcPts val="0"/>
              </a:spcBef>
              <a:buFont typeface="Arial" panose="020B0604020202020204" pitchFamily="34" charset="0"/>
              <a:buChar char="•"/>
            </a:pPr>
            <a:endParaRPr lang="en-US" dirty="0">
              <a:solidFill>
                <a:srgbClr val="000000"/>
              </a:solidFill>
            </a:endParaRPr>
          </a:p>
          <a:p>
            <a:pPr marL="342900" indent="-342900" algn="l">
              <a:spcBef>
                <a:spcPts val="0"/>
              </a:spcBef>
              <a:buFont typeface="Arial" panose="020B0604020202020204" pitchFamily="34" charset="0"/>
              <a:buChar char="•"/>
            </a:pPr>
            <a:r>
              <a:rPr lang="en-US" dirty="0">
                <a:solidFill>
                  <a:srgbClr val="000000"/>
                </a:solidFill>
              </a:rPr>
              <a:t>Need to understand its </a:t>
            </a:r>
            <a:r>
              <a:rPr lang="en-US" i="1" dirty="0">
                <a:solidFill>
                  <a:srgbClr val="000000"/>
                </a:solidFill>
              </a:rPr>
              <a:t>roots</a:t>
            </a:r>
            <a:r>
              <a:rPr lang="en-US" dirty="0">
                <a:solidFill>
                  <a:srgbClr val="000000"/>
                </a:solidFill>
              </a:rPr>
              <a:t> in order to guide prevention</a:t>
            </a:r>
          </a:p>
          <a:p>
            <a:pPr marL="800100" lvl="1" indent="-342900">
              <a:spcBef>
                <a:spcPts val="0"/>
              </a:spcBef>
              <a:buFont typeface="Arial" panose="020B0604020202020204" pitchFamily="34" charset="0"/>
              <a:buChar char="•"/>
            </a:pPr>
            <a:endParaRPr lang="en-US" dirty="0">
              <a:solidFill>
                <a:schemeClr val="bg2"/>
              </a:solidFill>
            </a:endParaRPr>
          </a:p>
          <a:p>
            <a:pPr marL="800100" lvl="1" indent="-342900">
              <a:spcBef>
                <a:spcPts val="0"/>
              </a:spcBef>
              <a:buFont typeface="Arial" panose="020B0604020202020204" pitchFamily="34" charset="0"/>
              <a:buChar char="•"/>
            </a:pPr>
            <a:endParaRPr lang="en-US" dirty="0">
              <a:solidFill>
                <a:schemeClr val="bg2"/>
              </a:solidFill>
            </a:endParaRPr>
          </a:p>
        </p:txBody>
      </p:sp>
    </p:spTree>
    <p:extLst>
      <p:ext uri="{BB962C8B-B14F-4D97-AF65-F5344CB8AC3E}">
        <p14:creationId xmlns:p14="http://schemas.microsoft.com/office/powerpoint/2010/main" val="35360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Two Routes to Adult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for MALES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514350" indent="-514350">
              <a:lnSpc>
                <a:spcPct val="90000"/>
              </a:lnSpc>
              <a:spcBef>
                <a:spcPct val="20000"/>
              </a:spcBef>
              <a:buAutoNum type="arabicPeriod"/>
            </a:pPr>
            <a:r>
              <a:rPr lang="en-US" sz="2800" dirty="0">
                <a:solidFill>
                  <a:schemeClr val="tx1">
                    <a:lumMod val="85000"/>
                  </a:schemeClr>
                </a:solidFill>
              </a:rPr>
              <a:t>Via Intervening Friendship Quality</a:t>
            </a:r>
          </a:p>
          <a:p>
            <a:pPr marL="514350" indent="-514350">
              <a:lnSpc>
                <a:spcPct val="90000"/>
              </a:lnSpc>
              <a:spcBef>
                <a:spcPct val="20000"/>
              </a:spcBef>
              <a:buAutoNum type="arabicPeriod"/>
            </a:pPr>
            <a:r>
              <a:rPr lang="en-US" sz="2800" dirty="0">
                <a:solidFill>
                  <a:schemeClr val="bg2">
                    <a:lumMod val="75000"/>
                  </a:schemeClr>
                </a:solidFill>
              </a:rPr>
              <a:t>Via Anxiety Symptoms</a:t>
            </a: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3989690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5" name="TextBox 4">
            <a:extLst>
              <a:ext uri="{FF2B5EF4-FFF2-40B4-BE49-F238E27FC236}">
                <a16:creationId xmlns:a16="http://schemas.microsoft.com/office/drawing/2014/main" id="{AEDF541D-8CD5-3288-97A0-7B36042BC1FD}"/>
              </a:ext>
            </a:extLst>
          </p:cNvPr>
          <p:cNvSpPr txBox="1"/>
          <p:nvPr/>
        </p:nvSpPr>
        <p:spPr>
          <a:xfrm>
            <a:off x="4156766" y="812183"/>
            <a:ext cx="822661" cy="338554"/>
          </a:xfrm>
          <a:prstGeom prst="rect">
            <a:avLst/>
          </a:prstGeom>
          <a:solidFill>
            <a:schemeClr val="bg1">
              <a:lumMod val="20000"/>
              <a:lumOff val="80000"/>
            </a:schemeClr>
          </a:solidFill>
        </p:spPr>
        <p:txBody>
          <a:bodyPr wrap="none" rtlCol="0">
            <a:spAutoFit/>
          </a:bodyPr>
          <a:lstStyle/>
          <a:p>
            <a:pPr algn="l">
              <a:spcBef>
                <a:spcPts val="0"/>
              </a:spcBef>
            </a:pPr>
            <a:r>
              <a:rPr lang="en-US" sz="1600" i="1" dirty="0">
                <a:solidFill>
                  <a:schemeClr val="bg2"/>
                </a:solidFill>
              </a:rPr>
              <a:t>MALES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8" name="TextBox 7">
            <a:extLst>
              <a:ext uri="{FF2B5EF4-FFF2-40B4-BE49-F238E27FC236}">
                <a16:creationId xmlns:a16="http://schemas.microsoft.com/office/drawing/2014/main" id="{1DFA3E18-CEE2-3ACD-0967-389E50ADCA49}"/>
              </a:ext>
            </a:extLst>
          </p:cNvPr>
          <p:cNvSpPr txBox="1"/>
          <p:nvPr/>
        </p:nvSpPr>
        <p:spPr>
          <a:xfrm>
            <a:off x="4015162" y="1097040"/>
            <a:ext cx="1649682" cy="584775"/>
          </a:xfrm>
          <a:prstGeom prst="rect">
            <a:avLst/>
          </a:prstGeom>
          <a:noFill/>
        </p:spPr>
        <p:txBody>
          <a:bodyPr wrap="none" rtlCol="0">
            <a:spAutoFit/>
          </a:bodyPr>
          <a:lstStyle/>
          <a:p>
            <a:pPr algn="l">
              <a:spcBef>
                <a:spcPts val="0"/>
              </a:spcBef>
            </a:pPr>
            <a:r>
              <a:rPr lang="en-US" sz="1600" b="1" dirty="0">
                <a:solidFill>
                  <a:schemeClr val="bg2"/>
                </a:solidFill>
              </a:rPr>
              <a:t>Early Adulthood</a:t>
            </a:r>
          </a:p>
          <a:p>
            <a:pPr algn="l">
              <a:spcBef>
                <a:spcPts val="0"/>
              </a:spcBef>
            </a:pPr>
            <a:r>
              <a:rPr lang="en-US" sz="1600" b="1" dirty="0">
                <a:solidFill>
                  <a:schemeClr val="bg2"/>
                </a:solidFill>
              </a:rPr>
              <a:t>(Ages 24-26)</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12" name="TextBox 11">
            <a:extLst>
              <a:ext uri="{FF2B5EF4-FFF2-40B4-BE49-F238E27FC236}">
                <a16:creationId xmlns:a16="http://schemas.microsoft.com/office/drawing/2014/main" id="{AA3E1BA9-74A0-0878-DE59-83ACE58F3FDE}"/>
              </a:ext>
            </a:extLst>
          </p:cNvPr>
          <p:cNvSpPr txBox="1"/>
          <p:nvPr/>
        </p:nvSpPr>
        <p:spPr>
          <a:xfrm>
            <a:off x="108502" y="5857863"/>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76002" y="3804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32" name="TextBox 31">
            <a:extLst>
              <a:ext uri="{FF2B5EF4-FFF2-40B4-BE49-F238E27FC236}">
                <a16:creationId xmlns:a16="http://schemas.microsoft.com/office/drawing/2014/main" id="{36844B5A-EF8B-46D0-0579-4FF2A1AC6C46}"/>
              </a:ext>
            </a:extLst>
          </p:cNvPr>
          <p:cNvSpPr txBox="1"/>
          <p:nvPr/>
        </p:nvSpPr>
        <p:spPr>
          <a:xfrm>
            <a:off x="4015162" y="5866404"/>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cxnSp>
        <p:nvCxnSpPr>
          <p:cNvPr id="40" name="Straight Arrow Connector 39">
            <a:extLst>
              <a:ext uri="{FF2B5EF4-FFF2-40B4-BE49-F238E27FC236}">
                <a16:creationId xmlns:a16="http://schemas.microsoft.com/office/drawing/2014/main" id="{46334987-98B9-61D2-E58C-0BC32BB59B83}"/>
              </a:ext>
            </a:extLst>
          </p:cNvPr>
          <p:cNvCxnSpPr>
            <a:cxnSpLocks/>
            <a:stCxn id="10" idx="3"/>
            <a:endCxn id="32" idx="1"/>
          </p:cNvCxnSpPr>
          <p:nvPr/>
        </p:nvCxnSpPr>
        <p:spPr bwMode="auto">
          <a:xfrm>
            <a:off x="1604047" y="3209835"/>
            <a:ext cx="2411115" cy="3072068"/>
          </a:xfrm>
          <a:prstGeom prst="straightConnector1">
            <a:avLst/>
          </a:prstGeom>
          <a:noFill/>
          <a:ln w="47625" cap="flat" cmpd="sng" algn="ctr">
            <a:solidFill>
              <a:schemeClr val="bg2"/>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0A804B-9A98-6760-543A-6DCA968144A6}"/>
              </a:ext>
            </a:extLst>
          </p:cNvPr>
          <p:cNvCxnSpPr>
            <a:cxnSpLocks/>
            <a:stCxn id="11" idx="3"/>
            <a:endCxn id="32" idx="1"/>
          </p:cNvCxnSpPr>
          <p:nvPr/>
        </p:nvCxnSpPr>
        <p:spPr bwMode="auto">
          <a:xfrm>
            <a:off x="1586411" y="5181960"/>
            <a:ext cx="2428751" cy="1099943"/>
          </a:xfrm>
          <a:prstGeom prst="straightConnector1">
            <a:avLst/>
          </a:prstGeom>
          <a:noFill/>
          <a:ln w="47625" cap="flat" cmpd="sng" algn="ctr">
            <a:solidFill>
              <a:schemeClr val="bg2"/>
            </a:solidFill>
            <a:prstDash val="solid"/>
            <a:round/>
            <a:headEnd type="none" w="med" len="med"/>
            <a:tailEnd type="triangle"/>
          </a:ln>
          <a:effectLst/>
        </p:spPr>
      </p:cxnSp>
      <p:sp>
        <p:nvSpPr>
          <p:cNvPr id="23" name="TextBox 22">
            <a:extLst>
              <a:ext uri="{FF2B5EF4-FFF2-40B4-BE49-F238E27FC236}">
                <a16:creationId xmlns:a16="http://schemas.microsoft.com/office/drawing/2014/main" id="{2119A9E3-84DC-25C6-65CB-88C5EC9B67EB}"/>
              </a:ext>
            </a:extLst>
          </p:cNvPr>
          <p:cNvSpPr txBox="1"/>
          <p:nvPr/>
        </p:nvSpPr>
        <p:spPr>
          <a:xfrm>
            <a:off x="2500865" y="5580988"/>
            <a:ext cx="76174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.27**</a:t>
            </a:r>
            <a:endParaRPr lang="en-US" sz="3200" dirty="0">
              <a:solidFill>
                <a:schemeClr val="bg2"/>
              </a:solidFill>
            </a:endParaRPr>
          </a:p>
        </p:txBody>
      </p:sp>
      <p:sp>
        <p:nvSpPr>
          <p:cNvPr id="24" name="TextBox 23">
            <a:extLst>
              <a:ext uri="{FF2B5EF4-FFF2-40B4-BE49-F238E27FC236}">
                <a16:creationId xmlns:a16="http://schemas.microsoft.com/office/drawing/2014/main" id="{A838A473-5825-348B-E824-27CFBA108254}"/>
              </a:ext>
            </a:extLst>
          </p:cNvPr>
          <p:cNvSpPr txBox="1"/>
          <p:nvPr/>
        </p:nvSpPr>
        <p:spPr>
          <a:xfrm>
            <a:off x="2535535" y="4681100"/>
            <a:ext cx="97494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-.30***</a:t>
            </a:r>
            <a:endParaRPr lang="en-US" sz="3200" dirty="0">
              <a:solidFill>
                <a:schemeClr val="bg2"/>
              </a:solidFill>
            </a:endParaRPr>
          </a:p>
        </p:txBody>
      </p:sp>
      <p:cxnSp>
        <p:nvCxnSpPr>
          <p:cNvPr id="27" name="Straight Arrow Connector 26">
            <a:extLst>
              <a:ext uri="{FF2B5EF4-FFF2-40B4-BE49-F238E27FC236}">
                <a16:creationId xmlns:a16="http://schemas.microsoft.com/office/drawing/2014/main" id="{95AD4410-EF4B-17B7-75FD-CBBDEBF478EB}"/>
              </a:ext>
            </a:extLst>
          </p:cNvPr>
          <p:cNvCxnSpPr>
            <a:cxnSpLocks/>
            <a:stCxn id="32" idx="3"/>
            <a:endCxn id="30" idx="1"/>
          </p:cNvCxnSpPr>
          <p:nvPr/>
        </p:nvCxnSpPr>
        <p:spPr bwMode="auto">
          <a:xfrm flipV="1">
            <a:off x="5507876" y="5181960"/>
            <a:ext cx="1924071" cy="1099943"/>
          </a:xfrm>
          <a:prstGeom prst="straightConnector1">
            <a:avLst/>
          </a:prstGeom>
          <a:noFill/>
          <a:ln w="47625" cap="flat" cmpd="sng" algn="ctr">
            <a:solidFill>
              <a:schemeClr val="bg2"/>
            </a:solidFill>
            <a:prstDash val="solid"/>
            <a:round/>
            <a:headEnd type="none" w="med" len="med"/>
            <a:tailEnd type="triangle"/>
          </a:ln>
          <a:effectLst/>
        </p:spPr>
      </p:cxnSp>
      <p:sp>
        <p:nvSpPr>
          <p:cNvPr id="33" name="TextBox 32">
            <a:extLst>
              <a:ext uri="{FF2B5EF4-FFF2-40B4-BE49-F238E27FC236}">
                <a16:creationId xmlns:a16="http://schemas.microsoft.com/office/drawing/2014/main" id="{DF66BFD6-8A93-3206-A647-739279F827DD}"/>
              </a:ext>
            </a:extLst>
          </p:cNvPr>
          <p:cNvSpPr txBox="1"/>
          <p:nvPr/>
        </p:nvSpPr>
        <p:spPr>
          <a:xfrm>
            <a:off x="5840362" y="5657808"/>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.51***</a:t>
            </a:r>
          </a:p>
        </p:txBody>
      </p:sp>
    </p:spTree>
    <p:extLst>
      <p:ext uri="{BB962C8B-B14F-4D97-AF65-F5344CB8AC3E}">
        <p14:creationId xmlns:p14="http://schemas.microsoft.com/office/powerpoint/2010/main" val="946849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Two Routes to Adult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for MALES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514350" indent="-514350">
              <a:lnSpc>
                <a:spcPct val="90000"/>
              </a:lnSpc>
              <a:spcBef>
                <a:spcPct val="20000"/>
              </a:spcBef>
              <a:buAutoNum type="arabicPeriod"/>
            </a:pPr>
            <a:r>
              <a:rPr lang="en-US" sz="2800" dirty="0">
                <a:solidFill>
                  <a:schemeClr val="tx1">
                    <a:lumMod val="85000"/>
                  </a:schemeClr>
                </a:solidFill>
              </a:rPr>
              <a:t>Via Early Adult Friendship Quality</a:t>
            </a:r>
          </a:p>
          <a:p>
            <a:pPr marL="514350" indent="-514350">
              <a:lnSpc>
                <a:spcPct val="90000"/>
              </a:lnSpc>
              <a:spcBef>
                <a:spcPct val="20000"/>
              </a:spcBef>
              <a:buAutoNum type="arabicPeriod"/>
            </a:pPr>
            <a:r>
              <a:rPr lang="en-US" sz="2800" dirty="0">
                <a:solidFill>
                  <a:schemeClr val="tx1">
                    <a:lumMod val="85000"/>
                  </a:schemeClr>
                </a:solidFill>
              </a:rPr>
              <a:t>Via Early Adult Anxiety Symptoms</a:t>
            </a:r>
          </a:p>
          <a:p>
            <a:pPr marL="514350" indent="-514350">
              <a:lnSpc>
                <a:spcPct val="90000"/>
              </a:lnSpc>
              <a:spcBef>
                <a:spcPct val="20000"/>
              </a:spcBef>
              <a:buAutoNum type="arabicPeriod"/>
            </a:pPr>
            <a:endParaRPr lang="en-US" sz="2800" dirty="0">
              <a:solidFill>
                <a:schemeClr val="bg2">
                  <a:lumMod val="75000"/>
                </a:schemeClr>
              </a:solidFill>
            </a:endParaRPr>
          </a:p>
          <a:p>
            <a:pPr>
              <a:lnSpc>
                <a:spcPct val="90000"/>
              </a:lnSpc>
              <a:spcBef>
                <a:spcPct val="20000"/>
              </a:spcBef>
            </a:pPr>
            <a:r>
              <a:rPr lang="en-US" sz="2800" dirty="0">
                <a:solidFill>
                  <a:schemeClr val="bg2">
                    <a:lumMod val="75000"/>
                  </a:schemeClr>
                </a:solidFill>
              </a:rPr>
              <a:t>There was a Lack of Continuity with Prior Depressive Symptoms Once 1. and 2. are taken into account</a:t>
            </a: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592494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5" name="TextBox 4">
            <a:extLst>
              <a:ext uri="{FF2B5EF4-FFF2-40B4-BE49-F238E27FC236}">
                <a16:creationId xmlns:a16="http://schemas.microsoft.com/office/drawing/2014/main" id="{AEDF541D-8CD5-3288-97A0-7B36042BC1FD}"/>
              </a:ext>
            </a:extLst>
          </p:cNvPr>
          <p:cNvSpPr txBox="1"/>
          <p:nvPr/>
        </p:nvSpPr>
        <p:spPr>
          <a:xfrm>
            <a:off x="4156766" y="812183"/>
            <a:ext cx="822661" cy="338554"/>
          </a:xfrm>
          <a:prstGeom prst="rect">
            <a:avLst/>
          </a:prstGeom>
          <a:solidFill>
            <a:schemeClr val="bg1">
              <a:lumMod val="20000"/>
              <a:lumOff val="80000"/>
            </a:schemeClr>
          </a:solidFill>
        </p:spPr>
        <p:txBody>
          <a:bodyPr wrap="none" rtlCol="0">
            <a:spAutoFit/>
          </a:bodyPr>
          <a:lstStyle/>
          <a:p>
            <a:pPr algn="l">
              <a:spcBef>
                <a:spcPts val="0"/>
              </a:spcBef>
            </a:pPr>
            <a:r>
              <a:rPr lang="en-US" sz="1600" i="1" dirty="0">
                <a:solidFill>
                  <a:schemeClr val="bg2"/>
                </a:solidFill>
              </a:rPr>
              <a:t>MALES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8" name="TextBox 7">
            <a:extLst>
              <a:ext uri="{FF2B5EF4-FFF2-40B4-BE49-F238E27FC236}">
                <a16:creationId xmlns:a16="http://schemas.microsoft.com/office/drawing/2014/main" id="{1DFA3E18-CEE2-3ACD-0967-389E50ADCA49}"/>
              </a:ext>
            </a:extLst>
          </p:cNvPr>
          <p:cNvSpPr txBox="1"/>
          <p:nvPr/>
        </p:nvSpPr>
        <p:spPr>
          <a:xfrm>
            <a:off x="4015162" y="1097040"/>
            <a:ext cx="1649682" cy="584775"/>
          </a:xfrm>
          <a:prstGeom prst="rect">
            <a:avLst/>
          </a:prstGeom>
          <a:noFill/>
        </p:spPr>
        <p:txBody>
          <a:bodyPr wrap="none" rtlCol="0">
            <a:spAutoFit/>
          </a:bodyPr>
          <a:lstStyle/>
          <a:p>
            <a:pPr algn="l">
              <a:spcBef>
                <a:spcPts val="0"/>
              </a:spcBef>
            </a:pPr>
            <a:r>
              <a:rPr lang="en-US" sz="1600" b="1" dirty="0">
                <a:solidFill>
                  <a:schemeClr val="bg2"/>
                </a:solidFill>
              </a:rPr>
              <a:t>Early Adulthood</a:t>
            </a:r>
          </a:p>
          <a:p>
            <a:pPr algn="l">
              <a:spcBef>
                <a:spcPts val="0"/>
              </a:spcBef>
            </a:pPr>
            <a:r>
              <a:rPr lang="en-US" sz="1600" b="1" dirty="0">
                <a:solidFill>
                  <a:schemeClr val="bg2"/>
                </a:solidFill>
              </a:rPr>
              <a:t>(Ages 24-26)</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12" name="TextBox 11">
            <a:extLst>
              <a:ext uri="{FF2B5EF4-FFF2-40B4-BE49-F238E27FC236}">
                <a16:creationId xmlns:a16="http://schemas.microsoft.com/office/drawing/2014/main" id="{AA3E1BA9-74A0-0878-DE59-83ACE58F3FDE}"/>
              </a:ext>
            </a:extLst>
          </p:cNvPr>
          <p:cNvSpPr txBox="1"/>
          <p:nvPr/>
        </p:nvSpPr>
        <p:spPr>
          <a:xfrm>
            <a:off x="108502" y="5857863"/>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76002" y="3804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15" name="TextBox 14">
            <a:extLst>
              <a:ext uri="{FF2B5EF4-FFF2-40B4-BE49-F238E27FC236}">
                <a16:creationId xmlns:a16="http://schemas.microsoft.com/office/drawing/2014/main" id="{4906AC17-9709-E5C9-DF09-3D143132994D}"/>
              </a:ext>
            </a:extLst>
          </p:cNvPr>
          <p:cNvSpPr txBox="1"/>
          <p:nvPr/>
        </p:nvSpPr>
        <p:spPr>
          <a:xfrm>
            <a:off x="4009979" y="2824033"/>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29" name="TextBox 28">
            <a:extLst>
              <a:ext uri="{FF2B5EF4-FFF2-40B4-BE49-F238E27FC236}">
                <a16:creationId xmlns:a16="http://schemas.microsoft.com/office/drawing/2014/main" id="{00F10BDF-BE63-7770-F760-91E6C1673122}"/>
              </a:ext>
            </a:extLst>
          </p:cNvPr>
          <p:cNvSpPr txBox="1"/>
          <p:nvPr/>
        </p:nvSpPr>
        <p:spPr>
          <a:xfrm>
            <a:off x="4017993"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32" name="TextBox 31">
            <a:extLst>
              <a:ext uri="{FF2B5EF4-FFF2-40B4-BE49-F238E27FC236}">
                <a16:creationId xmlns:a16="http://schemas.microsoft.com/office/drawing/2014/main" id="{36844B5A-EF8B-46D0-0579-4FF2A1AC6C46}"/>
              </a:ext>
            </a:extLst>
          </p:cNvPr>
          <p:cNvSpPr txBox="1"/>
          <p:nvPr/>
        </p:nvSpPr>
        <p:spPr>
          <a:xfrm>
            <a:off x="4015162" y="5866404"/>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cxnSp>
        <p:nvCxnSpPr>
          <p:cNvPr id="35" name="Straight Arrow Connector 34">
            <a:extLst>
              <a:ext uri="{FF2B5EF4-FFF2-40B4-BE49-F238E27FC236}">
                <a16:creationId xmlns:a16="http://schemas.microsoft.com/office/drawing/2014/main" id="{886A4FFA-081F-7E13-36D8-AE219D00ADC7}"/>
              </a:ext>
            </a:extLst>
          </p:cNvPr>
          <p:cNvCxnSpPr>
            <a:cxnSpLocks/>
            <a:stCxn id="11" idx="3"/>
            <a:endCxn id="29" idx="1"/>
          </p:cNvCxnSpPr>
          <p:nvPr/>
        </p:nvCxnSpPr>
        <p:spPr bwMode="auto">
          <a:xfrm>
            <a:off x="1586411" y="5181960"/>
            <a:ext cx="2431582" cy="0"/>
          </a:xfrm>
          <a:prstGeom prst="straightConnector1">
            <a:avLst/>
          </a:prstGeom>
          <a:noFill/>
          <a:ln w="47625" cap="flat" cmpd="sng" algn="ctr">
            <a:solidFill>
              <a:schemeClr val="bg2"/>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46334987-98B9-61D2-E58C-0BC32BB59B83}"/>
              </a:ext>
            </a:extLst>
          </p:cNvPr>
          <p:cNvCxnSpPr>
            <a:cxnSpLocks/>
            <a:stCxn id="10" idx="3"/>
            <a:endCxn id="32" idx="1"/>
          </p:cNvCxnSpPr>
          <p:nvPr/>
        </p:nvCxnSpPr>
        <p:spPr bwMode="auto">
          <a:xfrm>
            <a:off x="1604047" y="3209835"/>
            <a:ext cx="2411115" cy="3072068"/>
          </a:xfrm>
          <a:prstGeom prst="straightConnector1">
            <a:avLst/>
          </a:prstGeom>
          <a:noFill/>
          <a:ln w="47625" cap="flat" cmpd="sng" algn="ctr">
            <a:solidFill>
              <a:schemeClr val="bg2"/>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80D00484-E559-CB6F-02C5-294C178786C8}"/>
              </a:ext>
            </a:extLst>
          </p:cNvPr>
          <p:cNvCxnSpPr>
            <a:cxnSpLocks/>
            <a:stCxn id="6" idx="3"/>
            <a:endCxn id="30" idx="0"/>
          </p:cNvCxnSpPr>
          <p:nvPr/>
        </p:nvCxnSpPr>
        <p:spPr bwMode="auto">
          <a:xfrm>
            <a:off x="1643617" y="2179312"/>
            <a:ext cx="6534688" cy="2648705"/>
          </a:xfrm>
          <a:prstGeom prst="curvedConnector2">
            <a:avLst/>
          </a:prstGeom>
          <a:noFill/>
          <a:ln w="47625" cap="flat" cmpd="sng" algn="ctr">
            <a:solidFill>
              <a:schemeClr val="bg2"/>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0A804B-9A98-6760-543A-6DCA968144A6}"/>
              </a:ext>
            </a:extLst>
          </p:cNvPr>
          <p:cNvCxnSpPr>
            <a:cxnSpLocks/>
            <a:stCxn id="11" idx="3"/>
            <a:endCxn id="32" idx="1"/>
          </p:cNvCxnSpPr>
          <p:nvPr/>
        </p:nvCxnSpPr>
        <p:spPr bwMode="auto">
          <a:xfrm>
            <a:off x="1586411" y="5181960"/>
            <a:ext cx="2428751" cy="1099943"/>
          </a:xfrm>
          <a:prstGeom prst="straightConnector1">
            <a:avLst/>
          </a:prstGeom>
          <a:noFill/>
          <a:ln w="47625" cap="flat" cmpd="sng" algn="ctr">
            <a:solidFill>
              <a:schemeClr val="bg2"/>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5FA3E399-6919-49C7-2856-6AABB82EB533}"/>
              </a:ext>
            </a:extLst>
          </p:cNvPr>
          <p:cNvCxnSpPr>
            <a:cxnSpLocks/>
            <a:stCxn id="10" idx="3"/>
            <a:endCxn id="15" idx="1"/>
          </p:cNvCxnSpPr>
          <p:nvPr/>
        </p:nvCxnSpPr>
        <p:spPr bwMode="auto">
          <a:xfrm>
            <a:off x="1604047" y="3209835"/>
            <a:ext cx="2405932" cy="6613"/>
          </a:xfrm>
          <a:prstGeom prst="straightConnector1">
            <a:avLst/>
          </a:prstGeom>
          <a:noFill/>
          <a:ln w="47625" cap="flat" cmpd="sng" algn="ctr">
            <a:solidFill>
              <a:schemeClr val="bg2"/>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8E503578-0505-A5AB-CD2C-32B2E7AF5686}"/>
              </a:ext>
            </a:extLst>
          </p:cNvPr>
          <p:cNvCxnSpPr>
            <a:cxnSpLocks/>
            <a:stCxn id="15" idx="3"/>
            <a:endCxn id="30" idx="1"/>
          </p:cNvCxnSpPr>
          <p:nvPr/>
        </p:nvCxnSpPr>
        <p:spPr bwMode="auto">
          <a:xfrm>
            <a:off x="5537961" y="3216448"/>
            <a:ext cx="1893986" cy="1965512"/>
          </a:xfrm>
          <a:prstGeom prst="straightConnector1">
            <a:avLst/>
          </a:prstGeom>
          <a:noFill/>
          <a:ln w="47625" cap="flat" cmpd="sng" algn="ctr">
            <a:solidFill>
              <a:schemeClr val="bg2"/>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7FDC5C2B-7D10-2165-0AC0-C606C061F436}"/>
              </a:ext>
            </a:extLst>
          </p:cNvPr>
          <p:cNvCxnSpPr>
            <a:cxnSpLocks/>
          </p:cNvCxnSpPr>
          <p:nvPr/>
        </p:nvCxnSpPr>
        <p:spPr bwMode="auto">
          <a:xfrm flipV="1">
            <a:off x="1568716" y="3216448"/>
            <a:ext cx="2441263" cy="980841"/>
          </a:xfrm>
          <a:prstGeom prst="straightConnector1">
            <a:avLst/>
          </a:prstGeom>
          <a:noFill/>
          <a:ln w="47625" cap="flat" cmpd="sng" algn="ctr">
            <a:solidFill>
              <a:schemeClr val="bg2"/>
            </a:solidFill>
            <a:prstDash val="solid"/>
            <a:round/>
            <a:headEnd type="none" w="med" len="med"/>
            <a:tailEnd type="triangle"/>
          </a:ln>
          <a:effectLst/>
        </p:spPr>
      </p:cxnSp>
      <p:sp>
        <p:nvSpPr>
          <p:cNvPr id="3" name="TextBox 2">
            <a:extLst>
              <a:ext uri="{FF2B5EF4-FFF2-40B4-BE49-F238E27FC236}">
                <a16:creationId xmlns:a16="http://schemas.microsoft.com/office/drawing/2014/main" id="{533D2E69-27C1-9601-42E3-C40F3B35F30A}"/>
              </a:ext>
            </a:extLst>
          </p:cNvPr>
          <p:cNvSpPr txBox="1"/>
          <p:nvPr/>
        </p:nvSpPr>
        <p:spPr>
          <a:xfrm>
            <a:off x="2304951" y="2079683"/>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-.13*</a:t>
            </a:r>
          </a:p>
        </p:txBody>
      </p:sp>
      <p:sp>
        <p:nvSpPr>
          <p:cNvPr id="14" name="TextBox 13">
            <a:extLst>
              <a:ext uri="{FF2B5EF4-FFF2-40B4-BE49-F238E27FC236}">
                <a16:creationId xmlns:a16="http://schemas.microsoft.com/office/drawing/2014/main" id="{C4938C37-0516-6CCC-722D-EE799D2AE05D}"/>
              </a:ext>
            </a:extLst>
          </p:cNvPr>
          <p:cNvSpPr txBox="1"/>
          <p:nvPr/>
        </p:nvSpPr>
        <p:spPr>
          <a:xfrm>
            <a:off x="2347431" y="3009779"/>
            <a:ext cx="6335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.19*</a:t>
            </a:r>
          </a:p>
        </p:txBody>
      </p:sp>
      <p:sp>
        <p:nvSpPr>
          <p:cNvPr id="19" name="TextBox 18">
            <a:extLst>
              <a:ext uri="{FF2B5EF4-FFF2-40B4-BE49-F238E27FC236}">
                <a16:creationId xmlns:a16="http://schemas.microsoft.com/office/drawing/2014/main" id="{E0A4BC38-2C5C-70B0-D178-36FFE773B05D}"/>
              </a:ext>
            </a:extLst>
          </p:cNvPr>
          <p:cNvSpPr txBox="1"/>
          <p:nvPr/>
        </p:nvSpPr>
        <p:spPr>
          <a:xfrm>
            <a:off x="5727189" y="3795787"/>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-.14*</a:t>
            </a:r>
          </a:p>
        </p:txBody>
      </p:sp>
      <p:sp>
        <p:nvSpPr>
          <p:cNvPr id="20" name="TextBox 19">
            <a:extLst>
              <a:ext uri="{FF2B5EF4-FFF2-40B4-BE49-F238E27FC236}">
                <a16:creationId xmlns:a16="http://schemas.microsoft.com/office/drawing/2014/main" id="{E37D140F-A99B-03D7-64D5-853D503BC63C}"/>
              </a:ext>
            </a:extLst>
          </p:cNvPr>
          <p:cNvSpPr txBox="1"/>
          <p:nvPr/>
        </p:nvSpPr>
        <p:spPr>
          <a:xfrm>
            <a:off x="2230762" y="4985328"/>
            <a:ext cx="76174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.22**</a:t>
            </a:r>
          </a:p>
        </p:txBody>
      </p:sp>
      <p:sp>
        <p:nvSpPr>
          <p:cNvPr id="23" name="TextBox 22">
            <a:extLst>
              <a:ext uri="{FF2B5EF4-FFF2-40B4-BE49-F238E27FC236}">
                <a16:creationId xmlns:a16="http://schemas.microsoft.com/office/drawing/2014/main" id="{2119A9E3-84DC-25C6-65CB-88C5EC9B67EB}"/>
              </a:ext>
            </a:extLst>
          </p:cNvPr>
          <p:cNvSpPr txBox="1"/>
          <p:nvPr/>
        </p:nvSpPr>
        <p:spPr>
          <a:xfrm>
            <a:off x="2331400" y="5558059"/>
            <a:ext cx="665567" cy="400110"/>
          </a:xfrm>
          <a:prstGeom prst="rect">
            <a:avLst/>
          </a:prstGeom>
          <a:solidFill>
            <a:schemeClr val="tx1"/>
          </a:solidFill>
        </p:spPr>
        <p:txBody>
          <a:bodyPr wrap="none" rtlCol="0">
            <a:spAutoFit/>
          </a:bodyPr>
          <a:lstStyle/>
          <a:p>
            <a:pPr algn="l">
              <a:spcBef>
                <a:spcPts val="0"/>
              </a:spcBef>
            </a:pPr>
            <a:r>
              <a:rPr lang="en-US" sz="1400" dirty="0">
                <a:solidFill>
                  <a:schemeClr val="bg2"/>
                </a:solidFill>
              </a:rPr>
              <a:t>.</a:t>
            </a:r>
            <a:r>
              <a:rPr lang="en-US" sz="2000" dirty="0">
                <a:solidFill>
                  <a:schemeClr val="bg2"/>
                </a:solidFill>
              </a:rPr>
              <a:t>27</a:t>
            </a:r>
            <a:r>
              <a:rPr lang="en-US" sz="1400" dirty="0">
                <a:solidFill>
                  <a:schemeClr val="bg2"/>
                </a:solidFill>
              </a:rPr>
              <a:t>**</a:t>
            </a:r>
            <a:endParaRPr lang="en-US" sz="2000" dirty="0">
              <a:solidFill>
                <a:schemeClr val="bg2"/>
              </a:solidFill>
            </a:endParaRPr>
          </a:p>
        </p:txBody>
      </p:sp>
      <p:sp>
        <p:nvSpPr>
          <p:cNvPr id="24" name="TextBox 23">
            <a:extLst>
              <a:ext uri="{FF2B5EF4-FFF2-40B4-BE49-F238E27FC236}">
                <a16:creationId xmlns:a16="http://schemas.microsoft.com/office/drawing/2014/main" id="{A838A473-5825-348B-E824-27CFBA108254}"/>
              </a:ext>
            </a:extLst>
          </p:cNvPr>
          <p:cNvSpPr txBox="1"/>
          <p:nvPr/>
        </p:nvSpPr>
        <p:spPr>
          <a:xfrm>
            <a:off x="2230762" y="4240357"/>
            <a:ext cx="814647" cy="400110"/>
          </a:xfrm>
          <a:prstGeom prst="rect">
            <a:avLst/>
          </a:prstGeom>
          <a:solidFill>
            <a:schemeClr val="tx1"/>
          </a:solidFill>
        </p:spPr>
        <p:txBody>
          <a:bodyPr wrap="none" rtlCol="0">
            <a:spAutoFit/>
          </a:bodyPr>
          <a:lstStyle/>
          <a:p>
            <a:pPr algn="l">
              <a:spcBef>
                <a:spcPts val="0"/>
              </a:spcBef>
            </a:pPr>
            <a:r>
              <a:rPr lang="en-US" sz="1400" dirty="0">
                <a:solidFill>
                  <a:schemeClr val="bg2"/>
                </a:solidFill>
              </a:rPr>
              <a:t>-.</a:t>
            </a:r>
            <a:r>
              <a:rPr lang="en-US" sz="2000" dirty="0">
                <a:solidFill>
                  <a:schemeClr val="bg2"/>
                </a:solidFill>
              </a:rPr>
              <a:t>30</a:t>
            </a:r>
            <a:r>
              <a:rPr lang="en-US" sz="1400" dirty="0">
                <a:solidFill>
                  <a:schemeClr val="bg2"/>
                </a:solidFill>
              </a:rPr>
              <a:t>***</a:t>
            </a:r>
            <a:endParaRPr lang="en-US" sz="2000" dirty="0">
              <a:solidFill>
                <a:schemeClr val="bg2"/>
              </a:solidFill>
            </a:endParaRPr>
          </a:p>
        </p:txBody>
      </p:sp>
      <p:sp>
        <p:nvSpPr>
          <p:cNvPr id="26" name="TextBox 25">
            <a:extLst>
              <a:ext uri="{FF2B5EF4-FFF2-40B4-BE49-F238E27FC236}">
                <a16:creationId xmlns:a16="http://schemas.microsoft.com/office/drawing/2014/main" id="{4FD570D5-408E-FE3E-C53F-BD3282B65925}"/>
              </a:ext>
            </a:extLst>
          </p:cNvPr>
          <p:cNvSpPr txBox="1"/>
          <p:nvPr/>
        </p:nvSpPr>
        <p:spPr>
          <a:xfrm>
            <a:off x="2240831" y="3570520"/>
            <a:ext cx="8467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-.22**</a:t>
            </a:r>
          </a:p>
        </p:txBody>
      </p:sp>
      <p:cxnSp>
        <p:nvCxnSpPr>
          <p:cNvPr id="27" name="Straight Arrow Connector 26">
            <a:extLst>
              <a:ext uri="{FF2B5EF4-FFF2-40B4-BE49-F238E27FC236}">
                <a16:creationId xmlns:a16="http://schemas.microsoft.com/office/drawing/2014/main" id="{95AD4410-EF4B-17B7-75FD-CBBDEBF478EB}"/>
              </a:ext>
            </a:extLst>
          </p:cNvPr>
          <p:cNvCxnSpPr>
            <a:cxnSpLocks/>
            <a:stCxn id="32" idx="3"/>
            <a:endCxn id="30" idx="1"/>
          </p:cNvCxnSpPr>
          <p:nvPr/>
        </p:nvCxnSpPr>
        <p:spPr bwMode="auto">
          <a:xfrm flipV="1">
            <a:off x="5507876" y="5181960"/>
            <a:ext cx="1924071" cy="1099943"/>
          </a:xfrm>
          <a:prstGeom prst="straightConnector1">
            <a:avLst/>
          </a:prstGeom>
          <a:noFill/>
          <a:ln w="47625" cap="flat" cmpd="sng" algn="ctr">
            <a:solidFill>
              <a:schemeClr val="bg2"/>
            </a:solidFill>
            <a:prstDash val="solid"/>
            <a:round/>
            <a:headEnd type="none" w="med" len="med"/>
            <a:tailEnd type="triangle"/>
          </a:ln>
          <a:effectLst/>
        </p:spPr>
      </p:cxnSp>
      <p:sp>
        <p:nvSpPr>
          <p:cNvPr id="33" name="TextBox 32">
            <a:extLst>
              <a:ext uri="{FF2B5EF4-FFF2-40B4-BE49-F238E27FC236}">
                <a16:creationId xmlns:a16="http://schemas.microsoft.com/office/drawing/2014/main" id="{DF66BFD6-8A93-3206-A647-739279F827DD}"/>
              </a:ext>
            </a:extLst>
          </p:cNvPr>
          <p:cNvSpPr txBox="1"/>
          <p:nvPr/>
        </p:nvSpPr>
        <p:spPr>
          <a:xfrm>
            <a:off x="5791310" y="5601371"/>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.51***</a:t>
            </a:r>
          </a:p>
        </p:txBody>
      </p:sp>
    </p:spTree>
    <p:extLst>
      <p:ext uri="{BB962C8B-B14F-4D97-AF65-F5344CB8AC3E}">
        <p14:creationId xmlns:p14="http://schemas.microsoft.com/office/powerpoint/2010/main" val="1061338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Two Routes to Adult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for FEMALES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514350" indent="-514350">
              <a:lnSpc>
                <a:spcPct val="90000"/>
              </a:lnSpc>
              <a:spcBef>
                <a:spcPct val="20000"/>
              </a:spcBef>
              <a:buAutoNum type="arabicPeriod"/>
            </a:pPr>
            <a:r>
              <a:rPr lang="en-US" sz="2800" dirty="0">
                <a:solidFill>
                  <a:schemeClr val="bg2">
                    <a:lumMod val="75000"/>
                  </a:schemeClr>
                </a:solidFill>
              </a:rPr>
              <a:t>Via Early Adult Friendship Quality</a:t>
            </a:r>
          </a:p>
          <a:p>
            <a:pPr>
              <a:lnSpc>
                <a:spcPct val="90000"/>
              </a:lnSpc>
              <a:spcBef>
                <a:spcPct val="20000"/>
              </a:spcBef>
            </a:pPr>
            <a:endParaRPr lang="en-US" sz="2800" dirty="0">
              <a:solidFill>
                <a:schemeClr val="bg2">
                  <a:lumMod val="75000"/>
                </a:schemeClr>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3650772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8" name="TextBox 7">
            <a:extLst>
              <a:ext uri="{FF2B5EF4-FFF2-40B4-BE49-F238E27FC236}">
                <a16:creationId xmlns:a16="http://schemas.microsoft.com/office/drawing/2014/main" id="{1DFA3E18-CEE2-3ACD-0967-389E50ADCA49}"/>
              </a:ext>
            </a:extLst>
          </p:cNvPr>
          <p:cNvSpPr txBox="1"/>
          <p:nvPr/>
        </p:nvSpPr>
        <p:spPr>
          <a:xfrm>
            <a:off x="4015162" y="1097040"/>
            <a:ext cx="1649682" cy="584775"/>
          </a:xfrm>
          <a:prstGeom prst="rect">
            <a:avLst/>
          </a:prstGeom>
          <a:noFill/>
        </p:spPr>
        <p:txBody>
          <a:bodyPr wrap="none" rtlCol="0">
            <a:spAutoFit/>
          </a:bodyPr>
          <a:lstStyle/>
          <a:p>
            <a:pPr algn="l">
              <a:spcBef>
                <a:spcPts val="0"/>
              </a:spcBef>
            </a:pPr>
            <a:r>
              <a:rPr lang="en-US" sz="1600" b="1" dirty="0">
                <a:solidFill>
                  <a:schemeClr val="bg2"/>
                </a:solidFill>
              </a:rPr>
              <a:t>Early Adulthood</a:t>
            </a:r>
          </a:p>
          <a:p>
            <a:pPr algn="l">
              <a:spcBef>
                <a:spcPts val="0"/>
              </a:spcBef>
            </a:pPr>
            <a:r>
              <a:rPr lang="en-US" sz="1600" b="1" dirty="0">
                <a:solidFill>
                  <a:schemeClr val="bg2"/>
                </a:solidFill>
              </a:rPr>
              <a:t>(Ages 24-26)</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76002" y="3804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15" name="TextBox 14">
            <a:extLst>
              <a:ext uri="{FF2B5EF4-FFF2-40B4-BE49-F238E27FC236}">
                <a16:creationId xmlns:a16="http://schemas.microsoft.com/office/drawing/2014/main" id="{4906AC17-9709-E5C9-DF09-3D143132994D}"/>
              </a:ext>
            </a:extLst>
          </p:cNvPr>
          <p:cNvSpPr txBox="1"/>
          <p:nvPr/>
        </p:nvSpPr>
        <p:spPr>
          <a:xfrm>
            <a:off x="4009979" y="2824033"/>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cxnSp>
        <p:nvCxnSpPr>
          <p:cNvPr id="43" name="Straight Arrow Connector 42">
            <a:extLst>
              <a:ext uri="{FF2B5EF4-FFF2-40B4-BE49-F238E27FC236}">
                <a16:creationId xmlns:a16="http://schemas.microsoft.com/office/drawing/2014/main" id="{80D00484-E559-CB6F-02C5-294C178786C8}"/>
              </a:ext>
            </a:extLst>
          </p:cNvPr>
          <p:cNvCxnSpPr>
            <a:cxnSpLocks/>
            <a:stCxn id="6" idx="3"/>
            <a:endCxn id="30" idx="0"/>
          </p:cNvCxnSpPr>
          <p:nvPr/>
        </p:nvCxnSpPr>
        <p:spPr bwMode="auto">
          <a:xfrm>
            <a:off x="1643617" y="2179312"/>
            <a:ext cx="6534688" cy="2648705"/>
          </a:xfrm>
          <a:prstGeom prst="curvedConnector2">
            <a:avLst/>
          </a:prstGeom>
          <a:noFill/>
          <a:ln w="47625" cap="flat" cmpd="sng" algn="ctr">
            <a:solidFill>
              <a:schemeClr val="bg2"/>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5FA3E399-6919-49C7-2856-6AABB82EB533}"/>
              </a:ext>
            </a:extLst>
          </p:cNvPr>
          <p:cNvCxnSpPr>
            <a:cxnSpLocks/>
            <a:stCxn id="10" idx="3"/>
            <a:endCxn id="15" idx="1"/>
          </p:cNvCxnSpPr>
          <p:nvPr/>
        </p:nvCxnSpPr>
        <p:spPr bwMode="auto">
          <a:xfrm>
            <a:off x="1604047" y="3209835"/>
            <a:ext cx="2405932" cy="6613"/>
          </a:xfrm>
          <a:prstGeom prst="straightConnector1">
            <a:avLst/>
          </a:prstGeom>
          <a:noFill/>
          <a:ln w="47625" cap="flat" cmpd="sng" algn="ctr">
            <a:solidFill>
              <a:schemeClr val="bg2"/>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8E503578-0505-A5AB-CD2C-32B2E7AF5686}"/>
              </a:ext>
            </a:extLst>
          </p:cNvPr>
          <p:cNvCxnSpPr>
            <a:cxnSpLocks/>
            <a:stCxn id="15" idx="3"/>
            <a:endCxn id="30" idx="1"/>
          </p:cNvCxnSpPr>
          <p:nvPr/>
        </p:nvCxnSpPr>
        <p:spPr bwMode="auto">
          <a:xfrm>
            <a:off x="5537961" y="3216448"/>
            <a:ext cx="1893986" cy="1965512"/>
          </a:xfrm>
          <a:prstGeom prst="straightConnector1">
            <a:avLst/>
          </a:prstGeom>
          <a:noFill/>
          <a:ln w="47625" cap="flat" cmpd="sng" algn="ctr">
            <a:solidFill>
              <a:schemeClr val="bg2"/>
            </a:solidFill>
            <a:prstDash val="solid"/>
            <a:round/>
            <a:headEnd type="none" w="med" len="med"/>
            <a:tailEnd type="triangle"/>
          </a:ln>
          <a:effectLst/>
        </p:spPr>
      </p:cxnSp>
      <p:cxnSp>
        <p:nvCxnSpPr>
          <p:cNvPr id="47" name="Straight Arrow Connector 46">
            <a:extLst>
              <a:ext uri="{FF2B5EF4-FFF2-40B4-BE49-F238E27FC236}">
                <a16:creationId xmlns:a16="http://schemas.microsoft.com/office/drawing/2014/main" id="{7FDC5C2B-7D10-2165-0AC0-C606C061F436}"/>
              </a:ext>
            </a:extLst>
          </p:cNvPr>
          <p:cNvCxnSpPr>
            <a:cxnSpLocks/>
          </p:cNvCxnSpPr>
          <p:nvPr/>
        </p:nvCxnSpPr>
        <p:spPr bwMode="auto">
          <a:xfrm flipV="1">
            <a:off x="1568716" y="3216448"/>
            <a:ext cx="2441263" cy="980841"/>
          </a:xfrm>
          <a:prstGeom prst="straightConnector1">
            <a:avLst/>
          </a:prstGeom>
          <a:noFill/>
          <a:ln w="47625" cap="flat" cmpd="sng" algn="ctr">
            <a:solidFill>
              <a:schemeClr val="bg2"/>
            </a:solidFill>
            <a:prstDash val="solid"/>
            <a:round/>
            <a:headEnd type="none" w="med" len="med"/>
            <a:tailEnd type="triangle"/>
          </a:ln>
          <a:effectLst/>
        </p:spPr>
      </p:cxnSp>
      <p:sp>
        <p:nvSpPr>
          <p:cNvPr id="3" name="TextBox 2">
            <a:extLst>
              <a:ext uri="{FF2B5EF4-FFF2-40B4-BE49-F238E27FC236}">
                <a16:creationId xmlns:a16="http://schemas.microsoft.com/office/drawing/2014/main" id="{533D2E69-27C1-9601-42E3-C40F3B35F30A}"/>
              </a:ext>
            </a:extLst>
          </p:cNvPr>
          <p:cNvSpPr txBox="1"/>
          <p:nvPr/>
        </p:nvSpPr>
        <p:spPr>
          <a:xfrm>
            <a:off x="2559057" y="2063970"/>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-.13*</a:t>
            </a:r>
          </a:p>
        </p:txBody>
      </p:sp>
      <p:sp>
        <p:nvSpPr>
          <p:cNvPr id="14" name="TextBox 13">
            <a:extLst>
              <a:ext uri="{FF2B5EF4-FFF2-40B4-BE49-F238E27FC236}">
                <a16:creationId xmlns:a16="http://schemas.microsoft.com/office/drawing/2014/main" id="{C4938C37-0516-6CCC-722D-EE799D2AE05D}"/>
              </a:ext>
            </a:extLst>
          </p:cNvPr>
          <p:cNvSpPr txBox="1"/>
          <p:nvPr/>
        </p:nvSpPr>
        <p:spPr>
          <a:xfrm>
            <a:off x="2500865" y="3009779"/>
            <a:ext cx="6335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.16*</a:t>
            </a:r>
          </a:p>
        </p:txBody>
      </p:sp>
      <p:sp>
        <p:nvSpPr>
          <p:cNvPr id="19" name="TextBox 18">
            <a:extLst>
              <a:ext uri="{FF2B5EF4-FFF2-40B4-BE49-F238E27FC236}">
                <a16:creationId xmlns:a16="http://schemas.microsoft.com/office/drawing/2014/main" id="{E0A4BC38-2C5C-70B0-D178-36FFE773B05D}"/>
              </a:ext>
            </a:extLst>
          </p:cNvPr>
          <p:cNvSpPr txBox="1"/>
          <p:nvPr/>
        </p:nvSpPr>
        <p:spPr>
          <a:xfrm>
            <a:off x="5727189" y="3795787"/>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-.14*</a:t>
            </a:r>
          </a:p>
        </p:txBody>
      </p:sp>
      <p:sp>
        <p:nvSpPr>
          <p:cNvPr id="26" name="TextBox 25">
            <a:extLst>
              <a:ext uri="{FF2B5EF4-FFF2-40B4-BE49-F238E27FC236}">
                <a16:creationId xmlns:a16="http://schemas.microsoft.com/office/drawing/2014/main" id="{4FD570D5-408E-FE3E-C53F-BD3282B65925}"/>
              </a:ext>
            </a:extLst>
          </p:cNvPr>
          <p:cNvSpPr txBox="1"/>
          <p:nvPr/>
        </p:nvSpPr>
        <p:spPr>
          <a:xfrm>
            <a:off x="2612481" y="3470192"/>
            <a:ext cx="8467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-.21**</a:t>
            </a:r>
          </a:p>
        </p:txBody>
      </p:sp>
      <p:sp>
        <p:nvSpPr>
          <p:cNvPr id="2" name="TextBox 1">
            <a:extLst>
              <a:ext uri="{FF2B5EF4-FFF2-40B4-BE49-F238E27FC236}">
                <a16:creationId xmlns:a16="http://schemas.microsoft.com/office/drawing/2014/main" id="{8CDA9F86-C988-CD64-D2BD-769E2DCF7F6B}"/>
              </a:ext>
            </a:extLst>
          </p:cNvPr>
          <p:cNvSpPr txBox="1"/>
          <p:nvPr/>
        </p:nvSpPr>
        <p:spPr>
          <a:xfrm>
            <a:off x="4156766" y="812183"/>
            <a:ext cx="1072730" cy="338554"/>
          </a:xfrm>
          <a:prstGeom prst="rect">
            <a:avLst/>
          </a:prstGeom>
          <a:solidFill>
            <a:srgbClr val="FFD6D4"/>
          </a:solidFill>
        </p:spPr>
        <p:txBody>
          <a:bodyPr wrap="none" rtlCol="0">
            <a:spAutoFit/>
          </a:bodyPr>
          <a:lstStyle/>
          <a:p>
            <a:pPr algn="l">
              <a:spcBef>
                <a:spcPts val="0"/>
              </a:spcBef>
            </a:pPr>
            <a:r>
              <a:rPr lang="en-US" sz="1600" i="1" dirty="0">
                <a:solidFill>
                  <a:schemeClr val="bg2"/>
                </a:solidFill>
              </a:rPr>
              <a:t>FEMALES</a:t>
            </a:r>
          </a:p>
        </p:txBody>
      </p:sp>
    </p:spTree>
    <p:extLst>
      <p:ext uri="{BB962C8B-B14F-4D97-AF65-F5344CB8AC3E}">
        <p14:creationId xmlns:p14="http://schemas.microsoft.com/office/powerpoint/2010/main" val="3524423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Two Routes to Adult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for FEMALES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514350" indent="-514350">
              <a:lnSpc>
                <a:spcPct val="90000"/>
              </a:lnSpc>
              <a:spcBef>
                <a:spcPct val="20000"/>
              </a:spcBef>
              <a:buAutoNum type="arabicPeriod"/>
            </a:pPr>
            <a:r>
              <a:rPr lang="en-US" sz="2800" dirty="0">
                <a:solidFill>
                  <a:schemeClr val="tx1">
                    <a:lumMod val="85000"/>
                  </a:schemeClr>
                </a:solidFill>
              </a:rPr>
              <a:t>Via Early Adult Friendship Quality</a:t>
            </a:r>
          </a:p>
          <a:p>
            <a:pPr marL="514350" indent="-514350">
              <a:lnSpc>
                <a:spcPct val="90000"/>
              </a:lnSpc>
              <a:spcBef>
                <a:spcPct val="20000"/>
              </a:spcBef>
              <a:buAutoNum type="arabicPeriod"/>
            </a:pPr>
            <a:r>
              <a:rPr lang="en-US" sz="2800" dirty="0">
                <a:solidFill>
                  <a:schemeClr val="bg2">
                    <a:lumMod val="75000"/>
                  </a:schemeClr>
                </a:solidFill>
              </a:rPr>
              <a:t>Via Early Adult Depressive Symptoms</a:t>
            </a:r>
          </a:p>
          <a:p>
            <a:pPr marL="514350" indent="-514350">
              <a:lnSpc>
                <a:spcPct val="90000"/>
              </a:lnSpc>
              <a:spcBef>
                <a:spcPct val="20000"/>
              </a:spcBef>
              <a:buAutoNum type="arabicPeriod"/>
            </a:pPr>
            <a:endParaRPr lang="en-US" sz="2800" dirty="0">
              <a:solidFill>
                <a:schemeClr val="bg2">
                  <a:lumMod val="75000"/>
                </a:schemeClr>
              </a:solidFill>
            </a:endParaRPr>
          </a:p>
          <a:p>
            <a:pPr lvl="1">
              <a:lnSpc>
                <a:spcPct val="90000"/>
              </a:lnSpc>
              <a:spcBef>
                <a:spcPct val="20000"/>
              </a:spcBef>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346790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8" name="TextBox 7">
            <a:extLst>
              <a:ext uri="{FF2B5EF4-FFF2-40B4-BE49-F238E27FC236}">
                <a16:creationId xmlns:a16="http://schemas.microsoft.com/office/drawing/2014/main" id="{1DFA3E18-CEE2-3ACD-0967-389E50ADCA49}"/>
              </a:ext>
            </a:extLst>
          </p:cNvPr>
          <p:cNvSpPr txBox="1"/>
          <p:nvPr/>
        </p:nvSpPr>
        <p:spPr>
          <a:xfrm>
            <a:off x="4015162" y="1097040"/>
            <a:ext cx="1649682" cy="584775"/>
          </a:xfrm>
          <a:prstGeom prst="rect">
            <a:avLst/>
          </a:prstGeom>
          <a:noFill/>
        </p:spPr>
        <p:txBody>
          <a:bodyPr wrap="none" rtlCol="0">
            <a:spAutoFit/>
          </a:bodyPr>
          <a:lstStyle/>
          <a:p>
            <a:pPr algn="l">
              <a:spcBef>
                <a:spcPts val="0"/>
              </a:spcBef>
            </a:pPr>
            <a:r>
              <a:rPr lang="en-US" sz="1600" b="1" dirty="0">
                <a:solidFill>
                  <a:schemeClr val="bg2"/>
                </a:solidFill>
              </a:rPr>
              <a:t>Early Adulthood</a:t>
            </a:r>
          </a:p>
          <a:p>
            <a:pPr algn="l">
              <a:spcBef>
                <a:spcPts val="0"/>
              </a:spcBef>
            </a:pPr>
            <a:r>
              <a:rPr lang="en-US" sz="1600" b="1" dirty="0">
                <a:solidFill>
                  <a:schemeClr val="bg2"/>
                </a:solidFill>
              </a:rPr>
              <a:t>(Ages 24-26)</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13" name="TextBox 12">
            <a:extLst>
              <a:ext uri="{FF2B5EF4-FFF2-40B4-BE49-F238E27FC236}">
                <a16:creationId xmlns:a16="http://schemas.microsoft.com/office/drawing/2014/main" id="{6866CC67-861E-B02A-C6BF-CE2BB8A5BF09}"/>
              </a:ext>
            </a:extLst>
          </p:cNvPr>
          <p:cNvSpPr txBox="1"/>
          <p:nvPr/>
        </p:nvSpPr>
        <p:spPr>
          <a:xfrm>
            <a:off x="76002" y="3804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29" name="TextBox 28">
            <a:extLst>
              <a:ext uri="{FF2B5EF4-FFF2-40B4-BE49-F238E27FC236}">
                <a16:creationId xmlns:a16="http://schemas.microsoft.com/office/drawing/2014/main" id="{00F10BDF-BE63-7770-F760-91E6C1673122}"/>
              </a:ext>
            </a:extLst>
          </p:cNvPr>
          <p:cNvSpPr txBox="1"/>
          <p:nvPr/>
        </p:nvSpPr>
        <p:spPr>
          <a:xfrm>
            <a:off x="4017993"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cxnSp>
        <p:nvCxnSpPr>
          <p:cNvPr id="35" name="Straight Arrow Connector 34">
            <a:extLst>
              <a:ext uri="{FF2B5EF4-FFF2-40B4-BE49-F238E27FC236}">
                <a16:creationId xmlns:a16="http://schemas.microsoft.com/office/drawing/2014/main" id="{886A4FFA-081F-7E13-36D8-AE219D00ADC7}"/>
              </a:ext>
            </a:extLst>
          </p:cNvPr>
          <p:cNvCxnSpPr>
            <a:cxnSpLocks/>
            <a:stCxn id="11" idx="3"/>
            <a:endCxn id="29" idx="1"/>
          </p:cNvCxnSpPr>
          <p:nvPr/>
        </p:nvCxnSpPr>
        <p:spPr bwMode="auto">
          <a:xfrm>
            <a:off x="1586411" y="5181960"/>
            <a:ext cx="2431582" cy="0"/>
          </a:xfrm>
          <a:prstGeom prst="straightConnector1">
            <a:avLst/>
          </a:prstGeom>
          <a:noFill/>
          <a:ln w="47625" cap="flat" cmpd="sng" algn="ctr">
            <a:solidFill>
              <a:schemeClr val="bg2"/>
            </a:solidFill>
            <a:prstDash val="solid"/>
            <a:round/>
            <a:headEnd type="none" w="med" len="med"/>
            <a:tailEnd type="triangle"/>
          </a:ln>
          <a:effectLst/>
        </p:spPr>
      </p:cxnSp>
      <p:sp>
        <p:nvSpPr>
          <p:cNvPr id="20" name="TextBox 19">
            <a:extLst>
              <a:ext uri="{FF2B5EF4-FFF2-40B4-BE49-F238E27FC236}">
                <a16:creationId xmlns:a16="http://schemas.microsoft.com/office/drawing/2014/main" id="{E37D140F-A99B-03D7-64D5-853D503BC63C}"/>
              </a:ext>
            </a:extLst>
          </p:cNvPr>
          <p:cNvSpPr txBox="1"/>
          <p:nvPr/>
        </p:nvSpPr>
        <p:spPr>
          <a:xfrm>
            <a:off x="2210666" y="4985328"/>
            <a:ext cx="76174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.26**</a:t>
            </a:r>
          </a:p>
        </p:txBody>
      </p:sp>
      <p:cxnSp>
        <p:nvCxnSpPr>
          <p:cNvPr id="27" name="Straight Arrow Connector 26">
            <a:extLst>
              <a:ext uri="{FF2B5EF4-FFF2-40B4-BE49-F238E27FC236}">
                <a16:creationId xmlns:a16="http://schemas.microsoft.com/office/drawing/2014/main" id="{95AD4410-EF4B-17B7-75FD-CBBDEBF478EB}"/>
              </a:ext>
            </a:extLst>
          </p:cNvPr>
          <p:cNvCxnSpPr>
            <a:cxnSpLocks/>
            <a:stCxn id="29" idx="3"/>
            <a:endCxn id="30" idx="1"/>
          </p:cNvCxnSpPr>
          <p:nvPr/>
        </p:nvCxnSpPr>
        <p:spPr bwMode="auto">
          <a:xfrm>
            <a:off x="5510708" y="5181960"/>
            <a:ext cx="1921239" cy="0"/>
          </a:xfrm>
          <a:prstGeom prst="straightConnector1">
            <a:avLst/>
          </a:prstGeom>
          <a:noFill/>
          <a:ln w="47625" cap="flat" cmpd="sng" algn="ctr">
            <a:solidFill>
              <a:schemeClr val="bg2"/>
            </a:solidFill>
            <a:prstDash val="solid"/>
            <a:round/>
            <a:headEnd type="none" w="med" len="med"/>
            <a:tailEnd type="triangle"/>
          </a:ln>
          <a:effectLst/>
        </p:spPr>
      </p:cxnSp>
      <p:sp>
        <p:nvSpPr>
          <p:cNvPr id="33" name="TextBox 32">
            <a:extLst>
              <a:ext uri="{FF2B5EF4-FFF2-40B4-BE49-F238E27FC236}">
                <a16:creationId xmlns:a16="http://schemas.microsoft.com/office/drawing/2014/main" id="{DF66BFD6-8A93-3206-A647-739279F827DD}"/>
              </a:ext>
            </a:extLst>
          </p:cNvPr>
          <p:cNvSpPr txBox="1"/>
          <p:nvPr/>
        </p:nvSpPr>
        <p:spPr>
          <a:xfrm>
            <a:off x="5866615" y="5007246"/>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.69***</a:t>
            </a:r>
          </a:p>
        </p:txBody>
      </p:sp>
      <p:sp>
        <p:nvSpPr>
          <p:cNvPr id="2" name="TextBox 1">
            <a:extLst>
              <a:ext uri="{FF2B5EF4-FFF2-40B4-BE49-F238E27FC236}">
                <a16:creationId xmlns:a16="http://schemas.microsoft.com/office/drawing/2014/main" id="{8CDA9F86-C988-CD64-D2BD-769E2DCF7F6B}"/>
              </a:ext>
            </a:extLst>
          </p:cNvPr>
          <p:cNvSpPr txBox="1"/>
          <p:nvPr/>
        </p:nvSpPr>
        <p:spPr>
          <a:xfrm>
            <a:off x="4156766" y="812183"/>
            <a:ext cx="1072730" cy="338554"/>
          </a:xfrm>
          <a:prstGeom prst="rect">
            <a:avLst/>
          </a:prstGeom>
          <a:solidFill>
            <a:srgbClr val="FFD6D4"/>
          </a:solidFill>
        </p:spPr>
        <p:txBody>
          <a:bodyPr wrap="none" rtlCol="0">
            <a:spAutoFit/>
          </a:bodyPr>
          <a:lstStyle/>
          <a:p>
            <a:pPr algn="l">
              <a:spcBef>
                <a:spcPts val="0"/>
              </a:spcBef>
            </a:pPr>
            <a:r>
              <a:rPr lang="en-US" sz="1600" i="1" dirty="0">
                <a:solidFill>
                  <a:schemeClr val="bg2"/>
                </a:solidFill>
              </a:rPr>
              <a:t>FEMALES</a:t>
            </a:r>
          </a:p>
        </p:txBody>
      </p:sp>
      <p:cxnSp>
        <p:nvCxnSpPr>
          <p:cNvPr id="18" name="Straight Arrow Connector 17">
            <a:extLst>
              <a:ext uri="{FF2B5EF4-FFF2-40B4-BE49-F238E27FC236}">
                <a16:creationId xmlns:a16="http://schemas.microsoft.com/office/drawing/2014/main" id="{67EE4934-CF8A-DDED-E148-E1F124A17A7F}"/>
              </a:ext>
            </a:extLst>
          </p:cNvPr>
          <p:cNvCxnSpPr>
            <a:cxnSpLocks/>
            <a:stCxn id="10" idx="3"/>
            <a:endCxn id="29" idx="1"/>
          </p:cNvCxnSpPr>
          <p:nvPr/>
        </p:nvCxnSpPr>
        <p:spPr bwMode="auto">
          <a:xfrm>
            <a:off x="1604047" y="3209835"/>
            <a:ext cx="2413946" cy="1972125"/>
          </a:xfrm>
          <a:prstGeom prst="straightConnector1">
            <a:avLst/>
          </a:prstGeom>
          <a:noFill/>
          <a:ln w="47625" cap="flat" cmpd="sng" algn="ctr">
            <a:solidFill>
              <a:schemeClr val="bg2"/>
            </a:solidFill>
            <a:prstDash val="solid"/>
            <a:round/>
            <a:headEnd type="none" w="med" len="med"/>
            <a:tailEnd type="triangle"/>
          </a:ln>
          <a:effectLst/>
        </p:spPr>
      </p:cxnSp>
      <p:sp>
        <p:nvSpPr>
          <p:cNvPr id="34" name="TextBox 33">
            <a:extLst>
              <a:ext uri="{FF2B5EF4-FFF2-40B4-BE49-F238E27FC236}">
                <a16:creationId xmlns:a16="http://schemas.microsoft.com/office/drawing/2014/main" id="{A6490E68-86C2-EB5B-6EA0-C6D5C3E0D462}"/>
              </a:ext>
            </a:extLst>
          </p:cNvPr>
          <p:cNvSpPr txBox="1"/>
          <p:nvPr/>
        </p:nvSpPr>
        <p:spPr>
          <a:xfrm>
            <a:off x="2762517" y="4112886"/>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.35***</a:t>
            </a:r>
          </a:p>
        </p:txBody>
      </p:sp>
    </p:spTree>
    <p:extLst>
      <p:ext uri="{BB962C8B-B14F-4D97-AF65-F5344CB8AC3E}">
        <p14:creationId xmlns:p14="http://schemas.microsoft.com/office/powerpoint/2010/main" val="3025997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Two Routes to Adult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for FEMALES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514350" indent="-514350">
              <a:lnSpc>
                <a:spcPct val="90000"/>
              </a:lnSpc>
              <a:spcBef>
                <a:spcPct val="20000"/>
              </a:spcBef>
              <a:buAutoNum type="arabicPeriod"/>
            </a:pPr>
            <a:r>
              <a:rPr lang="en-US" sz="2800" dirty="0">
                <a:solidFill>
                  <a:schemeClr val="tx1">
                    <a:lumMod val="85000"/>
                  </a:schemeClr>
                </a:solidFill>
              </a:rPr>
              <a:t>Via Early Adult Friendship Quality</a:t>
            </a:r>
          </a:p>
          <a:p>
            <a:pPr marL="514350" indent="-514350">
              <a:lnSpc>
                <a:spcPct val="90000"/>
              </a:lnSpc>
              <a:spcBef>
                <a:spcPct val="20000"/>
              </a:spcBef>
              <a:buAutoNum type="arabicPeriod"/>
            </a:pPr>
            <a:r>
              <a:rPr lang="en-US" sz="2800" dirty="0">
                <a:solidFill>
                  <a:schemeClr val="tx1">
                    <a:lumMod val="85000"/>
                  </a:schemeClr>
                </a:solidFill>
              </a:rPr>
              <a:t>Via Early Adult Depressive Symptoms</a:t>
            </a:r>
          </a:p>
          <a:p>
            <a:pPr marL="514350" indent="-514350">
              <a:lnSpc>
                <a:spcPct val="90000"/>
              </a:lnSpc>
              <a:spcBef>
                <a:spcPct val="20000"/>
              </a:spcBef>
              <a:buAutoNum type="arabicPeriod"/>
            </a:pPr>
            <a:endParaRPr lang="en-US" sz="2800" dirty="0">
              <a:solidFill>
                <a:schemeClr val="bg2">
                  <a:lumMod val="75000"/>
                </a:schemeClr>
              </a:solidFill>
            </a:endParaRPr>
          </a:p>
          <a:p>
            <a:pPr>
              <a:lnSpc>
                <a:spcPct val="90000"/>
              </a:lnSpc>
              <a:spcBef>
                <a:spcPct val="20000"/>
              </a:spcBef>
            </a:pPr>
            <a:r>
              <a:rPr lang="en-US" sz="2800" dirty="0">
                <a:solidFill>
                  <a:schemeClr val="bg2">
                    <a:lumMod val="75000"/>
                  </a:schemeClr>
                </a:solidFill>
              </a:rPr>
              <a:t>Depressive symptoms appear more salient/predictive for females in adolescence and early adulthood</a:t>
            </a: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2785438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6" name="TextBox 5">
            <a:extLst>
              <a:ext uri="{FF2B5EF4-FFF2-40B4-BE49-F238E27FC236}">
                <a16:creationId xmlns:a16="http://schemas.microsoft.com/office/drawing/2014/main" id="{25ED76A0-7E46-2ADD-C3B9-02D71ADA8854}"/>
              </a:ext>
            </a:extLst>
          </p:cNvPr>
          <p:cNvSpPr txBox="1"/>
          <p:nvPr/>
        </p:nvSpPr>
        <p:spPr>
          <a:xfrm>
            <a:off x="115635" y="1786897"/>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8" name="TextBox 7">
            <a:extLst>
              <a:ext uri="{FF2B5EF4-FFF2-40B4-BE49-F238E27FC236}">
                <a16:creationId xmlns:a16="http://schemas.microsoft.com/office/drawing/2014/main" id="{1DFA3E18-CEE2-3ACD-0967-389E50ADCA49}"/>
              </a:ext>
            </a:extLst>
          </p:cNvPr>
          <p:cNvSpPr txBox="1"/>
          <p:nvPr/>
        </p:nvSpPr>
        <p:spPr>
          <a:xfrm>
            <a:off x="4015162" y="1097040"/>
            <a:ext cx="1649682" cy="584775"/>
          </a:xfrm>
          <a:prstGeom prst="rect">
            <a:avLst/>
          </a:prstGeom>
          <a:noFill/>
        </p:spPr>
        <p:txBody>
          <a:bodyPr wrap="none" rtlCol="0">
            <a:spAutoFit/>
          </a:bodyPr>
          <a:lstStyle/>
          <a:p>
            <a:pPr algn="l">
              <a:spcBef>
                <a:spcPts val="0"/>
              </a:spcBef>
            </a:pPr>
            <a:r>
              <a:rPr lang="en-US" sz="1600" b="1" dirty="0">
                <a:solidFill>
                  <a:schemeClr val="bg2"/>
                </a:solidFill>
              </a:rPr>
              <a:t>Early Adulthood</a:t>
            </a:r>
          </a:p>
          <a:p>
            <a:pPr algn="l">
              <a:spcBef>
                <a:spcPts val="0"/>
              </a:spcBef>
            </a:pPr>
            <a:r>
              <a:rPr lang="en-US" sz="1600" b="1" dirty="0">
                <a:solidFill>
                  <a:schemeClr val="bg2"/>
                </a:solidFill>
              </a:rPr>
              <a:t>(Ages 24-26)</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0" name="TextBox 9">
            <a:extLst>
              <a:ext uri="{FF2B5EF4-FFF2-40B4-BE49-F238E27FC236}">
                <a16:creationId xmlns:a16="http://schemas.microsoft.com/office/drawing/2014/main" id="{130DD5AB-8D21-5490-42E4-C20AF874F3BF}"/>
              </a:ext>
            </a:extLst>
          </p:cNvPr>
          <p:cNvSpPr txBox="1"/>
          <p:nvPr/>
        </p:nvSpPr>
        <p:spPr>
          <a:xfrm>
            <a:off x="76065" y="2817420"/>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(Friend-report)</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12" name="TextBox 11">
            <a:extLst>
              <a:ext uri="{FF2B5EF4-FFF2-40B4-BE49-F238E27FC236}">
                <a16:creationId xmlns:a16="http://schemas.microsoft.com/office/drawing/2014/main" id="{AA3E1BA9-74A0-0878-DE59-83ACE58F3FDE}"/>
              </a:ext>
            </a:extLst>
          </p:cNvPr>
          <p:cNvSpPr txBox="1"/>
          <p:nvPr/>
        </p:nvSpPr>
        <p:spPr>
          <a:xfrm>
            <a:off x="108502" y="5857863"/>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sp>
        <p:nvSpPr>
          <p:cNvPr id="13" name="TextBox 12">
            <a:extLst>
              <a:ext uri="{FF2B5EF4-FFF2-40B4-BE49-F238E27FC236}">
                <a16:creationId xmlns:a16="http://schemas.microsoft.com/office/drawing/2014/main" id="{6866CC67-861E-B02A-C6BF-CE2BB8A5BF09}"/>
              </a:ext>
            </a:extLst>
          </p:cNvPr>
          <p:cNvSpPr txBox="1"/>
          <p:nvPr/>
        </p:nvSpPr>
        <p:spPr>
          <a:xfrm>
            <a:off x="76002" y="3804874"/>
            <a:ext cx="1492714" cy="784830"/>
          </a:xfrm>
          <a:prstGeom prst="rect">
            <a:avLst/>
          </a:prstGeom>
          <a:solidFill>
            <a:srgbClr val="FFD6D4"/>
          </a:solidFill>
          <a:ln>
            <a:solidFill>
              <a:schemeClr val="accent1"/>
            </a:solidFill>
          </a:ln>
        </p:spPr>
        <p:txBody>
          <a:bodyPr wrap="square" rtlCol="0">
            <a:spAutoFit/>
          </a:bodyPr>
          <a:lstStyle/>
          <a:p>
            <a:pPr algn="ctr">
              <a:spcBef>
                <a:spcPts val="0"/>
              </a:spcBef>
            </a:pPr>
            <a:r>
              <a:rPr lang="en-US" sz="1500" dirty="0">
                <a:solidFill>
                  <a:schemeClr val="bg2"/>
                </a:solidFill>
              </a:rPr>
              <a:t>Externalizing</a:t>
            </a:r>
          </a:p>
          <a:p>
            <a:pPr algn="ctr">
              <a:spcBef>
                <a:spcPts val="0"/>
              </a:spcBef>
            </a:pPr>
            <a:r>
              <a:rPr lang="en-US" sz="1500" dirty="0">
                <a:solidFill>
                  <a:schemeClr val="bg2"/>
                </a:solidFill>
              </a:rPr>
              <a:t>Symptoms </a:t>
            </a:r>
          </a:p>
          <a:p>
            <a:pPr algn="ctr">
              <a:spcBef>
                <a:spcPts val="0"/>
              </a:spcBef>
            </a:pPr>
            <a:r>
              <a:rPr lang="en-US" sz="1500" dirty="0">
                <a:solidFill>
                  <a:schemeClr val="bg2"/>
                </a:solidFill>
              </a:rPr>
              <a:t>(Friend-report)</a:t>
            </a:r>
          </a:p>
        </p:txBody>
      </p:sp>
      <p:sp>
        <p:nvSpPr>
          <p:cNvPr id="15" name="TextBox 14">
            <a:extLst>
              <a:ext uri="{FF2B5EF4-FFF2-40B4-BE49-F238E27FC236}">
                <a16:creationId xmlns:a16="http://schemas.microsoft.com/office/drawing/2014/main" id="{4906AC17-9709-E5C9-DF09-3D143132994D}"/>
              </a:ext>
            </a:extLst>
          </p:cNvPr>
          <p:cNvSpPr txBox="1"/>
          <p:nvPr/>
        </p:nvSpPr>
        <p:spPr>
          <a:xfrm>
            <a:off x="4009979" y="2824033"/>
            <a:ext cx="1527982" cy="784830"/>
          </a:xfrm>
          <a:prstGeom prst="rect">
            <a:avLst/>
          </a:prstGeom>
          <a:solidFill>
            <a:srgbClr val="A2D0A2"/>
          </a:solidFill>
          <a:ln>
            <a:solidFill>
              <a:schemeClr val="bg1">
                <a:lumMod val="20000"/>
                <a:lumOff val="80000"/>
              </a:schemeClr>
            </a:solidFill>
          </a:ln>
        </p:spPr>
        <p:txBody>
          <a:bodyPr wrap="none" rtlCol="0">
            <a:spAutoFit/>
          </a:bodyPr>
          <a:lstStyle/>
          <a:p>
            <a:pPr algn="ctr">
              <a:spcBef>
                <a:spcPts val="0"/>
              </a:spcBef>
            </a:pPr>
            <a:r>
              <a:rPr lang="en-US" sz="1500" dirty="0">
                <a:solidFill>
                  <a:schemeClr val="bg2"/>
                </a:solidFill>
              </a:rPr>
              <a:t>Close Friendship</a:t>
            </a:r>
          </a:p>
          <a:p>
            <a:pPr algn="ctr">
              <a:spcBef>
                <a:spcPts val="0"/>
              </a:spcBef>
            </a:pPr>
            <a:r>
              <a:rPr lang="en-US" sz="1500" dirty="0">
                <a:solidFill>
                  <a:schemeClr val="bg2"/>
                </a:solidFill>
              </a:rPr>
              <a:t>Quality </a:t>
            </a:r>
          </a:p>
          <a:p>
            <a:pPr algn="ctr">
              <a:spcBef>
                <a:spcPts val="0"/>
              </a:spcBef>
            </a:pPr>
            <a:r>
              <a:rPr lang="en-US" sz="1500" dirty="0">
                <a:solidFill>
                  <a:schemeClr val="bg2"/>
                </a:solidFill>
              </a:rPr>
              <a:t>(Maternal-report)</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29" name="TextBox 28">
            <a:extLst>
              <a:ext uri="{FF2B5EF4-FFF2-40B4-BE49-F238E27FC236}">
                <a16:creationId xmlns:a16="http://schemas.microsoft.com/office/drawing/2014/main" id="{00F10BDF-BE63-7770-F760-91E6C1673122}"/>
              </a:ext>
            </a:extLst>
          </p:cNvPr>
          <p:cNvSpPr txBox="1"/>
          <p:nvPr/>
        </p:nvSpPr>
        <p:spPr>
          <a:xfrm>
            <a:off x="4017993"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4828017"/>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32" name="TextBox 31">
            <a:extLst>
              <a:ext uri="{FF2B5EF4-FFF2-40B4-BE49-F238E27FC236}">
                <a16:creationId xmlns:a16="http://schemas.microsoft.com/office/drawing/2014/main" id="{36844B5A-EF8B-46D0-0579-4FF2A1AC6C46}"/>
              </a:ext>
            </a:extLst>
          </p:cNvPr>
          <p:cNvSpPr txBox="1"/>
          <p:nvPr/>
        </p:nvSpPr>
        <p:spPr>
          <a:xfrm>
            <a:off x="4015162" y="5866404"/>
            <a:ext cx="1492714" cy="830997"/>
          </a:xfrm>
          <a:prstGeom prst="rect">
            <a:avLst/>
          </a:prstGeom>
          <a:solidFill>
            <a:srgbClr val="FFFDB1"/>
          </a:solidFill>
          <a:ln>
            <a:solidFill>
              <a:schemeClr val="accent1"/>
            </a:solidFill>
          </a:ln>
        </p:spPr>
        <p:txBody>
          <a:bodyPr wrap="square" rtlCol="0">
            <a:spAutoFit/>
          </a:bodyPr>
          <a:lstStyle/>
          <a:p>
            <a:pPr algn="ctr">
              <a:spcBef>
                <a:spcPts val="0"/>
              </a:spcBef>
            </a:pPr>
            <a:r>
              <a:rPr lang="en-US" sz="1600" dirty="0">
                <a:solidFill>
                  <a:schemeClr val="bg2"/>
                </a:solidFill>
              </a:rPr>
              <a:t>Anxiety</a:t>
            </a:r>
          </a:p>
          <a:p>
            <a:pPr algn="ctr">
              <a:spcBef>
                <a:spcPts val="0"/>
              </a:spcBef>
            </a:pPr>
            <a:r>
              <a:rPr lang="en-US" sz="1600" dirty="0">
                <a:solidFill>
                  <a:schemeClr val="bg2"/>
                </a:solidFill>
              </a:rPr>
              <a:t>Symptoms</a:t>
            </a:r>
          </a:p>
          <a:p>
            <a:pPr algn="ctr">
              <a:spcBef>
                <a:spcPts val="0"/>
              </a:spcBef>
            </a:pPr>
            <a:r>
              <a:rPr lang="en-US" sz="1600" dirty="0">
                <a:solidFill>
                  <a:schemeClr val="bg2"/>
                </a:solidFill>
              </a:rPr>
              <a:t>(Self-report)</a:t>
            </a:r>
          </a:p>
        </p:txBody>
      </p:sp>
      <p:cxnSp>
        <p:nvCxnSpPr>
          <p:cNvPr id="35" name="Straight Arrow Connector 34">
            <a:extLst>
              <a:ext uri="{FF2B5EF4-FFF2-40B4-BE49-F238E27FC236}">
                <a16:creationId xmlns:a16="http://schemas.microsoft.com/office/drawing/2014/main" id="{886A4FFA-081F-7E13-36D8-AE219D00ADC7}"/>
              </a:ext>
            </a:extLst>
          </p:cNvPr>
          <p:cNvCxnSpPr>
            <a:cxnSpLocks/>
            <a:stCxn id="11" idx="3"/>
            <a:endCxn id="29" idx="1"/>
          </p:cNvCxnSpPr>
          <p:nvPr/>
        </p:nvCxnSpPr>
        <p:spPr bwMode="auto">
          <a:xfrm>
            <a:off x="1586411" y="5181960"/>
            <a:ext cx="2431582" cy="0"/>
          </a:xfrm>
          <a:prstGeom prst="straightConnector1">
            <a:avLst/>
          </a:prstGeom>
          <a:noFill/>
          <a:ln w="47625" cap="flat" cmpd="sng" algn="ctr">
            <a:solidFill>
              <a:schemeClr val="bg2"/>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46334987-98B9-61D2-E58C-0BC32BB59B83}"/>
              </a:ext>
            </a:extLst>
          </p:cNvPr>
          <p:cNvCxnSpPr>
            <a:cxnSpLocks/>
            <a:stCxn id="10" idx="3"/>
            <a:endCxn id="32" idx="1"/>
          </p:cNvCxnSpPr>
          <p:nvPr/>
        </p:nvCxnSpPr>
        <p:spPr bwMode="auto">
          <a:xfrm>
            <a:off x="1604047" y="3209835"/>
            <a:ext cx="2411115" cy="3072068"/>
          </a:xfrm>
          <a:prstGeom prst="straightConnector1">
            <a:avLst/>
          </a:prstGeom>
          <a:noFill/>
          <a:ln w="25400" cap="flat" cmpd="sng" algn="ctr">
            <a:solidFill>
              <a:schemeClr val="bg2"/>
            </a:solidFill>
            <a:prstDash val="sysDot"/>
            <a:round/>
            <a:headEnd type="none" w="med" len="med"/>
            <a:tailEnd type="triangle"/>
          </a:ln>
          <a:effectLst/>
        </p:spPr>
      </p:cxnSp>
      <p:cxnSp>
        <p:nvCxnSpPr>
          <p:cNvPr id="43" name="Straight Arrow Connector 42">
            <a:extLst>
              <a:ext uri="{FF2B5EF4-FFF2-40B4-BE49-F238E27FC236}">
                <a16:creationId xmlns:a16="http://schemas.microsoft.com/office/drawing/2014/main" id="{80D00484-E559-CB6F-02C5-294C178786C8}"/>
              </a:ext>
            </a:extLst>
          </p:cNvPr>
          <p:cNvCxnSpPr>
            <a:cxnSpLocks/>
            <a:stCxn id="6" idx="3"/>
            <a:endCxn id="30" idx="0"/>
          </p:cNvCxnSpPr>
          <p:nvPr/>
        </p:nvCxnSpPr>
        <p:spPr bwMode="auto">
          <a:xfrm>
            <a:off x="1643617" y="2179312"/>
            <a:ext cx="6534688" cy="2648705"/>
          </a:xfrm>
          <a:prstGeom prst="curvedConnector2">
            <a:avLst/>
          </a:prstGeom>
          <a:noFill/>
          <a:ln w="47625" cap="flat" cmpd="sng" algn="ctr">
            <a:solidFill>
              <a:schemeClr val="bg2"/>
            </a:solidFill>
            <a:prstDash val="solid"/>
            <a:round/>
            <a:headEnd type="none" w="med" len="med"/>
            <a:tailEnd type="triangle"/>
          </a:ln>
          <a:effectLst/>
        </p:spPr>
      </p:cxnSp>
      <p:cxnSp>
        <p:nvCxnSpPr>
          <p:cNvPr id="46" name="Straight Arrow Connector 45">
            <a:extLst>
              <a:ext uri="{FF2B5EF4-FFF2-40B4-BE49-F238E27FC236}">
                <a16:creationId xmlns:a16="http://schemas.microsoft.com/office/drawing/2014/main" id="{580A804B-9A98-6760-543A-6DCA968144A6}"/>
              </a:ext>
            </a:extLst>
          </p:cNvPr>
          <p:cNvCxnSpPr>
            <a:cxnSpLocks/>
            <a:stCxn id="11" idx="3"/>
            <a:endCxn id="32" idx="1"/>
          </p:cNvCxnSpPr>
          <p:nvPr/>
        </p:nvCxnSpPr>
        <p:spPr bwMode="auto">
          <a:xfrm>
            <a:off x="1586411" y="5181960"/>
            <a:ext cx="2428751" cy="1099943"/>
          </a:xfrm>
          <a:prstGeom prst="straightConnector1">
            <a:avLst/>
          </a:prstGeom>
          <a:noFill/>
          <a:ln w="25400" cap="flat" cmpd="sng" algn="ctr">
            <a:solidFill>
              <a:schemeClr val="bg2"/>
            </a:solidFill>
            <a:prstDash val="sysDot"/>
            <a:round/>
            <a:headEnd type="none" w="med" len="med"/>
            <a:tailEnd type="triangle"/>
          </a:ln>
          <a:effectLst/>
        </p:spPr>
      </p:cxnSp>
      <p:cxnSp>
        <p:nvCxnSpPr>
          <p:cNvPr id="16" name="Straight Arrow Connector 15">
            <a:extLst>
              <a:ext uri="{FF2B5EF4-FFF2-40B4-BE49-F238E27FC236}">
                <a16:creationId xmlns:a16="http://schemas.microsoft.com/office/drawing/2014/main" id="{5FA3E399-6919-49C7-2856-6AABB82EB533}"/>
              </a:ext>
            </a:extLst>
          </p:cNvPr>
          <p:cNvCxnSpPr>
            <a:cxnSpLocks/>
            <a:stCxn id="10" idx="3"/>
            <a:endCxn id="15" idx="1"/>
          </p:cNvCxnSpPr>
          <p:nvPr/>
        </p:nvCxnSpPr>
        <p:spPr bwMode="auto">
          <a:xfrm>
            <a:off x="1604047" y="3209835"/>
            <a:ext cx="2405932" cy="6613"/>
          </a:xfrm>
          <a:prstGeom prst="straightConnector1">
            <a:avLst/>
          </a:prstGeom>
          <a:noFill/>
          <a:ln w="47625" cap="flat" cmpd="sng" algn="ctr">
            <a:solidFill>
              <a:schemeClr val="bg2"/>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8E503578-0505-A5AB-CD2C-32B2E7AF5686}"/>
              </a:ext>
            </a:extLst>
          </p:cNvPr>
          <p:cNvCxnSpPr>
            <a:cxnSpLocks/>
            <a:stCxn id="15" idx="3"/>
            <a:endCxn id="30" idx="1"/>
          </p:cNvCxnSpPr>
          <p:nvPr/>
        </p:nvCxnSpPr>
        <p:spPr bwMode="auto">
          <a:xfrm>
            <a:off x="5537961" y="3216448"/>
            <a:ext cx="1893986" cy="1965512"/>
          </a:xfrm>
          <a:prstGeom prst="straightConnector1">
            <a:avLst/>
          </a:prstGeom>
          <a:noFill/>
          <a:ln w="47625" cap="flat" cmpd="sng" algn="ctr">
            <a:solidFill>
              <a:schemeClr val="bg2"/>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DCFF2618-C5C4-28FF-9AFE-A83D86C8172A}"/>
              </a:ext>
            </a:extLst>
          </p:cNvPr>
          <p:cNvCxnSpPr>
            <a:cxnSpLocks/>
            <a:stCxn id="12" idx="3"/>
            <a:endCxn id="32" idx="1"/>
          </p:cNvCxnSpPr>
          <p:nvPr/>
        </p:nvCxnSpPr>
        <p:spPr bwMode="auto">
          <a:xfrm>
            <a:off x="1601216" y="6273362"/>
            <a:ext cx="2413946" cy="8541"/>
          </a:xfrm>
          <a:prstGeom prst="straightConnector1">
            <a:avLst/>
          </a:prstGeom>
          <a:noFill/>
          <a:ln w="25400" cap="flat" cmpd="sng" algn="ctr">
            <a:solidFill>
              <a:schemeClr val="bg2"/>
            </a:solidFill>
            <a:prstDash val="sysDot"/>
            <a:round/>
            <a:headEnd type="none" w="med" len="med"/>
            <a:tailEnd type="triangle"/>
          </a:ln>
          <a:effectLst/>
        </p:spPr>
      </p:cxnSp>
      <p:cxnSp>
        <p:nvCxnSpPr>
          <p:cNvPr id="47" name="Straight Arrow Connector 46">
            <a:extLst>
              <a:ext uri="{FF2B5EF4-FFF2-40B4-BE49-F238E27FC236}">
                <a16:creationId xmlns:a16="http://schemas.microsoft.com/office/drawing/2014/main" id="{7FDC5C2B-7D10-2165-0AC0-C606C061F436}"/>
              </a:ext>
            </a:extLst>
          </p:cNvPr>
          <p:cNvCxnSpPr>
            <a:cxnSpLocks/>
          </p:cNvCxnSpPr>
          <p:nvPr/>
        </p:nvCxnSpPr>
        <p:spPr bwMode="auto">
          <a:xfrm flipV="1">
            <a:off x="1568716" y="3216448"/>
            <a:ext cx="2441263" cy="980841"/>
          </a:xfrm>
          <a:prstGeom prst="straightConnector1">
            <a:avLst/>
          </a:prstGeom>
          <a:noFill/>
          <a:ln w="47625" cap="flat" cmpd="sng" algn="ctr">
            <a:solidFill>
              <a:schemeClr val="bg2"/>
            </a:solidFill>
            <a:prstDash val="solid"/>
            <a:round/>
            <a:headEnd type="none" w="med" len="med"/>
            <a:tailEnd type="triangle"/>
          </a:ln>
          <a:effectLst/>
        </p:spPr>
      </p:cxnSp>
      <p:sp>
        <p:nvSpPr>
          <p:cNvPr id="3" name="TextBox 2">
            <a:extLst>
              <a:ext uri="{FF2B5EF4-FFF2-40B4-BE49-F238E27FC236}">
                <a16:creationId xmlns:a16="http://schemas.microsoft.com/office/drawing/2014/main" id="{533D2E69-27C1-9601-42E3-C40F3B35F30A}"/>
              </a:ext>
            </a:extLst>
          </p:cNvPr>
          <p:cNvSpPr txBox="1"/>
          <p:nvPr/>
        </p:nvSpPr>
        <p:spPr>
          <a:xfrm>
            <a:off x="2559057" y="2063970"/>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-.13*</a:t>
            </a:r>
          </a:p>
        </p:txBody>
      </p:sp>
      <p:sp>
        <p:nvSpPr>
          <p:cNvPr id="14" name="TextBox 13">
            <a:extLst>
              <a:ext uri="{FF2B5EF4-FFF2-40B4-BE49-F238E27FC236}">
                <a16:creationId xmlns:a16="http://schemas.microsoft.com/office/drawing/2014/main" id="{C4938C37-0516-6CCC-722D-EE799D2AE05D}"/>
              </a:ext>
            </a:extLst>
          </p:cNvPr>
          <p:cNvSpPr txBox="1"/>
          <p:nvPr/>
        </p:nvSpPr>
        <p:spPr>
          <a:xfrm>
            <a:off x="2601345" y="3009779"/>
            <a:ext cx="6335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.16*</a:t>
            </a:r>
          </a:p>
        </p:txBody>
      </p:sp>
      <p:sp>
        <p:nvSpPr>
          <p:cNvPr id="19" name="TextBox 18">
            <a:extLst>
              <a:ext uri="{FF2B5EF4-FFF2-40B4-BE49-F238E27FC236}">
                <a16:creationId xmlns:a16="http://schemas.microsoft.com/office/drawing/2014/main" id="{E0A4BC38-2C5C-70B0-D178-36FFE773B05D}"/>
              </a:ext>
            </a:extLst>
          </p:cNvPr>
          <p:cNvSpPr txBox="1"/>
          <p:nvPr/>
        </p:nvSpPr>
        <p:spPr>
          <a:xfrm>
            <a:off x="5727189" y="3795787"/>
            <a:ext cx="718466"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-.14*</a:t>
            </a:r>
          </a:p>
        </p:txBody>
      </p:sp>
      <p:sp>
        <p:nvSpPr>
          <p:cNvPr id="20" name="TextBox 19">
            <a:extLst>
              <a:ext uri="{FF2B5EF4-FFF2-40B4-BE49-F238E27FC236}">
                <a16:creationId xmlns:a16="http://schemas.microsoft.com/office/drawing/2014/main" id="{E37D140F-A99B-03D7-64D5-853D503BC63C}"/>
              </a:ext>
            </a:extLst>
          </p:cNvPr>
          <p:cNvSpPr txBox="1"/>
          <p:nvPr/>
        </p:nvSpPr>
        <p:spPr>
          <a:xfrm>
            <a:off x="2210666" y="4985328"/>
            <a:ext cx="76174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.26**</a:t>
            </a:r>
          </a:p>
        </p:txBody>
      </p:sp>
      <p:sp>
        <p:nvSpPr>
          <p:cNvPr id="21" name="TextBox 20">
            <a:extLst>
              <a:ext uri="{FF2B5EF4-FFF2-40B4-BE49-F238E27FC236}">
                <a16:creationId xmlns:a16="http://schemas.microsoft.com/office/drawing/2014/main" id="{AACC3730-91C8-3A76-C4E9-1CECF9F242BB}"/>
              </a:ext>
            </a:extLst>
          </p:cNvPr>
          <p:cNvSpPr txBox="1"/>
          <p:nvPr/>
        </p:nvSpPr>
        <p:spPr>
          <a:xfrm>
            <a:off x="1900519" y="6089559"/>
            <a:ext cx="498855" cy="307777"/>
          </a:xfrm>
          <a:prstGeom prst="rect">
            <a:avLst/>
          </a:prstGeom>
          <a:solidFill>
            <a:schemeClr val="tx1"/>
          </a:solidFill>
        </p:spPr>
        <p:txBody>
          <a:bodyPr wrap="none" rtlCol="0">
            <a:spAutoFit/>
          </a:bodyPr>
          <a:lstStyle/>
          <a:p>
            <a:pPr algn="l">
              <a:spcBef>
                <a:spcPts val="0"/>
              </a:spcBef>
            </a:pPr>
            <a:r>
              <a:rPr lang="en-US" sz="1400" dirty="0">
                <a:solidFill>
                  <a:schemeClr val="bg2"/>
                </a:solidFill>
              </a:rPr>
              <a:t>.17*</a:t>
            </a:r>
            <a:endParaRPr lang="en-US" sz="2000" dirty="0">
              <a:solidFill>
                <a:schemeClr val="bg2"/>
              </a:solidFill>
            </a:endParaRPr>
          </a:p>
        </p:txBody>
      </p:sp>
      <p:sp>
        <p:nvSpPr>
          <p:cNvPr id="23" name="TextBox 22">
            <a:extLst>
              <a:ext uri="{FF2B5EF4-FFF2-40B4-BE49-F238E27FC236}">
                <a16:creationId xmlns:a16="http://schemas.microsoft.com/office/drawing/2014/main" id="{2119A9E3-84DC-25C6-65CB-88C5EC9B67EB}"/>
              </a:ext>
            </a:extLst>
          </p:cNvPr>
          <p:cNvSpPr txBox="1"/>
          <p:nvPr/>
        </p:nvSpPr>
        <p:spPr>
          <a:xfrm>
            <a:off x="2500865" y="5580988"/>
            <a:ext cx="678391" cy="307777"/>
          </a:xfrm>
          <a:prstGeom prst="rect">
            <a:avLst/>
          </a:prstGeom>
          <a:solidFill>
            <a:schemeClr val="tx1"/>
          </a:solidFill>
        </p:spPr>
        <p:txBody>
          <a:bodyPr wrap="none" rtlCol="0">
            <a:spAutoFit/>
          </a:bodyPr>
          <a:lstStyle/>
          <a:p>
            <a:pPr algn="l">
              <a:spcBef>
                <a:spcPts val="0"/>
              </a:spcBef>
            </a:pPr>
            <a:r>
              <a:rPr lang="en-US" sz="1400" dirty="0">
                <a:solidFill>
                  <a:schemeClr val="bg2"/>
                </a:solidFill>
              </a:rPr>
              <a:t>.35***</a:t>
            </a:r>
            <a:endParaRPr lang="en-US" sz="2000" dirty="0">
              <a:solidFill>
                <a:schemeClr val="bg2"/>
              </a:solidFill>
            </a:endParaRPr>
          </a:p>
        </p:txBody>
      </p:sp>
      <p:sp>
        <p:nvSpPr>
          <p:cNvPr id="24" name="TextBox 23">
            <a:extLst>
              <a:ext uri="{FF2B5EF4-FFF2-40B4-BE49-F238E27FC236}">
                <a16:creationId xmlns:a16="http://schemas.microsoft.com/office/drawing/2014/main" id="{A838A473-5825-348B-E824-27CFBA108254}"/>
              </a:ext>
            </a:extLst>
          </p:cNvPr>
          <p:cNvSpPr txBox="1"/>
          <p:nvPr/>
        </p:nvSpPr>
        <p:spPr>
          <a:xfrm>
            <a:off x="3320711" y="5535005"/>
            <a:ext cx="737702" cy="307777"/>
          </a:xfrm>
          <a:prstGeom prst="rect">
            <a:avLst/>
          </a:prstGeom>
          <a:solidFill>
            <a:schemeClr val="tx1"/>
          </a:solidFill>
        </p:spPr>
        <p:txBody>
          <a:bodyPr wrap="none" rtlCol="0">
            <a:spAutoFit/>
          </a:bodyPr>
          <a:lstStyle/>
          <a:p>
            <a:pPr algn="l">
              <a:spcBef>
                <a:spcPts val="0"/>
              </a:spcBef>
            </a:pPr>
            <a:r>
              <a:rPr lang="en-US" sz="1400" dirty="0">
                <a:solidFill>
                  <a:schemeClr val="bg2"/>
                </a:solidFill>
              </a:rPr>
              <a:t>-.27***</a:t>
            </a:r>
            <a:endParaRPr lang="en-US" sz="2000" dirty="0">
              <a:solidFill>
                <a:schemeClr val="bg2"/>
              </a:solidFill>
            </a:endParaRPr>
          </a:p>
        </p:txBody>
      </p:sp>
      <p:sp>
        <p:nvSpPr>
          <p:cNvPr id="26" name="TextBox 25">
            <a:extLst>
              <a:ext uri="{FF2B5EF4-FFF2-40B4-BE49-F238E27FC236}">
                <a16:creationId xmlns:a16="http://schemas.microsoft.com/office/drawing/2014/main" id="{4FD570D5-408E-FE3E-C53F-BD3282B65925}"/>
              </a:ext>
            </a:extLst>
          </p:cNvPr>
          <p:cNvSpPr txBox="1"/>
          <p:nvPr/>
        </p:nvSpPr>
        <p:spPr>
          <a:xfrm>
            <a:off x="2612481" y="3470192"/>
            <a:ext cx="84670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-.21**</a:t>
            </a:r>
          </a:p>
        </p:txBody>
      </p:sp>
      <p:cxnSp>
        <p:nvCxnSpPr>
          <p:cNvPr id="27" name="Straight Arrow Connector 26">
            <a:extLst>
              <a:ext uri="{FF2B5EF4-FFF2-40B4-BE49-F238E27FC236}">
                <a16:creationId xmlns:a16="http://schemas.microsoft.com/office/drawing/2014/main" id="{95AD4410-EF4B-17B7-75FD-CBBDEBF478EB}"/>
              </a:ext>
            </a:extLst>
          </p:cNvPr>
          <p:cNvCxnSpPr>
            <a:cxnSpLocks/>
            <a:stCxn id="29" idx="3"/>
            <a:endCxn id="30" idx="1"/>
          </p:cNvCxnSpPr>
          <p:nvPr/>
        </p:nvCxnSpPr>
        <p:spPr bwMode="auto">
          <a:xfrm>
            <a:off x="5510708" y="5181960"/>
            <a:ext cx="1921239" cy="0"/>
          </a:xfrm>
          <a:prstGeom prst="straightConnector1">
            <a:avLst/>
          </a:prstGeom>
          <a:noFill/>
          <a:ln w="47625" cap="flat" cmpd="sng" algn="ctr">
            <a:solidFill>
              <a:schemeClr val="bg2"/>
            </a:solidFill>
            <a:prstDash val="solid"/>
            <a:round/>
            <a:headEnd type="none" w="med" len="med"/>
            <a:tailEnd type="triangle"/>
          </a:ln>
          <a:effectLst/>
        </p:spPr>
      </p:cxnSp>
      <p:sp>
        <p:nvSpPr>
          <p:cNvPr id="33" name="TextBox 32">
            <a:extLst>
              <a:ext uri="{FF2B5EF4-FFF2-40B4-BE49-F238E27FC236}">
                <a16:creationId xmlns:a16="http://schemas.microsoft.com/office/drawing/2014/main" id="{DF66BFD6-8A93-3206-A647-739279F827DD}"/>
              </a:ext>
            </a:extLst>
          </p:cNvPr>
          <p:cNvSpPr txBox="1"/>
          <p:nvPr/>
        </p:nvSpPr>
        <p:spPr>
          <a:xfrm>
            <a:off x="5866615" y="5007246"/>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.69***</a:t>
            </a:r>
          </a:p>
        </p:txBody>
      </p:sp>
      <p:sp>
        <p:nvSpPr>
          <p:cNvPr id="2" name="TextBox 1">
            <a:extLst>
              <a:ext uri="{FF2B5EF4-FFF2-40B4-BE49-F238E27FC236}">
                <a16:creationId xmlns:a16="http://schemas.microsoft.com/office/drawing/2014/main" id="{8CDA9F86-C988-CD64-D2BD-769E2DCF7F6B}"/>
              </a:ext>
            </a:extLst>
          </p:cNvPr>
          <p:cNvSpPr txBox="1"/>
          <p:nvPr/>
        </p:nvSpPr>
        <p:spPr>
          <a:xfrm>
            <a:off x="4156766" y="812183"/>
            <a:ext cx="1072730" cy="338554"/>
          </a:xfrm>
          <a:prstGeom prst="rect">
            <a:avLst/>
          </a:prstGeom>
          <a:solidFill>
            <a:srgbClr val="FFD6D4"/>
          </a:solidFill>
        </p:spPr>
        <p:txBody>
          <a:bodyPr wrap="none" rtlCol="0">
            <a:spAutoFit/>
          </a:bodyPr>
          <a:lstStyle/>
          <a:p>
            <a:pPr algn="l">
              <a:spcBef>
                <a:spcPts val="0"/>
              </a:spcBef>
            </a:pPr>
            <a:r>
              <a:rPr lang="en-US" sz="1600" i="1" dirty="0">
                <a:solidFill>
                  <a:schemeClr val="bg2"/>
                </a:solidFill>
              </a:rPr>
              <a:t>FEMALES</a:t>
            </a:r>
          </a:p>
        </p:txBody>
      </p:sp>
      <p:cxnSp>
        <p:nvCxnSpPr>
          <p:cNvPr id="18" name="Straight Arrow Connector 17">
            <a:extLst>
              <a:ext uri="{FF2B5EF4-FFF2-40B4-BE49-F238E27FC236}">
                <a16:creationId xmlns:a16="http://schemas.microsoft.com/office/drawing/2014/main" id="{67EE4934-CF8A-DDED-E148-E1F124A17A7F}"/>
              </a:ext>
            </a:extLst>
          </p:cNvPr>
          <p:cNvCxnSpPr>
            <a:cxnSpLocks/>
            <a:stCxn id="10" idx="3"/>
            <a:endCxn id="29" idx="1"/>
          </p:cNvCxnSpPr>
          <p:nvPr/>
        </p:nvCxnSpPr>
        <p:spPr bwMode="auto">
          <a:xfrm>
            <a:off x="1604047" y="3209835"/>
            <a:ext cx="2413946" cy="1972125"/>
          </a:xfrm>
          <a:prstGeom prst="straightConnector1">
            <a:avLst/>
          </a:prstGeom>
          <a:noFill/>
          <a:ln w="47625" cap="flat" cmpd="sng" algn="ctr">
            <a:solidFill>
              <a:schemeClr val="bg2"/>
            </a:solidFill>
            <a:prstDash val="solid"/>
            <a:round/>
            <a:headEnd type="none" w="med" len="med"/>
            <a:tailEnd type="triangle"/>
          </a:ln>
          <a:effectLst/>
        </p:spPr>
      </p:cxnSp>
      <p:sp>
        <p:nvSpPr>
          <p:cNvPr id="34" name="TextBox 33">
            <a:extLst>
              <a:ext uri="{FF2B5EF4-FFF2-40B4-BE49-F238E27FC236}">
                <a16:creationId xmlns:a16="http://schemas.microsoft.com/office/drawing/2014/main" id="{A6490E68-86C2-EB5B-6EA0-C6D5C3E0D462}"/>
              </a:ext>
            </a:extLst>
          </p:cNvPr>
          <p:cNvSpPr txBox="1"/>
          <p:nvPr/>
        </p:nvSpPr>
        <p:spPr>
          <a:xfrm>
            <a:off x="2641941" y="4082742"/>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.35***</a:t>
            </a:r>
          </a:p>
        </p:txBody>
      </p:sp>
    </p:spTree>
    <p:extLst>
      <p:ext uri="{BB962C8B-B14F-4D97-AF65-F5344CB8AC3E}">
        <p14:creationId xmlns:p14="http://schemas.microsoft.com/office/powerpoint/2010/main" val="1693965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109"/>
            <a:ext cx="8229600" cy="1322627"/>
          </a:xfrm>
        </p:spPr>
        <p:txBody>
          <a:bodyPr/>
          <a:lstStyle/>
          <a:p>
            <a:r>
              <a:rPr lang="en-US" dirty="0">
                <a:solidFill>
                  <a:schemeClr val="accent6"/>
                </a:solidFill>
              </a:rPr>
              <a:t>A Developmental Tasks Perspective </a:t>
            </a:r>
          </a:p>
        </p:txBody>
      </p:sp>
      <p:sp>
        <p:nvSpPr>
          <p:cNvPr id="4" name="TextBox 3">
            <a:extLst>
              <a:ext uri="{FF2B5EF4-FFF2-40B4-BE49-F238E27FC236}">
                <a16:creationId xmlns:a16="http://schemas.microsoft.com/office/drawing/2014/main" id="{AAB0FDF4-FFA4-5A46-A7C1-F2FD980D7BAE}"/>
              </a:ext>
            </a:extLst>
          </p:cNvPr>
          <p:cNvSpPr txBox="1"/>
          <p:nvPr/>
        </p:nvSpPr>
        <p:spPr>
          <a:xfrm>
            <a:off x="958241" y="1847589"/>
            <a:ext cx="7553747" cy="4154984"/>
          </a:xfrm>
          <a:prstGeom prst="rect">
            <a:avLst/>
          </a:prstGeom>
          <a:noFill/>
        </p:spPr>
        <p:txBody>
          <a:bodyPr wrap="square" rtlCol="0">
            <a:spAutoFit/>
          </a:bodyPr>
          <a:lstStyle/>
          <a:p>
            <a:pPr marL="342900" indent="-342900">
              <a:spcBef>
                <a:spcPts val="0"/>
              </a:spcBef>
              <a:buFont typeface="Arial" panose="020B0604020202020204" pitchFamily="34" charset="0"/>
              <a:buChar char="•"/>
            </a:pPr>
            <a:r>
              <a:rPr lang="en-US" dirty="0">
                <a:solidFill>
                  <a:srgbClr val="000000"/>
                </a:solidFill>
              </a:rPr>
              <a:t>Adult depressive symptoms as a result of failure to meet critical social-developmental tasks</a:t>
            </a:r>
          </a:p>
          <a:p>
            <a:pPr marL="342900" indent="-342900">
              <a:spcBef>
                <a:spcPts val="0"/>
              </a:spcBef>
              <a:buFont typeface="Arial" panose="020B0604020202020204" pitchFamily="34" charset="0"/>
              <a:buChar char="•"/>
            </a:pPr>
            <a:endParaRPr lang="en-US" dirty="0">
              <a:solidFill>
                <a:srgbClr val="000000"/>
              </a:solidFill>
            </a:endParaRPr>
          </a:p>
          <a:p>
            <a:pPr marL="342900" indent="-342900">
              <a:spcBef>
                <a:spcPts val="0"/>
              </a:spcBef>
              <a:buFont typeface="Arial" panose="020B0604020202020204" pitchFamily="34" charset="0"/>
              <a:buChar char="•"/>
            </a:pPr>
            <a:r>
              <a:rPr lang="en-US" dirty="0">
                <a:solidFill>
                  <a:schemeClr val="bg2">
                    <a:lumMod val="60000"/>
                    <a:lumOff val="40000"/>
                  </a:schemeClr>
                </a:solidFill>
              </a:rPr>
              <a:t>Close friendship formation </a:t>
            </a:r>
            <a:r>
              <a:rPr lang="en-US" dirty="0">
                <a:solidFill>
                  <a:srgbClr val="000000"/>
                </a:solidFill>
              </a:rPr>
              <a:t>as a critical developmental task of adolescence</a:t>
            </a:r>
          </a:p>
          <a:p>
            <a:pPr marL="800100" lvl="1" indent="-342900">
              <a:spcBef>
                <a:spcPts val="0"/>
              </a:spcBef>
              <a:buFont typeface="Arial" panose="020B0604020202020204" pitchFamily="34" charset="0"/>
              <a:buChar char="•"/>
            </a:pPr>
            <a:r>
              <a:rPr lang="en-US" dirty="0">
                <a:solidFill>
                  <a:srgbClr val="000000"/>
                </a:solidFill>
              </a:rPr>
              <a:t>Prior links to:</a:t>
            </a:r>
          </a:p>
          <a:p>
            <a:pPr marL="1257300" lvl="2" indent="-342900">
              <a:spcBef>
                <a:spcPts val="0"/>
              </a:spcBef>
              <a:buFont typeface="Arial" panose="020B0604020202020204" pitchFamily="34" charset="0"/>
              <a:buChar char="•"/>
            </a:pPr>
            <a:r>
              <a:rPr lang="en-US" dirty="0">
                <a:solidFill>
                  <a:srgbClr val="000000"/>
                </a:solidFill>
              </a:rPr>
              <a:t>Adult relationship quality</a:t>
            </a:r>
          </a:p>
          <a:p>
            <a:pPr marL="1257300" lvl="2" indent="-342900">
              <a:spcBef>
                <a:spcPts val="0"/>
              </a:spcBef>
              <a:buFont typeface="Arial" panose="020B0604020202020204" pitchFamily="34" charset="0"/>
              <a:buChar char="•"/>
            </a:pPr>
            <a:r>
              <a:rPr lang="en-US" dirty="0">
                <a:solidFill>
                  <a:srgbClr val="000000"/>
                </a:solidFill>
              </a:rPr>
              <a:t>Loneliness</a:t>
            </a:r>
          </a:p>
          <a:p>
            <a:pPr marL="1257300" lvl="2" indent="-342900">
              <a:spcBef>
                <a:spcPts val="0"/>
              </a:spcBef>
              <a:buFont typeface="Arial" panose="020B0604020202020204" pitchFamily="34" charset="0"/>
              <a:buChar char="•"/>
            </a:pPr>
            <a:r>
              <a:rPr lang="en-US" dirty="0">
                <a:solidFill>
                  <a:srgbClr val="000000"/>
                </a:solidFill>
              </a:rPr>
              <a:t>Multiple markers of physical health and aging</a:t>
            </a:r>
          </a:p>
          <a:p>
            <a:pPr marL="1257300" lvl="2" indent="-342900">
              <a:spcBef>
                <a:spcPts val="0"/>
              </a:spcBef>
              <a:buFont typeface="Arial" panose="020B0604020202020204" pitchFamily="34" charset="0"/>
              <a:buChar char="•"/>
            </a:pPr>
            <a:r>
              <a:rPr lang="en-US" dirty="0">
                <a:solidFill>
                  <a:srgbClr val="000000"/>
                </a:solidFill>
              </a:rPr>
              <a:t>Increasing depressive symptoms </a:t>
            </a:r>
            <a:r>
              <a:rPr lang="en-US" i="1" dirty="0">
                <a:solidFill>
                  <a:srgbClr val="000000"/>
                </a:solidFill>
              </a:rPr>
              <a:t>within</a:t>
            </a:r>
            <a:r>
              <a:rPr lang="en-US" dirty="0">
                <a:solidFill>
                  <a:srgbClr val="000000"/>
                </a:solidFill>
              </a:rPr>
              <a:t> adolescence</a:t>
            </a:r>
          </a:p>
        </p:txBody>
      </p:sp>
    </p:spTree>
    <p:extLst>
      <p:ext uri="{BB962C8B-B14F-4D97-AF65-F5344CB8AC3E}">
        <p14:creationId xmlns:p14="http://schemas.microsoft.com/office/powerpoint/2010/main" val="234226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3"/>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Goal 3 (Mediated Pathways to 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lumMod val="60000"/>
                    <a:lumOff val="40000"/>
                  </a:schemeClr>
                </a:solidFill>
                <a:ea typeface="ＭＳ Ｐゴシック" pitchFamily="92" charset="-128"/>
                <a:cs typeface="ＭＳ Ｐゴシック" pitchFamily="92" charset="-128"/>
              </a:rPr>
              <a:t>Conclusions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Different pathways for males vs. females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For males: Path via anxiety up through early adulthood is most prominent</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For females: Path is more straightforwardly via depressive symptoms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For both, early adult friendship quality continues to be a strong predictor.</a:t>
            </a:r>
          </a:p>
          <a:p>
            <a:pPr marL="342900" indent="-342900">
              <a:lnSpc>
                <a:spcPct val="90000"/>
              </a:lnSpc>
              <a:spcBef>
                <a:spcPct val="20000"/>
              </a:spcBef>
              <a:buFontTx/>
              <a:buChar char="•"/>
            </a:pPr>
            <a:endParaRPr lang="en-US" sz="2100" dirty="0">
              <a:solidFill>
                <a:srgbClr val="173737"/>
              </a:solidFill>
            </a:endParaRP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246249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Limitations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Even lagged relations do not establish causality</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Addressing symptoms, not clinical depression, in a community sample</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Not considering other factors known to be linked to depressive symptoms (e.g., biological, cognitive, contextual)</a:t>
            </a:r>
          </a:p>
          <a:p>
            <a:pPr marL="342900" indent="-342900">
              <a:lnSpc>
                <a:spcPct val="90000"/>
              </a:lnSpc>
              <a:spcBef>
                <a:spcPct val="20000"/>
              </a:spcBef>
              <a:buFontTx/>
              <a:buChar char="•"/>
            </a:pPr>
            <a:endParaRPr lang="en-US" sz="2100" dirty="0">
              <a:solidFill>
                <a:srgbClr val="173737"/>
              </a:solidFill>
            </a:endParaRP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
        <p:nvSpPr>
          <p:cNvPr id="6" name="Rectangle 8">
            <a:extLst>
              <a:ext uri="{FF2B5EF4-FFF2-40B4-BE49-F238E27FC236}">
                <a16:creationId xmlns:a16="http://schemas.microsoft.com/office/drawing/2014/main" id="{34FFBDE2-31A9-81B6-190F-F79E2F99A745}"/>
              </a:ext>
            </a:extLst>
          </p:cNvPr>
          <p:cNvSpPr>
            <a:spLocks noChangeArrowheads="1"/>
          </p:cNvSpPr>
          <p:nvPr/>
        </p:nvSpPr>
        <p:spPr bwMode="auto">
          <a:xfrm>
            <a:off x="1422400" y="5865743"/>
            <a:ext cx="6299200" cy="723275"/>
          </a:xfrm>
          <a:prstGeom prst="rect">
            <a:avLst/>
          </a:prstGeom>
          <a:noFill/>
          <a:ln w="9525">
            <a:noFill/>
            <a:miter lim="800000"/>
            <a:headEnd/>
            <a:tailEnd/>
          </a:ln>
        </p:spPr>
        <p:txBody>
          <a:bodyPr>
            <a:prstTxWarp prst="textNoShape">
              <a:avLst/>
            </a:prstTxWarp>
            <a:spAutoFit/>
          </a:bodyPr>
          <a:lstStyle/>
          <a:p>
            <a:pPr algn="ctr"/>
            <a:r>
              <a:rPr lang="en-US" sz="2000" i="1" dirty="0">
                <a:solidFill>
                  <a:srgbClr val="172C3F"/>
                </a:solidFill>
              </a:rPr>
              <a:t>Copies of related papers are available at:</a:t>
            </a:r>
            <a:br>
              <a:rPr lang="en-US" sz="2100" i="1" dirty="0">
                <a:solidFill>
                  <a:srgbClr val="172C3F"/>
                </a:solidFill>
              </a:rPr>
            </a:br>
            <a:r>
              <a:rPr lang="en-US" sz="2100" i="1" dirty="0" err="1">
                <a:solidFill>
                  <a:srgbClr val="0070C0"/>
                </a:solidFill>
              </a:rPr>
              <a:t>www.Teenresearch.org</a:t>
            </a:r>
            <a:endParaRPr lang="en-US" sz="2100" i="1" dirty="0">
              <a:solidFill>
                <a:srgbClr val="0070C0"/>
              </a:solidFill>
            </a:endParaRPr>
          </a:p>
        </p:txBody>
      </p:sp>
    </p:spTree>
    <p:extLst>
      <p:ext uri="{BB962C8B-B14F-4D97-AF65-F5344CB8AC3E}">
        <p14:creationId xmlns:p14="http://schemas.microsoft.com/office/powerpoint/2010/main" val="236416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Overarching Conclusions</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Long-term role of friendship competence</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Even without causality, we’ve established lack of friendship competence as a clear marker of risk</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A developmental task approach buys us more (empirically) than a focus on concurrent adolescent symptoms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Need to approach preventive interventions with same social-developmental lens</a:t>
            </a:r>
          </a:p>
          <a:p>
            <a:pPr marL="342900" indent="-342900">
              <a:lnSpc>
                <a:spcPct val="90000"/>
              </a:lnSpc>
              <a:spcBef>
                <a:spcPct val="20000"/>
              </a:spcBef>
              <a:buFontTx/>
              <a:buChar char="•"/>
            </a:pPr>
            <a:endParaRPr lang="en-US" sz="2100" dirty="0">
              <a:solidFill>
                <a:srgbClr val="173737"/>
              </a:solidFill>
            </a:endParaRPr>
          </a:p>
          <a:p>
            <a:pPr>
              <a:lnSpc>
                <a:spcPct val="90000"/>
              </a:lnSpc>
              <a:spcBef>
                <a:spcPct val="20000"/>
              </a:spcBef>
            </a:pPr>
            <a:r>
              <a:rPr lang="en-US" sz="2100" dirty="0">
                <a:solidFill>
                  <a:srgbClr val="173737"/>
                </a:solidFill>
              </a:rPr>
              <a:t>Paper is available as: </a:t>
            </a:r>
            <a:r>
              <a:rPr lang="en-US" sz="2100" i="1" dirty="0">
                <a:solidFill>
                  <a:srgbClr val="173737"/>
                </a:solidFill>
              </a:rPr>
              <a:t>Allen et al., </a:t>
            </a:r>
            <a:r>
              <a:rPr lang="en-US" sz="2100" i="1" dirty="0" err="1">
                <a:solidFill>
                  <a:srgbClr val="173737"/>
                </a:solidFill>
              </a:rPr>
              <a:t>Devel</a:t>
            </a:r>
            <a:r>
              <a:rPr lang="en-US" sz="2100" i="1" dirty="0">
                <a:solidFill>
                  <a:srgbClr val="173737"/>
                </a:solidFill>
              </a:rPr>
              <a:t>. &amp; Psychopathology, 2022</a:t>
            </a:r>
          </a:p>
          <a:p>
            <a:pPr marL="342900" indent="-342900">
              <a:lnSpc>
                <a:spcPct val="90000"/>
              </a:lnSpc>
              <a:spcBef>
                <a:spcPct val="20000"/>
              </a:spcBef>
              <a:buFontTx/>
              <a:buChar char="•"/>
            </a:pPr>
            <a:endParaRPr lang="en-US" sz="2100" dirty="0">
              <a:solidFill>
                <a:srgbClr val="173737"/>
              </a:solidFill>
            </a:endParaRP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
        <p:nvSpPr>
          <p:cNvPr id="2" name="Rectangle 8">
            <a:extLst>
              <a:ext uri="{FF2B5EF4-FFF2-40B4-BE49-F238E27FC236}">
                <a16:creationId xmlns:a16="http://schemas.microsoft.com/office/drawing/2014/main" id="{8A9562B6-EF4D-13ED-46E1-2AC33F21C386}"/>
              </a:ext>
            </a:extLst>
          </p:cNvPr>
          <p:cNvSpPr>
            <a:spLocks noChangeArrowheads="1"/>
          </p:cNvSpPr>
          <p:nvPr/>
        </p:nvSpPr>
        <p:spPr bwMode="auto">
          <a:xfrm>
            <a:off x="1422400" y="5865743"/>
            <a:ext cx="6299200" cy="723275"/>
          </a:xfrm>
          <a:prstGeom prst="rect">
            <a:avLst/>
          </a:prstGeom>
          <a:noFill/>
          <a:ln w="9525">
            <a:noFill/>
            <a:miter lim="800000"/>
            <a:headEnd/>
            <a:tailEnd/>
          </a:ln>
        </p:spPr>
        <p:txBody>
          <a:bodyPr>
            <a:prstTxWarp prst="textNoShape">
              <a:avLst/>
            </a:prstTxWarp>
            <a:spAutoFit/>
          </a:bodyPr>
          <a:lstStyle/>
          <a:p>
            <a:pPr algn="ctr"/>
            <a:r>
              <a:rPr lang="en-US" sz="2000" i="1" dirty="0">
                <a:solidFill>
                  <a:srgbClr val="172C3F"/>
                </a:solidFill>
              </a:rPr>
              <a:t>Copies of related papers are available at:</a:t>
            </a:r>
            <a:br>
              <a:rPr lang="en-US" sz="2100" i="1" dirty="0">
                <a:solidFill>
                  <a:srgbClr val="172C3F"/>
                </a:solidFill>
              </a:rPr>
            </a:br>
            <a:r>
              <a:rPr lang="en-US" sz="2100" i="1" dirty="0" err="1">
                <a:solidFill>
                  <a:srgbClr val="0070C0"/>
                </a:solidFill>
              </a:rPr>
              <a:t>www.Teenresearch.org</a:t>
            </a:r>
            <a:endParaRPr lang="en-US" sz="2100" i="1" dirty="0">
              <a:solidFill>
                <a:srgbClr val="0070C0"/>
              </a:solidFill>
            </a:endParaRPr>
          </a:p>
        </p:txBody>
      </p:sp>
    </p:spTree>
    <p:extLst>
      <p:ext uri="{BB962C8B-B14F-4D97-AF65-F5344CB8AC3E}">
        <p14:creationId xmlns:p14="http://schemas.microsoft.com/office/powerpoint/2010/main" val="259084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D17D86C-1CA8-E74E-A92E-2BC7DD599E30}"/>
              </a:ext>
            </a:extLst>
          </p:cNvPr>
          <p:cNvGraphicFramePr/>
          <p:nvPr>
            <p:extLst>
              <p:ext uri="{D42A27DB-BD31-4B8C-83A1-F6EECF244321}">
                <p14:modId xmlns:p14="http://schemas.microsoft.com/office/powerpoint/2010/main" val="1239472314"/>
              </p:ext>
            </p:extLst>
          </p:nvPr>
        </p:nvGraphicFramePr>
        <p:xfrm>
          <a:off x="1" y="198661"/>
          <a:ext cx="9144001" cy="646067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21A28467-AE7F-87E6-8BC7-21CCF091AD6C}"/>
              </a:ext>
            </a:extLst>
          </p:cNvPr>
          <p:cNvSpPr txBox="1"/>
          <p:nvPr/>
        </p:nvSpPr>
        <p:spPr>
          <a:xfrm>
            <a:off x="276447" y="6150114"/>
            <a:ext cx="7378995" cy="707886"/>
          </a:xfrm>
          <a:prstGeom prst="rect">
            <a:avLst/>
          </a:prstGeom>
          <a:noFill/>
        </p:spPr>
        <p:txBody>
          <a:bodyPr wrap="square" rtlCol="0">
            <a:spAutoFit/>
          </a:bodyPr>
          <a:lstStyle/>
          <a:p>
            <a:r>
              <a:rPr lang="en-US" sz="2000" i="1" dirty="0"/>
              <a:t>Allen et al., </a:t>
            </a:r>
            <a:r>
              <a:rPr lang="en-US" sz="2000" i="1" dirty="0" err="1"/>
              <a:t>Devel</a:t>
            </a:r>
            <a:r>
              <a:rPr lang="en-US" sz="2000" i="1" dirty="0"/>
              <a:t>. &amp; Psychopathology, 2021,Costello et al., Amer </a:t>
            </a:r>
            <a:r>
              <a:rPr lang="en-US" sz="2000" i="1" dirty="0" err="1"/>
              <a:t>Jnl</a:t>
            </a:r>
            <a:r>
              <a:rPr lang="en-US" sz="2000" i="1" dirty="0"/>
              <a:t> </a:t>
            </a:r>
            <a:r>
              <a:rPr lang="en-US" sz="2000" i="1"/>
              <a:t>of Community </a:t>
            </a:r>
            <a:r>
              <a:rPr lang="en-US" sz="2000" i="1" dirty="0"/>
              <a:t>Psych, 2022)</a:t>
            </a:r>
          </a:p>
        </p:txBody>
      </p:sp>
      <p:cxnSp>
        <p:nvCxnSpPr>
          <p:cNvPr id="5" name="Straight Arrow Connector 4">
            <a:extLst>
              <a:ext uri="{FF2B5EF4-FFF2-40B4-BE49-F238E27FC236}">
                <a16:creationId xmlns:a16="http://schemas.microsoft.com/office/drawing/2014/main" id="{1D5F18A3-7DEE-2F46-CC9A-8033375DD067}"/>
              </a:ext>
            </a:extLst>
          </p:cNvPr>
          <p:cNvCxnSpPr>
            <a:cxnSpLocks/>
          </p:cNvCxnSpPr>
          <p:nvPr/>
        </p:nvCxnSpPr>
        <p:spPr>
          <a:xfrm>
            <a:off x="4572000" y="2351314"/>
            <a:ext cx="2339955" cy="2339956"/>
          </a:xfrm>
          <a:prstGeom prst="straightConnector1">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466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203200" y="-10160"/>
            <a:ext cx="8612554" cy="1404245"/>
          </a:xfrm>
        </p:spPr>
        <p:txBody>
          <a:bodyPr/>
          <a:lstStyle/>
          <a:p>
            <a:br>
              <a:rPr lang="en-US" sz="2000" i="1" dirty="0">
                <a:solidFill>
                  <a:srgbClr val="172C3F"/>
                </a:solidFill>
              </a:rPr>
            </a:br>
            <a:r>
              <a:rPr lang="en-US" sz="2400" i="1" dirty="0">
                <a:solidFill>
                  <a:srgbClr val="172C3F"/>
                </a:solidFill>
              </a:rPr>
              <a:t>We gratefully acknowledge grant support from NIMH, NICHD, the Spencer Foundation, and the William T. Grant Foundation and the many collaborators who’ve made this study possible, some of whom are listed below:</a:t>
            </a:r>
            <a:br>
              <a:rPr lang="en-US" sz="2000" i="1" dirty="0">
                <a:solidFill>
                  <a:srgbClr val="172C3F"/>
                </a:solidFill>
              </a:rPr>
            </a:br>
            <a:endParaRPr lang="en-US" sz="2000" i="1" dirty="0">
              <a:solidFill>
                <a:srgbClr val="172C3F"/>
              </a:solidFill>
              <a:effectLst>
                <a:outerShdw blurRad="38100" dist="38100" dir="2700000" algn="tl">
                  <a:srgbClr val="FFFFFF"/>
                </a:outerShdw>
              </a:effectLst>
              <a:ea typeface="ＭＳ Ｐゴシック" pitchFamily="92" charset="-128"/>
              <a:cs typeface="ＭＳ Ｐゴシック" pitchFamily="92" charset="-128"/>
            </a:endParaRPr>
          </a:p>
        </p:txBody>
      </p:sp>
      <p:sp>
        <p:nvSpPr>
          <p:cNvPr id="16387" name="Rectangle 8"/>
          <p:cNvSpPr>
            <a:spLocks noChangeArrowheads="1"/>
          </p:cNvSpPr>
          <p:nvPr/>
        </p:nvSpPr>
        <p:spPr bwMode="auto">
          <a:xfrm>
            <a:off x="1298196" y="5580727"/>
            <a:ext cx="6299200" cy="723275"/>
          </a:xfrm>
          <a:prstGeom prst="rect">
            <a:avLst/>
          </a:prstGeom>
          <a:noFill/>
          <a:ln w="9525">
            <a:noFill/>
            <a:miter lim="800000"/>
            <a:headEnd/>
            <a:tailEnd/>
          </a:ln>
        </p:spPr>
        <p:txBody>
          <a:bodyPr>
            <a:prstTxWarp prst="textNoShape">
              <a:avLst/>
            </a:prstTxWarp>
            <a:spAutoFit/>
          </a:bodyPr>
          <a:lstStyle/>
          <a:p>
            <a:pPr algn="ctr"/>
            <a:r>
              <a:rPr lang="en-US" sz="2000" i="1" dirty="0">
                <a:solidFill>
                  <a:srgbClr val="172C3F"/>
                </a:solidFill>
              </a:rPr>
              <a:t>Copies of related papers are available at:</a:t>
            </a:r>
            <a:br>
              <a:rPr lang="en-US" sz="2100" i="1" dirty="0">
                <a:solidFill>
                  <a:srgbClr val="172C3F"/>
                </a:solidFill>
              </a:rPr>
            </a:br>
            <a:r>
              <a:rPr lang="en-US" sz="2100" i="1" dirty="0" err="1">
                <a:solidFill>
                  <a:srgbClr val="0070C0"/>
                </a:solidFill>
              </a:rPr>
              <a:t>www.Teenresearch.org</a:t>
            </a:r>
            <a:endParaRPr lang="en-US" sz="2100" i="1" dirty="0">
              <a:solidFill>
                <a:srgbClr val="0070C0"/>
              </a:solidFill>
            </a:endParaRPr>
          </a:p>
        </p:txBody>
      </p:sp>
      <p:grpSp>
        <p:nvGrpSpPr>
          <p:cNvPr id="3" name="Group 2"/>
          <p:cNvGrpSpPr/>
          <p:nvPr/>
        </p:nvGrpSpPr>
        <p:grpSpPr>
          <a:xfrm>
            <a:off x="179092" y="1590330"/>
            <a:ext cx="8800301" cy="2557720"/>
            <a:chOff x="148392" y="3509278"/>
            <a:chExt cx="8800301" cy="2557720"/>
          </a:xfrm>
        </p:grpSpPr>
        <p:sp>
          <p:nvSpPr>
            <p:cNvPr id="4" name="Text Box 4"/>
            <p:cNvSpPr txBox="1">
              <a:spLocks noChangeArrowheads="1"/>
            </p:cNvSpPr>
            <p:nvPr/>
          </p:nvSpPr>
          <p:spPr bwMode="auto">
            <a:xfrm>
              <a:off x="148392" y="3512453"/>
              <a:ext cx="3048000" cy="2554545"/>
            </a:xfrm>
            <a:prstGeom prst="rect">
              <a:avLst/>
            </a:prstGeom>
            <a:noFill/>
            <a:ln w="9525">
              <a:noFill/>
              <a:miter lim="800000"/>
              <a:headEnd/>
              <a:tailEnd/>
            </a:ln>
            <a:effectLst/>
          </p:spPr>
          <p:txBody>
            <a:bodyPr>
              <a:prstTxWarp prst="textNoShape">
                <a:avLst/>
              </a:prstTxWarp>
              <a:spAutoFit/>
            </a:bodyPr>
            <a:lstStyle/>
            <a:p>
              <a:pPr algn="l">
                <a:spcBef>
                  <a:spcPct val="0"/>
                </a:spcBef>
              </a:pPr>
              <a:endParaRPr lang="en-US" sz="2000" dirty="0">
                <a:solidFill>
                  <a:srgbClr val="172C3F"/>
                </a:solidFill>
              </a:endParaRPr>
            </a:p>
            <a:p>
              <a:pPr algn="l">
                <a:spcBef>
                  <a:spcPct val="0"/>
                </a:spcBef>
              </a:pPr>
              <a:r>
                <a:rPr lang="en-US" sz="2000" dirty="0">
                  <a:solidFill>
                    <a:srgbClr val="172C3F"/>
                  </a:solidFill>
                </a:rPr>
                <a:t>Maryfrances Porter, Ph.D.	</a:t>
              </a:r>
            </a:p>
            <a:p>
              <a:pPr algn="l">
                <a:spcBef>
                  <a:spcPct val="0"/>
                </a:spcBef>
              </a:pPr>
              <a:r>
                <a:rPr lang="en-US" sz="2000" dirty="0">
                  <a:solidFill>
                    <a:srgbClr val="172C3F"/>
                  </a:solidFill>
                </a:rPr>
                <a:t>Kathleen McElhaney, Ph.D.</a:t>
              </a:r>
            </a:p>
            <a:p>
              <a:pPr algn="l">
                <a:spcBef>
                  <a:spcPct val="0"/>
                </a:spcBef>
              </a:pPr>
              <a:r>
                <a:rPr lang="en-US" sz="2000" dirty="0">
                  <a:solidFill>
                    <a:srgbClr val="172C3F"/>
                  </a:solidFill>
                </a:rPr>
                <a:t>Joseph Tan, Ph.D.</a:t>
              </a:r>
            </a:p>
            <a:p>
              <a:pPr algn="l">
                <a:spcBef>
                  <a:spcPct val="0"/>
                </a:spcBef>
              </a:pPr>
              <a:r>
                <a:rPr lang="en-US" sz="2000" dirty="0">
                  <a:solidFill>
                    <a:srgbClr val="172C3F"/>
                  </a:solidFill>
                </a:rPr>
                <a:t>Lauren </a:t>
              </a:r>
              <a:r>
                <a:rPr lang="en-US" sz="2000" dirty="0" err="1">
                  <a:solidFill>
                    <a:srgbClr val="172C3F"/>
                  </a:solidFill>
                </a:rPr>
                <a:t>Elreda</a:t>
              </a:r>
              <a:r>
                <a:rPr lang="en-US" sz="2000" dirty="0">
                  <a:solidFill>
                    <a:srgbClr val="172C3F"/>
                  </a:solidFill>
                </a:rPr>
                <a:t>, Ph.D.</a:t>
              </a:r>
            </a:p>
            <a:p>
              <a:pPr algn="l">
                <a:spcBef>
                  <a:spcPct val="0"/>
                </a:spcBef>
              </a:pPr>
              <a:r>
                <a:rPr lang="en-US" sz="2000" dirty="0">
                  <a:solidFill>
                    <a:srgbClr val="172C3F"/>
                  </a:solidFill>
                </a:rPr>
                <a:t>Emily Loeb, Ph.D.</a:t>
              </a:r>
            </a:p>
            <a:p>
              <a:pPr algn="l">
                <a:spcBef>
                  <a:spcPct val="0"/>
                </a:spcBef>
              </a:pPr>
              <a:r>
                <a:rPr lang="en-US" sz="2000" dirty="0">
                  <a:solidFill>
                    <a:srgbClr val="172C3F"/>
                  </a:solidFill>
                </a:rPr>
                <a:t>Penny Marsh</a:t>
              </a:r>
            </a:p>
            <a:p>
              <a:pPr algn="l">
                <a:spcBef>
                  <a:spcPct val="0"/>
                </a:spcBef>
              </a:pPr>
              <a:r>
                <a:rPr lang="en-US" sz="2000" dirty="0">
                  <a:solidFill>
                    <a:srgbClr val="172C3F"/>
                  </a:solidFill>
                </a:rPr>
                <a:t>Leah Grande</a:t>
              </a:r>
            </a:p>
          </p:txBody>
        </p:sp>
        <p:sp>
          <p:nvSpPr>
            <p:cNvPr id="5" name="Text Box 5"/>
            <p:cNvSpPr txBox="1">
              <a:spLocks noChangeArrowheads="1"/>
            </p:cNvSpPr>
            <p:nvPr/>
          </p:nvSpPr>
          <p:spPr bwMode="auto">
            <a:xfrm>
              <a:off x="3399592" y="3509278"/>
              <a:ext cx="2486618" cy="2246769"/>
            </a:xfrm>
            <a:prstGeom prst="rect">
              <a:avLst/>
            </a:prstGeom>
            <a:noFill/>
            <a:ln w="9525">
              <a:noFill/>
              <a:miter lim="800000"/>
              <a:headEnd/>
              <a:tailEnd/>
            </a:ln>
            <a:effectLst/>
          </p:spPr>
          <p:txBody>
            <a:bodyPr wrap="square">
              <a:prstTxWarp prst="textNoShape">
                <a:avLst/>
              </a:prstTxWarp>
              <a:spAutoFit/>
            </a:bodyPr>
            <a:lstStyle/>
            <a:p>
              <a:pPr algn="l">
                <a:spcBef>
                  <a:spcPct val="0"/>
                </a:spcBef>
              </a:pPr>
              <a:endParaRPr lang="en-US" sz="2000" dirty="0">
                <a:solidFill>
                  <a:srgbClr val="172C3F"/>
                </a:solidFill>
              </a:endParaRPr>
            </a:p>
            <a:p>
              <a:pPr algn="l">
                <a:spcBef>
                  <a:spcPct val="0"/>
                </a:spcBef>
              </a:pPr>
              <a:r>
                <a:rPr lang="en-US" sz="2000" dirty="0">
                  <a:solidFill>
                    <a:srgbClr val="172C3F"/>
                  </a:solidFill>
                </a:rPr>
                <a:t>Farah Williams, Ph.D.</a:t>
              </a:r>
            </a:p>
            <a:p>
              <a:pPr algn="l">
                <a:spcBef>
                  <a:spcPct val="0"/>
                </a:spcBef>
              </a:pPr>
              <a:r>
                <a:rPr lang="en-US" sz="2000" dirty="0">
                  <a:solidFill>
                    <a:srgbClr val="172C3F"/>
                  </a:solidFill>
                </a:rPr>
                <a:t>Chris </a:t>
              </a:r>
              <a:r>
                <a:rPr lang="en-US" sz="2000" dirty="0" err="1">
                  <a:solidFill>
                    <a:srgbClr val="172C3F"/>
                  </a:solidFill>
                </a:rPr>
                <a:t>Hafen</a:t>
              </a:r>
              <a:r>
                <a:rPr lang="en-US" sz="2000" dirty="0">
                  <a:solidFill>
                    <a:srgbClr val="172C3F"/>
                  </a:solidFill>
                </a:rPr>
                <a:t>, Ph.D.</a:t>
              </a:r>
            </a:p>
            <a:p>
              <a:pPr algn="l">
                <a:spcBef>
                  <a:spcPct val="0"/>
                </a:spcBef>
              </a:pPr>
              <a:r>
                <a:rPr lang="en-US" sz="2000" dirty="0">
                  <a:solidFill>
                    <a:srgbClr val="172C3F"/>
                  </a:solidFill>
                </a:rPr>
                <a:t>Megan </a:t>
              </a:r>
              <a:r>
                <a:rPr lang="en-US" sz="2000" dirty="0" err="1">
                  <a:solidFill>
                    <a:srgbClr val="172C3F"/>
                  </a:solidFill>
                </a:rPr>
                <a:t>Schad</a:t>
              </a:r>
              <a:r>
                <a:rPr lang="en-US" sz="2000" dirty="0">
                  <a:solidFill>
                    <a:srgbClr val="172C3F"/>
                  </a:solidFill>
                </a:rPr>
                <a:t>, Ph.D.</a:t>
              </a:r>
            </a:p>
            <a:p>
              <a:pPr algn="l">
                <a:spcBef>
                  <a:spcPct val="0"/>
                </a:spcBef>
              </a:pPr>
              <a:r>
                <a:rPr lang="en-US" sz="2000" dirty="0">
                  <a:solidFill>
                    <a:srgbClr val="172C3F"/>
                  </a:solidFill>
                </a:rPr>
                <a:t>Lauren Everhart</a:t>
              </a:r>
            </a:p>
            <a:p>
              <a:pPr algn="l">
                <a:spcBef>
                  <a:spcPct val="0"/>
                </a:spcBef>
              </a:pPr>
              <a:r>
                <a:rPr lang="en-US" sz="2000" dirty="0">
                  <a:solidFill>
                    <a:srgbClr val="172C3F"/>
                  </a:solidFill>
                </a:rPr>
                <a:t>Elie Hessel, Ph.D.</a:t>
              </a:r>
            </a:p>
            <a:p>
              <a:pPr algn="l">
                <a:spcBef>
                  <a:spcPct val="0"/>
                </a:spcBef>
              </a:pPr>
              <a:r>
                <a:rPr lang="en-US" sz="2000" dirty="0">
                  <a:solidFill>
                    <a:srgbClr val="172C3F"/>
                  </a:solidFill>
                </a:rPr>
                <a:t>Meghan Costello</a:t>
              </a:r>
            </a:p>
          </p:txBody>
        </p:sp>
        <p:sp>
          <p:nvSpPr>
            <p:cNvPr id="6" name="Text Box 6"/>
            <p:cNvSpPr txBox="1">
              <a:spLocks noChangeArrowheads="1"/>
            </p:cNvSpPr>
            <p:nvPr/>
          </p:nvSpPr>
          <p:spPr bwMode="auto">
            <a:xfrm>
              <a:off x="6109454" y="3509278"/>
              <a:ext cx="2839239" cy="2246769"/>
            </a:xfrm>
            <a:prstGeom prst="rect">
              <a:avLst/>
            </a:prstGeom>
            <a:noFill/>
            <a:ln w="9525">
              <a:noFill/>
              <a:miter lim="800000"/>
              <a:headEnd/>
              <a:tailEnd/>
            </a:ln>
            <a:effectLst/>
          </p:spPr>
          <p:txBody>
            <a:bodyPr wrap="none">
              <a:prstTxWarp prst="textNoShape">
                <a:avLst/>
              </a:prstTxWarp>
              <a:spAutoFit/>
            </a:bodyPr>
            <a:lstStyle/>
            <a:p>
              <a:pPr algn="l">
                <a:spcBef>
                  <a:spcPct val="0"/>
                </a:spcBef>
              </a:pPr>
              <a:endParaRPr lang="en-US" sz="2000" dirty="0">
                <a:solidFill>
                  <a:srgbClr val="172C3F"/>
                </a:solidFill>
              </a:endParaRPr>
            </a:p>
            <a:p>
              <a:pPr algn="l">
                <a:spcBef>
                  <a:spcPct val="0"/>
                </a:spcBef>
              </a:pPr>
              <a:r>
                <a:rPr lang="en-US" sz="2000" dirty="0">
                  <a:solidFill>
                    <a:srgbClr val="172C3F"/>
                  </a:solidFill>
                </a:rPr>
                <a:t>Christy McFarland, Ph.D.</a:t>
              </a:r>
            </a:p>
            <a:p>
              <a:pPr algn="l">
                <a:spcBef>
                  <a:spcPct val="0"/>
                </a:spcBef>
              </a:pPr>
              <a:r>
                <a:rPr lang="en-US" sz="2000" dirty="0">
                  <a:solidFill>
                    <a:srgbClr val="172C3F"/>
                  </a:solidFill>
                </a:rPr>
                <a:t>Emily Marston, Ph.D.</a:t>
              </a:r>
            </a:p>
            <a:p>
              <a:pPr algn="l">
                <a:spcBef>
                  <a:spcPct val="0"/>
                </a:spcBef>
              </a:pPr>
              <a:r>
                <a:rPr lang="en-US" sz="2000" dirty="0">
                  <a:solidFill>
                    <a:srgbClr val="172C3F"/>
                  </a:solidFill>
                </a:rPr>
                <a:t>Erin </a:t>
              </a:r>
              <a:r>
                <a:rPr lang="en-US" sz="2000" dirty="0" err="1">
                  <a:solidFill>
                    <a:srgbClr val="172C3F"/>
                  </a:solidFill>
                </a:rPr>
                <a:t>Miga</a:t>
              </a:r>
              <a:r>
                <a:rPr lang="en-US" sz="2000" dirty="0">
                  <a:solidFill>
                    <a:srgbClr val="172C3F"/>
                  </a:solidFill>
                </a:rPr>
                <a:t>, Ph.D.</a:t>
              </a:r>
            </a:p>
            <a:p>
              <a:pPr algn="l">
                <a:spcBef>
                  <a:spcPct val="0"/>
                </a:spcBef>
              </a:pPr>
              <a:r>
                <a:rPr lang="en-US" sz="2000" dirty="0">
                  <a:solidFill>
                    <a:srgbClr val="172C3F"/>
                  </a:solidFill>
                </a:rPr>
                <a:t>Amanda Hare, Ph.D.</a:t>
              </a:r>
            </a:p>
            <a:p>
              <a:pPr algn="l">
                <a:spcBef>
                  <a:spcPct val="0"/>
                </a:spcBef>
              </a:pPr>
              <a:r>
                <a:rPr lang="en-US" sz="2000" dirty="0">
                  <a:solidFill>
                    <a:srgbClr val="172C3F"/>
                  </a:solidFill>
                </a:rPr>
                <a:t>Gabby Hunt</a:t>
              </a:r>
            </a:p>
            <a:p>
              <a:pPr algn="l">
                <a:spcBef>
                  <a:spcPct val="0"/>
                </a:spcBef>
              </a:pPr>
              <a:r>
                <a:rPr lang="en-US" sz="2000" dirty="0">
                  <a:solidFill>
                    <a:srgbClr val="172C3F"/>
                  </a:solidFill>
                </a:rPr>
                <a:t>Caroline Fowler</a:t>
              </a:r>
            </a:p>
          </p:txBody>
        </p:sp>
      </p:grpSp>
      <p:sp>
        <p:nvSpPr>
          <p:cNvPr id="2" name="TextBox 1"/>
          <p:cNvSpPr txBox="1"/>
          <p:nvPr/>
        </p:nvSpPr>
        <p:spPr>
          <a:xfrm>
            <a:off x="1983103" y="-2215602"/>
            <a:ext cx="184666" cy="307777"/>
          </a:xfrm>
          <a:prstGeom prst="rect">
            <a:avLst/>
          </a:prstGeom>
          <a:noFill/>
        </p:spPr>
        <p:txBody>
          <a:bodyPr wrap="none" rtlCol="0">
            <a:spAutoFit/>
          </a:bodyPr>
          <a:lstStyle/>
          <a:p>
            <a:pPr algn="l">
              <a:spcBef>
                <a:spcPts val="0"/>
              </a:spcBef>
            </a:pPr>
            <a:endParaRPr lang="en-US" sz="1400" i="1" dirty="0">
              <a:solidFill>
                <a:srgbClr val="172C3F"/>
              </a:solidFill>
            </a:endParaRPr>
          </a:p>
        </p:txBody>
      </p:sp>
    </p:spTree>
    <p:extLst>
      <p:ext uri="{BB962C8B-B14F-4D97-AF65-F5344CB8AC3E}">
        <p14:creationId xmlns:p14="http://schemas.microsoft.com/office/powerpoint/2010/main" val="181332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109"/>
            <a:ext cx="8229600" cy="1322627"/>
          </a:xfrm>
        </p:spPr>
        <p:txBody>
          <a:bodyPr/>
          <a:lstStyle/>
          <a:p>
            <a:r>
              <a:rPr lang="en-US" dirty="0">
                <a:solidFill>
                  <a:schemeClr val="accent6"/>
                </a:solidFill>
              </a:rPr>
              <a:t>Why Being Socially ‘Off-track’ </a:t>
            </a:r>
            <a:br>
              <a:rPr lang="en-US" dirty="0">
                <a:solidFill>
                  <a:schemeClr val="accent6"/>
                </a:solidFill>
              </a:rPr>
            </a:br>
            <a:r>
              <a:rPr lang="en-US" dirty="0">
                <a:solidFill>
                  <a:schemeClr val="accent6"/>
                </a:solidFill>
              </a:rPr>
              <a:t>Might Matter for Depressive Symptoms</a:t>
            </a:r>
          </a:p>
        </p:txBody>
      </p:sp>
      <p:sp>
        <p:nvSpPr>
          <p:cNvPr id="4" name="TextBox 3">
            <a:extLst>
              <a:ext uri="{FF2B5EF4-FFF2-40B4-BE49-F238E27FC236}">
                <a16:creationId xmlns:a16="http://schemas.microsoft.com/office/drawing/2014/main" id="{AAB0FDF4-FFA4-5A46-A7C1-F2FD980D7BAE}"/>
              </a:ext>
            </a:extLst>
          </p:cNvPr>
          <p:cNvSpPr txBox="1"/>
          <p:nvPr/>
        </p:nvSpPr>
        <p:spPr>
          <a:xfrm>
            <a:off x="958241" y="2279736"/>
            <a:ext cx="7553747" cy="3046988"/>
          </a:xfrm>
          <a:prstGeom prst="rect">
            <a:avLst/>
          </a:prstGeom>
          <a:noFill/>
        </p:spPr>
        <p:txBody>
          <a:bodyPr wrap="square" rtlCol="0">
            <a:spAutoFit/>
          </a:bodyPr>
          <a:lstStyle/>
          <a:p>
            <a:pPr>
              <a:spcBef>
                <a:spcPts val="0"/>
              </a:spcBef>
            </a:pPr>
            <a:r>
              <a:rPr lang="en-US" dirty="0">
                <a:solidFill>
                  <a:srgbClr val="000000"/>
                </a:solidFill>
              </a:rPr>
              <a:t>Might lead in adulthood to:</a:t>
            </a:r>
          </a:p>
          <a:p>
            <a:pPr>
              <a:spcBef>
                <a:spcPts val="0"/>
              </a:spcBef>
            </a:pPr>
            <a:endParaRPr lang="en-US" dirty="0">
              <a:solidFill>
                <a:srgbClr val="000000"/>
              </a:solidFill>
            </a:endParaRPr>
          </a:p>
          <a:p>
            <a:pPr marL="342900" indent="-342900">
              <a:spcBef>
                <a:spcPts val="0"/>
              </a:spcBef>
              <a:buFont typeface="Arial" panose="020B0604020202020204" pitchFamily="34" charset="0"/>
              <a:buChar char="•"/>
            </a:pPr>
            <a:r>
              <a:rPr lang="en-US" dirty="0">
                <a:solidFill>
                  <a:srgbClr val="000000"/>
                </a:solidFill>
              </a:rPr>
              <a:t>Lack of day-to-day good quality interactions</a:t>
            </a:r>
          </a:p>
          <a:p>
            <a:pPr marL="342900" indent="-342900">
              <a:spcBef>
                <a:spcPts val="0"/>
              </a:spcBef>
              <a:buFont typeface="Arial" panose="020B0604020202020204" pitchFamily="34" charset="0"/>
              <a:buChar char="•"/>
            </a:pPr>
            <a:endParaRPr lang="en-US" dirty="0">
              <a:solidFill>
                <a:srgbClr val="000000"/>
              </a:solidFill>
            </a:endParaRPr>
          </a:p>
          <a:p>
            <a:pPr marL="342900" indent="-342900">
              <a:spcBef>
                <a:spcPts val="0"/>
              </a:spcBef>
              <a:buFont typeface="Arial" panose="020B0604020202020204" pitchFamily="34" charset="0"/>
              <a:buChar char="•"/>
            </a:pPr>
            <a:r>
              <a:rPr lang="en-US" dirty="0">
                <a:solidFill>
                  <a:srgbClr val="000000"/>
                </a:solidFill>
              </a:rPr>
              <a:t>Poor romantic relationships</a:t>
            </a:r>
          </a:p>
          <a:p>
            <a:pPr marL="342900" indent="-342900">
              <a:spcBef>
                <a:spcPts val="0"/>
              </a:spcBef>
              <a:buFont typeface="Arial" panose="020B0604020202020204" pitchFamily="34" charset="0"/>
              <a:buChar char="•"/>
            </a:pPr>
            <a:endParaRPr lang="en-US" dirty="0">
              <a:solidFill>
                <a:srgbClr val="000000"/>
              </a:solidFill>
            </a:endParaRPr>
          </a:p>
          <a:p>
            <a:pPr marL="342900" indent="-342900">
              <a:spcBef>
                <a:spcPts val="0"/>
              </a:spcBef>
              <a:buFont typeface="Arial" panose="020B0604020202020204" pitchFamily="34" charset="0"/>
              <a:buChar char="•"/>
            </a:pPr>
            <a:r>
              <a:rPr lang="en-US" dirty="0">
                <a:solidFill>
                  <a:srgbClr val="000000"/>
                </a:solidFill>
              </a:rPr>
              <a:t>General sense of failure to fit in with the human ‘pack’</a:t>
            </a:r>
          </a:p>
          <a:p>
            <a:pPr marL="342900" indent="-342900">
              <a:spcBef>
                <a:spcPts val="0"/>
              </a:spcBef>
              <a:buFont typeface="Arial" panose="020B0604020202020204" pitchFamily="34" charset="0"/>
              <a:buChar char="•"/>
            </a:pPr>
            <a:endParaRPr lang="en-US" dirty="0">
              <a:solidFill>
                <a:srgbClr val="000000"/>
              </a:solidFill>
            </a:endParaRPr>
          </a:p>
        </p:txBody>
      </p:sp>
    </p:spTree>
    <p:extLst>
      <p:ext uri="{BB962C8B-B14F-4D97-AF65-F5344CB8AC3E}">
        <p14:creationId xmlns:p14="http://schemas.microsoft.com/office/powerpoint/2010/main" val="90053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109"/>
            <a:ext cx="8229600" cy="1322627"/>
          </a:xfrm>
        </p:spPr>
        <p:txBody>
          <a:bodyPr/>
          <a:lstStyle/>
          <a:p>
            <a:r>
              <a:rPr lang="en-US" dirty="0">
                <a:solidFill>
                  <a:schemeClr val="accent6"/>
                </a:solidFill>
              </a:rPr>
              <a:t>Addressing ‘Third Variable’ Explanations</a:t>
            </a:r>
          </a:p>
        </p:txBody>
      </p:sp>
      <p:sp>
        <p:nvSpPr>
          <p:cNvPr id="5" name="TextBox 4">
            <a:extLst>
              <a:ext uri="{FF2B5EF4-FFF2-40B4-BE49-F238E27FC236}">
                <a16:creationId xmlns:a16="http://schemas.microsoft.com/office/drawing/2014/main" id="{BB32DEE7-ED62-B6AC-FE98-147E605DB5BE}"/>
              </a:ext>
            </a:extLst>
          </p:cNvPr>
          <p:cNvSpPr txBox="1"/>
          <p:nvPr/>
        </p:nvSpPr>
        <p:spPr>
          <a:xfrm>
            <a:off x="1025476" y="2279736"/>
            <a:ext cx="7553747" cy="3416320"/>
          </a:xfrm>
          <a:prstGeom prst="rect">
            <a:avLst/>
          </a:prstGeom>
          <a:noFill/>
        </p:spPr>
        <p:txBody>
          <a:bodyPr wrap="square" rtlCol="0">
            <a:spAutoFit/>
          </a:bodyPr>
          <a:lstStyle/>
          <a:p>
            <a:pPr marL="342900" indent="-342900">
              <a:spcBef>
                <a:spcPts val="0"/>
              </a:spcBef>
              <a:buFont typeface="Arial" panose="020B0604020202020204" pitchFamily="34" charset="0"/>
              <a:buChar char="•"/>
            </a:pPr>
            <a:r>
              <a:rPr lang="en-US" dirty="0">
                <a:solidFill>
                  <a:srgbClr val="000000"/>
                </a:solidFill>
              </a:rPr>
              <a:t>Perhaps prior psychological symptoms are driving friendship quality and future functioning</a:t>
            </a:r>
          </a:p>
          <a:p>
            <a:pPr marL="342900" indent="-342900">
              <a:spcBef>
                <a:spcPts val="0"/>
              </a:spcBef>
              <a:buFont typeface="Arial" panose="020B0604020202020204" pitchFamily="34" charset="0"/>
              <a:buChar char="•"/>
            </a:pPr>
            <a:endParaRPr lang="en-US" dirty="0">
              <a:solidFill>
                <a:srgbClr val="000000"/>
              </a:solidFill>
            </a:endParaRPr>
          </a:p>
          <a:p>
            <a:pPr marL="800100" lvl="1" indent="-342900">
              <a:spcBef>
                <a:spcPts val="0"/>
              </a:spcBef>
              <a:buFont typeface="Arial" panose="020B0604020202020204" pitchFamily="34" charset="0"/>
              <a:buChar char="•"/>
            </a:pPr>
            <a:r>
              <a:rPr lang="en-US" dirty="0">
                <a:solidFill>
                  <a:srgbClr val="000000"/>
                </a:solidFill>
              </a:rPr>
              <a:t>Homotypic Continuity</a:t>
            </a:r>
          </a:p>
          <a:p>
            <a:pPr marL="1257300" lvl="2" indent="-342900">
              <a:spcBef>
                <a:spcPts val="0"/>
              </a:spcBef>
              <a:buFont typeface="Arial" panose="020B0604020202020204" pitchFamily="34" charset="0"/>
              <a:buChar char="•"/>
            </a:pPr>
            <a:r>
              <a:rPr lang="en-US" dirty="0">
                <a:solidFill>
                  <a:srgbClr val="000000"/>
                </a:solidFill>
              </a:rPr>
              <a:t>Prior levels of depressive symptoms</a:t>
            </a:r>
          </a:p>
          <a:p>
            <a:pPr marL="800100" lvl="1" indent="-342900">
              <a:spcBef>
                <a:spcPts val="0"/>
              </a:spcBef>
              <a:buFont typeface="Arial" panose="020B0604020202020204" pitchFamily="34" charset="0"/>
              <a:buChar char="•"/>
            </a:pPr>
            <a:endParaRPr lang="en-US" dirty="0">
              <a:solidFill>
                <a:srgbClr val="000000"/>
              </a:solidFill>
            </a:endParaRPr>
          </a:p>
          <a:p>
            <a:pPr marL="800100" lvl="1" indent="-342900">
              <a:spcBef>
                <a:spcPts val="0"/>
              </a:spcBef>
              <a:buFont typeface="Arial" panose="020B0604020202020204" pitchFamily="34" charset="0"/>
              <a:buChar char="•"/>
            </a:pPr>
            <a:r>
              <a:rPr lang="en-US" dirty="0">
                <a:solidFill>
                  <a:srgbClr val="000000"/>
                </a:solidFill>
              </a:rPr>
              <a:t>Heterotypic Continuity</a:t>
            </a:r>
          </a:p>
          <a:p>
            <a:pPr marL="1257300" lvl="2" indent="-342900">
              <a:spcBef>
                <a:spcPts val="0"/>
              </a:spcBef>
              <a:buFont typeface="Arial" panose="020B0604020202020204" pitchFamily="34" charset="0"/>
              <a:buChar char="•"/>
            </a:pPr>
            <a:r>
              <a:rPr lang="en-US" dirty="0">
                <a:solidFill>
                  <a:srgbClr val="000000"/>
                </a:solidFill>
              </a:rPr>
              <a:t>Anxiety symptoms</a:t>
            </a:r>
          </a:p>
          <a:p>
            <a:pPr marL="1257300" lvl="2" indent="-342900">
              <a:spcBef>
                <a:spcPts val="0"/>
              </a:spcBef>
              <a:buFont typeface="Arial" panose="020B0604020202020204" pitchFamily="34" charset="0"/>
              <a:buChar char="•"/>
            </a:pPr>
            <a:r>
              <a:rPr lang="en-US" dirty="0">
                <a:solidFill>
                  <a:srgbClr val="000000"/>
                </a:solidFill>
              </a:rPr>
              <a:t>Externalizing symptoms</a:t>
            </a:r>
          </a:p>
        </p:txBody>
      </p:sp>
    </p:spTree>
    <p:extLst>
      <p:ext uri="{BB962C8B-B14F-4D97-AF65-F5344CB8AC3E}">
        <p14:creationId xmlns:p14="http://schemas.microsoft.com/office/powerpoint/2010/main" val="89041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109"/>
            <a:ext cx="8229600" cy="1322627"/>
          </a:xfrm>
        </p:spPr>
        <p:txBody>
          <a:bodyPr/>
          <a:lstStyle/>
          <a:p>
            <a:r>
              <a:rPr lang="en-US" dirty="0">
                <a:solidFill>
                  <a:schemeClr val="accent6"/>
                </a:solidFill>
              </a:rPr>
              <a:t>Following Young People From 13 to 30:</a:t>
            </a:r>
            <a:br>
              <a:rPr lang="en-US" dirty="0">
                <a:solidFill>
                  <a:schemeClr val="accent6"/>
                </a:solidFill>
              </a:rPr>
            </a:br>
            <a:r>
              <a:rPr lang="en-US" dirty="0">
                <a:solidFill>
                  <a:schemeClr val="accent6"/>
                </a:solidFill>
              </a:rPr>
              <a:t>To Pursue Three Goals</a:t>
            </a:r>
          </a:p>
        </p:txBody>
      </p:sp>
      <p:sp>
        <p:nvSpPr>
          <p:cNvPr id="5" name="TextBox 4">
            <a:extLst>
              <a:ext uri="{FF2B5EF4-FFF2-40B4-BE49-F238E27FC236}">
                <a16:creationId xmlns:a16="http://schemas.microsoft.com/office/drawing/2014/main" id="{BB32DEE7-ED62-B6AC-FE98-147E605DB5BE}"/>
              </a:ext>
            </a:extLst>
          </p:cNvPr>
          <p:cNvSpPr txBox="1"/>
          <p:nvPr/>
        </p:nvSpPr>
        <p:spPr>
          <a:xfrm>
            <a:off x="1025476" y="2279736"/>
            <a:ext cx="7553747" cy="2677656"/>
          </a:xfrm>
          <a:prstGeom prst="rect">
            <a:avLst/>
          </a:prstGeom>
          <a:noFill/>
        </p:spPr>
        <p:txBody>
          <a:bodyPr wrap="square" rtlCol="0">
            <a:spAutoFit/>
          </a:bodyPr>
          <a:lstStyle/>
          <a:p>
            <a:pPr marL="457200" indent="-457200">
              <a:spcBef>
                <a:spcPts val="0"/>
              </a:spcBef>
              <a:buAutoNum type="arabicPeriod"/>
            </a:pPr>
            <a:r>
              <a:rPr lang="en-US" dirty="0">
                <a:solidFill>
                  <a:srgbClr val="000000"/>
                </a:solidFill>
              </a:rPr>
              <a:t>Examine meaningful symptom continuities</a:t>
            </a:r>
          </a:p>
          <a:p>
            <a:pPr marL="457200" indent="-457200">
              <a:spcBef>
                <a:spcPts val="0"/>
              </a:spcBef>
              <a:buAutoNum type="arabicPeriod"/>
            </a:pPr>
            <a:endParaRPr lang="en-US" dirty="0">
              <a:solidFill>
                <a:srgbClr val="000000"/>
              </a:solidFill>
            </a:endParaRPr>
          </a:p>
          <a:p>
            <a:pPr marL="457200" indent="-457200">
              <a:spcBef>
                <a:spcPts val="0"/>
              </a:spcBef>
              <a:buAutoNum type="arabicPeriod"/>
            </a:pPr>
            <a:r>
              <a:rPr lang="en-US" dirty="0">
                <a:solidFill>
                  <a:srgbClr val="000000"/>
                </a:solidFill>
              </a:rPr>
              <a:t>Explore long-term predictive role of adolescent friendship quality</a:t>
            </a:r>
          </a:p>
          <a:p>
            <a:pPr marL="457200" indent="-457200">
              <a:spcBef>
                <a:spcPts val="0"/>
              </a:spcBef>
              <a:buAutoNum type="arabicPeriod"/>
            </a:pPr>
            <a:endParaRPr lang="en-US" dirty="0">
              <a:solidFill>
                <a:srgbClr val="000000"/>
              </a:solidFill>
            </a:endParaRPr>
          </a:p>
          <a:p>
            <a:pPr marL="457200" indent="-457200">
              <a:spcBef>
                <a:spcPts val="0"/>
              </a:spcBef>
              <a:buAutoNum type="arabicPeriod"/>
            </a:pPr>
            <a:r>
              <a:rPr lang="en-US" dirty="0">
                <a:solidFill>
                  <a:srgbClr val="000000"/>
                </a:solidFill>
              </a:rPr>
              <a:t>Identify mediating processes from 13 to 30</a:t>
            </a:r>
          </a:p>
          <a:p>
            <a:pPr marL="457200" indent="-457200">
              <a:spcBef>
                <a:spcPts val="0"/>
              </a:spcBef>
              <a:buAutoNum type="arabicPeriod"/>
            </a:pPr>
            <a:endParaRPr lang="en-US" dirty="0">
              <a:solidFill>
                <a:srgbClr val="000000"/>
              </a:solidFill>
            </a:endParaRPr>
          </a:p>
        </p:txBody>
      </p:sp>
    </p:spTree>
    <p:extLst>
      <p:ext uri="{BB962C8B-B14F-4D97-AF65-F5344CB8AC3E}">
        <p14:creationId xmlns:p14="http://schemas.microsoft.com/office/powerpoint/2010/main" val="370231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363209E-5B24-4452-A918-6CB089BC681D}"/>
              </a:ext>
            </a:extLst>
          </p:cNvPr>
          <p:cNvSpPr>
            <a:spLocks noGrp="1"/>
          </p:cNvSpPr>
          <p:nvPr>
            <p:ph type="title"/>
          </p:nvPr>
        </p:nvSpPr>
        <p:spPr>
          <a:xfrm>
            <a:off x="3131503" y="267908"/>
            <a:ext cx="2114265" cy="994172"/>
          </a:xfrm>
        </p:spPr>
        <p:txBody>
          <a:bodyPr/>
          <a:lstStyle/>
          <a:p>
            <a:r>
              <a:rPr lang="en-US" dirty="0">
                <a:solidFill>
                  <a:schemeClr val="bg1"/>
                </a:solidFill>
              </a:rPr>
              <a:t>Sample</a:t>
            </a:r>
          </a:p>
        </p:txBody>
      </p:sp>
      <p:grpSp>
        <p:nvGrpSpPr>
          <p:cNvPr id="12" name="Group 11">
            <a:extLst>
              <a:ext uri="{FF2B5EF4-FFF2-40B4-BE49-F238E27FC236}">
                <a16:creationId xmlns:a16="http://schemas.microsoft.com/office/drawing/2014/main" id="{01B98481-60E5-4704-A6C9-61B8D0A8A684}"/>
              </a:ext>
            </a:extLst>
          </p:cNvPr>
          <p:cNvGrpSpPr/>
          <p:nvPr/>
        </p:nvGrpSpPr>
        <p:grpSpPr>
          <a:xfrm>
            <a:off x="785973" y="1516291"/>
            <a:ext cx="2766895" cy="2028212"/>
            <a:chOff x="-529796" y="1758855"/>
            <a:chExt cx="5596501" cy="3677478"/>
          </a:xfrm>
        </p:grpSpPr>
        <p:grpSp>
          <p:nvGrpSpPr>
            <p:cNvPr id="8" name="Group 7">
              <a:extLst>
                <a:ext uri="{FF2B5EF4-FFF2-40B4-BE49-F238E27FC236}">
                  <a16:creationId xmlns:a16="http://schemas.microsoft.com/office/drawing/2014/main" id="{846CE700-C70A-45A8-A984-C3B7C1506BD2}"/>
                </a:ext>
              </a:extLst>
            </p:cNvPr>
            <p:cNvGrpSpPr/>
            <p:nvPr/>
          </p:nvGrpSpPr>
          <p:grpSpPr>
            <a:xfrm>
              <a:off x="-529796" y="1758855"/>
              <a:ext cx="5596501" cy="3677478"/>
              <a:chOff x="-24830" y="1464487"/>
              <a:chExt cx="5596501" cy="3677478"/>
            </a:xfrm>
          </p:grpSpPr>
          <p:pic>
            <p:nvPicPr>
              <p:cNvPr id="5" name="Picture 4">
                <a:extLst>
                  <a:ext uri="{FF2B5EF4-FFF2-40B4-BE49-F238E27FC236}">
                    <a16:creationId xmlns:a16="http://schemas.microsoft.com/office/drawing/2014/main" id="{C919A71F-960C-4CC9-BD39-C86615560D03}"/>
                  </a:ext>
                </a:extLst>
              </p:cNvPr>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backgroundRemoval t="0" b="99878" l="10000" r="90000">
                            <a14:foregroundMark x1="50366" y1="9024" x2="50366" y2="9024"/>
                            <a14:foregroundMark x1="49268" y1="35976" x2="49268" y2="35976"/>
                          </a14:backgroundRemoval>
                        </a14:imgEffect>
                        <a14:imgEffect>
                          <a14:sharpenSoften amount="50000"/>
                        </a14:imgEffect>
                      </a14:imgLayer>
                    </a14:imgProps>
                  </a:ext>
                </a:extLst>
              </a:blip>
              <a:stretch>
                <a:fillRect/>
              </a:stretch>
            </p:blipFill>
            <p:spPr>
              <a:xfrm>
                <a:off x="-24830" y="1690688"/>
                <a:ext cx="3523403" cy="3252373"/>
              </a:xfrm>
              <a:prstGeom prst="rect">
                <a:avLst/>
              </a:prstGeom>
            </p:spPr>
          </p:pic>
          <p:pic>
            <p:nvPicPr>
              <p:cNvPr id="1028" name="Picture 4" descr="Female Computer Icons Gender symbol, people icon, miscellaneous, text png |  PNGEgg">
                <a:extLst>
                  <a:ext uri="{FF2B5EF4-FFF2-40B4-BE49-F238E27FC236}">
                    <a16:creationId xmlns:a16="http://schemas.microsoft.com/office/drawing/2014/main" id="{BB1FBA4F-28BE-4C7C-B191-ABF8F95ADCD2}"/>
                  </a:ext>
                </a:extLst>
              </p:cNvPr>
              <p:cNvPicPr>
                <a:picLocks noChangeAspect="1" noChangeArrowheads="1"/>
              </p:cNvPicPr>
              <p:nvPr/>
            </p:nvPicPr>
            <p:blipFill>
              <a:blip r:embed="rId5">
                <a:duotone>
                  <a:schemeClr val="bg2">
                    <a:shade val="45000"/>
                    <a:satMod val="135000"/>
                  </a:schemeClr>
                  <a:prstClr val="white"/>
                </a:duotone>
                <a:extLst>
                  <a:ext uri="{BEBA8EAE-BF5A-486C-A8C5-ECC9F3942E4B}">
                    <a14:imgProps xmlns:a14="http://schemas.microsoft.com/office/drawing/2010/main">
                      <a14:imgLayer r:embed="rId6">
                        <a14:imgEffect>
                          <a14:backgroundRemoval t="4688" b="96224" l="10000" r="90000">
                            <a14:foregroundMark x1="52111" y1="15104" x2="52111" y2="15104"/>
                            <a14:foregroundMark x1="52333" y1="40625" x2="52333" y2="40625"/>
                          </a14:backgroundRemoval>
                        </a14:imgEffect>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978287" y="1464487"/>
                <a:ext cx="4593384" cy="3677478"/>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BA20DE8B-92CF-4A0F-9716-104B6145606C}"/>
                </a:ext>
              </a:extLst>
            </p:cNvPr>
            <p:cNvSpPr txBox="1"/>
            <p:nvPr/>
          </p:nvSpPr>
          <p:spPr>
            <a:xfrm>
              <a:off x="2406003" y="2900183"/>
              <a:ext cx="924714" cy="753365"/>
            </a:xfrm>
            <a:prstGeom prst="rect">
              <a:avLst/>
            </a:prstGeom>
            <a:noFill/>
          </p:spPr>
          <p:txBody>
            <a:bodyPr wrap="none" rtlCol="0">
              <a:spAutoFit/>
            </a:bodyPr>
            <a:lstStyle/>
            <a:p>
              <a:pPr defTabSz="685800" fontAlgn="auto">
                <a:spcBef>
                  <a:spcPts val="0"/>
                </a:spcBef>
                <a:spcAft>
                  <a:spcPts val="0"/>
                </a:spcAft>
                <a:defRPr/>
              </a:pPr>
              <a:r>
                <a:rPr lang="en-US" sz="2100" b="1" dirty="0">
                  <a:solidFill>
                    <a:srgbClr val="44546A">
                      <a:lumMod val="50000"/>
                    </a:srgbClr>
                  </a:solidFill>
                  <a:latin typeface="Calibri" panose="020F0502020204030204"/>
                  <a:ea typeface="+mn-ea"/>
                  <a:cs typeface="+mn-cs"/>
                </a:rPr>
                <a:t>86</a:t>
              </a:r>
            </a:p>
          </p:txBody>
        </p:sp>
        <p:sp>
          <p:nvSpPr>
            <p:cNvPr id="10" name="TextBox 9">
              <a:extLst>
                <a:ext uri="{FF2B5EF4-FFF2-40B4-BE49-F238E27FC236}">
                  <a16:creationId xmlns:a16="http://schemas.microsoft.com/office/drawing/2014/main" id="{B56A45F7-153F-4E16-8175-B881882DE970}"/>
                </a:ext>
              </a:extLst>
            </p:cNvPr>
            <p:cNvSpPr txBox="1"/>
            <p:nvPr/>
          </p:nvSpPr>
          <p:spPr>
            <a:xfrm>
              <a:off x="851619" y="2913832"/>
              <a:ext cx="924714" cy="753365"/>
            </a:xfrm>
            <a:prstGeom prst="rect">
              <a:avLst/>
            </a:prstGeom>
            <a:noFill/>
          </p:spPr>
          <p:txBody>
            <a:bodyPr wrap="none" rtlCol="0">
              <a:spAutoFit/>
            </a:bodyPr>
            <a:lstStyle/>
            <a:p>
              <a:pPr defTabSz="685800" fontAlgn="auto">
                <a:spcBef>
                  <a:spcPts val="0"/>
                </a:spcBef>
                <a:spcAft>
                  <a:spcPts val="0"/>
                </a:spcAft>
                <a:defRPr/>
              </a:pPr>
              <a:r>
                <a:rPr lang="en-US" sz="2100" b="1" dirty="0">
                  <a:solidFill>
                    <a:srgbClr val="44546A">
                      <a:lumMod val="50000"/>
                    </a:srgbClr>
                  </a:solidFill>
                  <a:latin typeface="Calibri" panose="020F0502020204030204"/>
                  <a:ea typeface="+mn-ea"/>
                  <a:cs typeface="+mn-cs"/>
                </a:rPr>
                <a:t>98</a:t>
              </a:r>
            </a:p>
          </p:txBody>
        </p:sp>
      </p:grpSp>
      <p:grpSp>
        <p:nvGrpSpPr>
          <p:cNvPr id="2" name="Group 1">
            <a:extLst>
              <a:ext uri="{FF2B5EF4-FFF2-40B4-BE49-F238E27FC236}">
                <a16:creationId xmlns:a16="http://schemas.microsoft.com/office/drawing/2014/main" id="{2880B296-622D-4107-9EB1-6C82640AEAA0}"/>
              </a:ext>
            </a:extLst>
          </p:cNvPr>
          <p:cNvGrpSpPr/>
          <p:nvPr/>
        </p:nvGrpSpPr>
        <p:grpSpPr>
          <a:xfrm>
            <a:off x="3754732" y="1066877"/>
            <a:ext cx="4910393" cy="3649506"/>
            <a:chOff x="4903373" y="433292"/>
            <a:chExt cx="6705755" cy="5350158"/>
          </a:xfrm>
        </p:grpSpPr>
        <p:graphicFrame>
          <p:nvGraphicFramePr>
            <p:cNvPr id="16" name="Chart 15">
              <a:extLst>
                <a:ext uri="{FF2B5EF4-FFF2-40B4-BE49-F238E27FC236}">
                  <a16:creationId xmlns:a16="http://schemas.microsoft.com/office/drawing/2014/main" id="{2A0D5C8F-0A0D-4039-9212-0262872FA27D}"/>
                </a:ext>
              </a:extLst>
            </p:cNvPr>
            <p:cNvGraphicFramePr/>
            <p:nvPr>
              <p:extLst>
                <p:ext uri="{D42A27DB-BD31-4B8C-83A1-F6EECF244321}">
                  <p14:modId xmlns:p14="http://schemas.microsoft.com/office/powerpoint/2010/main" val="3094679150"/>
                </p:ext>
              </p:extLst>
            </p:nvPr>
          </p:nvGraphicFramePr>
          <p:xfrm>
            <a:off x="4903373" y="433292"/>
            <a:ext cx="6705755" cy="5219412"/>
          </p:xfrm>
          <a:graphic>
            <a:graphicData uri="http://schemas.openxmlformats.org/drawingml/2006/chart">
              <c:chart xmlns:c="http://schemas.openxmlformats.org/drawingml/2006/chart" xmlns:r="http://schemas.openxmlformats.org/officeDocument/2006/relationships" r:id="rId7"/>
            </a:graphicData>
          </a:graphic>
        </p:graphicFrame>
        <p:sp>
          <p:nvSpPr>
            <p:cNvPr id="15" name="Content Placeholder 2">
              <a:extLst>
                <a:ext uri="{FF2B5EF4-FFF2-40B4-BE49-F238E27FC236}">
                  <a16:creationId xmlns:a16="http://schemas.microsoft.com/office/drawing/2014/main" id="{04E976E8-20D8-450C-B066-001FF96ABEF9}"/>
                </a:ext>
              </a:extLst>
            </p:cNvPr>
            <p:cNvSpPr txBox="1">
              <a:spLocks/>
            </p:cNvSpPr>
            <p:nvPr/>
          </p:nvSpPr>
          <p:spPr>
            <a:xfrm>
              <a:off x="6592649" y="5099146"/>
              <a:ext cx="4174411" cy="6843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fontAlgn="auto">
                <a:spcBef>
                  <a:spcPts val="750"/>
                </a:spcBef>
                <a:spcAft>
                  <a:spcPts val="0"/>
                </a:spcAft>
                <a:buNone/>
                <a:defRPr/>
              </a:pPr>
              <a:r>
                <a:rPr lang="en-US" sz="2700" dirty="0">
                  <a:solidFill>
                    <a:srgbClr val="E7E6E6"/>
                  </a:solidFill>
                  <a:latin typeface="Calibri" panose="020F0502020204030204"/>
                </a:rPr>
                <a:t>Race Representation</a:t>
              </a:r>
              <a:endParaRPr lang="en-US" sz="2100" dirty="0">
                <a:solidFill>
                  <a:srgbClr val="E7E6E6"/>
                </a:solidFill>
                <a:latin typeface="Calibri" panose="020F0502020204030204"/>
              </a:endParaRPr>
            </a:p>
          </p:txBody>
        </p:sp>
      </p:grpSp>
      <p:sp>
        <p:nvSpPr>
          <p:cNvPr id="17" name="Content Placeholder 2">
            <a:extLst>
              <a:ext uri="{FF2B5EF4-FFF2-40B4-BE49-F238E27FC236}">
                <a16:creationId xmlns:a16="http://schemas.microsoft.com/office/drawing/2014/main" id="{8E479B1A-45CB-473B-85CB-D6A014C8F31A}"/>
              </a:ext>
            </a:extLst>
          </p:cNvPr>
          <p:cNvSpPr txBox="1">
            <a:spLocks/>
          </p:cNvSpPr>
          <p:nvPr/>
        </p:nvSpPr>
        <p:spPr>
          <a:xfrm>
            <a:off x="784112" y="4161337"/>
            <a:ext cx="3487644" cy="64330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fontAlgn="auto">
              <a:spcBef>
                <a:spcPts val="750"/>
              </a:spcBef>
              <a:spcAft>
                <a:spcPts val="0"/>
              </a:spcAft>
              <a:buNone/>
              <a:defRPr/>
            </a:pPr>
            <a:r>
              <a:rPr lang="en-US" sz="2000" dirty="0">
                <a:solidFill>
                  <a:srgbClr val="E7E6E6"/>
                </a:solidFill>
                <a:latin typeface="Calibri" panose="020F0502020204030204"/>
              </a:rPr>
              <a:t>Median Family Income: $40,000</a:t>
            </a:r>
            <a:endParaRPr lang="en-US" sz="1400" dirty="0">
              <a:solidFill>
                <a:srgbClr val="E7E6E6"/>
              </a:solidFill>
              <a:latin typeface="Calibri" panose="020F0502020204030204"/>
            </a:endParaRPr>
          </a:p>
        </p:txBody>
      </p:sp>
      <p:sp>
        <p:nvSpPr>
          <p:cNvPr id="3" name="TextBox 2">
            <a:extLst>
              <a:ext uri="{FF2B5EF4-FFF2-40B4-BE49-F238E27FC236}">
                <a16:creationId xmlns:a16="http://schemas.microsoft.com/office/drawing/2014/main" id="{8D551804-6642-B07F-EB06-C9A5B70BD13C}"/>
              </a:ext>
            </a:extLst>
          </p:cNvPr>
          <p:cNvSpPr txBox="1"/>
          <p:nvPr/>
        </p:nvSpPr>
        <p:spPr>
          <a:xfrm>
            <a:off x="606984" y="4733151"/>
            <a:ext cx="5602944" cy="1275734"/>
          </a:xfrm>
          <a:prstGeom prst="rect">
            <a:avLst/>
          </a:prstGeom>
          <a:noFill/>
        </p:spPr>
        <p:txBody>
          <a:bodyPr wrap="none" rtlCol="0">
            <a:spAutoFit/>
          </a:bodyPr>
          <a:lstStyle/>
          <a:p>
            <a:pPr marL="214313" indent="-214313" defTabSz="685800" fontAlgn="auto">
              <a:spcBef>
                <a:spcPts val="0"/>
              </a:spcBef>
              <a:spcAft>
                <a:spcPts val="0"/>
              </a:spcAft>
              <a:buFont typeface="Arial" panose="020B0604020202020204" pitchFamily="34" charset="0"/>
              <a:buChar char="•"/>
            </a:pPr>
            <a:r>
              <a:rPr lang="en-US" sz="2000" dirty="0">
                <a:solidFill>
                  <a:prstClr val="white"/>
                </a:solidFill>
                <a:latin typeface="Calibri" panose="020F0502020204030204"/>
                <a:ea typeface="+mn-ea"/>
                <a:cs typeface="+mn-cs"/>
              </a:rPr>
              <a:t>Followed from age 13 to 30</a:t>
            </a:r>
          </a:p>
          <a:p>
            <a:pPr marL="214313" indent="-214313" defTabSz="685800" fontAlgn="auto">
              <a:lnSpc>
                <a:spcPct val="150000"/>
              </a:lnSpc>
              <a:spcBef>
                <a:spcPts val="0"/>
              </a:spcBef>
              <a:spcAft>
                <a:spcPts val="0"/>
              </a:spcAft>
              <a:buFont typeface="Arial" panose="020B0604020202020204" pitchFamily="34" charset="0"/>
              <a:buChar char="•"/>
            </a:pPr>
            <a:r>
              <a:rPr lang="en-US" sz="2000" dirty="0">
                <a:solidFill>
                  <a:prstClr val="white"/>
                </a:solidFill>
                <a:latin typeface="Calibri" panose="020F0502020204030204"/>
                <a:ea typeface="+mn-ea"/>
                <a:cs typeface="+mn-cs"/>
              </a:rPr>
              <a:t>Data from Self-reports,  close friends and mothers</a:t>
            </a:r>
          </a:p>
          <a:p>
            <a:pPr marL="214313" indent="-214313" defTabSz="685800" fontAlgn="auto">
              <a:lnSpc>
                <a:spcPct val="150000"/>
              </a:lnSpc>
              <a:spcBef>
                <a:spcPts val="0"/>
              </a:spcBef>
              <a:spcAft>
                <a:spcPts val="0"/>
              </a:spcAft>
              <a:buFont typeface="Arial" panose="020B0604020202020204" pitchFamily="34" charset="0"/>
              <a:buChar char="•"/>
            </a:pPr>
            <a:r>
              <a:rPr lang="en-US" sz="2000" dirty="0">
                <a:solidFill>
                  <a:prstClr val="white"/>
                </a:solidFill>
                <a:latin typeface="Calibri" panose="020F0502020204030204"/>
                <a:ea typeface="+mn-ea"/>
                <a:cs typeface="+mn-cs"/>
              </a:rPr>
              <a:t>94% participation in current phase</a:t>
            </a:r>
          </a:p>
        </p:txBody>
      </p:sp>
    </p:spTree>
    <p:extLst>
      <p:ext uri="{BB962C8B-B14F-4D97-AF65-F5344CB8AC3E}">
        <p14:creationId xmlns:p14="http://schemas.microsoft.com/office/powerpoint/2010/main" val="2446795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49F15F-FB58-5E4A-8554-0C113F371C61}"/>
              </a:ext>
            </a:extLst>
          </p:cNvPr>
          <p:cNvSpPr>
            <a:spLocks noGrp="1" noChangeArrowheads="1"/>
          </p:cNvSpPr>
          <p:nvPr>
            <p:ph type="title"/>
          </p:nvPr>
        </p:nvSpPr>
        <p:spPr>
          <a:xfrm>
            <a:off x="457200" y="381000"/>
            <a:ext cx="8229600" cy="1371600"/>
          </a:xfrm>
        </p:spPr>
        <p:txBody>
          <a:bodyPr/>
          <a:lstStyle/>
          <a:p>
            <a:pPr eaLnBrk="1" hangingPunct="1"/>
            <a:r>
              <a:rPr lang="en-US" sz="2800" dirty="0">
                <a:solidFill>
                  <a:schemeClr val="bg2"/>
                </a:solidFill>
                <a:ea typeface="ＭＳ Ｐゴシック" pitchFamily="92" charset="-128"/>
                <a:cs typeface="ＭＳ Ｐゴシック" pitchFamily="92" charset="-128"/>
              </a:rPr>
              <a:t>Depressive Symptoms</a:t>
            </a:r>
            <a:br>
              <a:rPr lang="en-US" sz="2800" dirty="0">
                <a:solidFill>
                  <a:schemeClr val="bg2"/>
                </a:solidFill>
                <a:ea typeface="ＭＳ Ｐゴシック" pitchFamily="92" charset="-128"/>
                <a:cs typeface="ＭＳ Ｐゴシック" pitchFamily="92" charset="-128"/>
              </a:rPr>
            </a:br>
            <a:r>
              <a:rPr lang="en-US" sz="2800" dirty="0">
                <a:solidFill>
                  <a:schemeClr val="bg2"/>
                </a:solidFill>
                <a:ea typeface="ＭＳ Ｐゴシック" pitchFamily="92" charset="-128"/>
                <a:cs typeface="ＭＳ Ｐゴシック" pitchFamily="92" charset="-128"/>
              </a:rPr>
              <a:t>(Ages 13-17, 24-26, 27-30)</a:t>
            </a:r>
          </a:p>
        </p:txBody>
      </p:sp>
      <p:sp>
        <p:nvSpPr>
          <p:cNvPr id="4" name="Rectangle 3">
            <a:extLst>
              <a:ext uri="{FF2B5EF4-FFF2-40B4-BE49-F238E27FC236}">
                <a16:creationId xmlns:a16="http://schemas.microsoft.com/office/drawing/2014/main" id="{E1B10E77-42AA-F640-8945-B1C332A0868A}"/>
              </a:ext>
            </a:extLst>
          </p:cNvPr>
          <p:cNvSpPr>
            <a:spLocks noChangeArrowheads="1"/>
          </p:cNvSpPr>
          <p:nvPr/>
        </p:nvSpPr>
        <p:spPr bwMode="auto">
          <a:xfrm>
            <a:off x="685800" y="1659150"/>
            <a:ext cx="7772400" cy="4568231"/>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FontTx/>
              <a:buChar char="•"/>
            </a:pPr>
            <a:r>
              <a:rPr lang="en-US" sz="2100" dirty="0">
                <a:solidFill>
                  <a:srgbClr val="173737"/>
                </a:solidFill>
              </a:rPr>
              <a:t>27-item Childhood Depression Inventory (Kovacs &amp; Beck, 1977) at 13-17</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21-item Beck Depression Inventory (Beck&amp; Steer, 1987) at all other ages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Repeated annually with scores </a:t>
            </a:r>
            <a:r>
              <a:rPr lang="en-US" sz="2100" dirty="0">
                <a:solidFill>
                  <a:schemeClr val="bg2">
                    <a:lumMod val="60000"/>
                    <a:lumOff val="40000"/>
                  </a:schemeClr>
                </a:solidFill>
              </a:rPr>
              <a:t>aggregated</a:t>
            </a:r>
            <a:r>
              <a:rPr lang="en-US" sz="2100" dirty="0">
                <a:solidFill>
                  <a:srgbClr val="173737"/>
                </a:solidFill>
              </a:rPr>
              <a:t> within each developmental period (13-17, 24-26, 27-30)</a:t>
            </a:r>
          </a:p>
          <a:p>
            <a:pPr marL="800100" lvl="1" indent="-342900">
              <a:lnSpc>
                <a:spcPct val="90000"/>
              </a:lnSpc>
              <a:spcBef>
                <a:spcPct val="20000"/>
              </a:spcBef>
              <a:buFontTx/>
              <a:buChar char="•"/>
            </a:pPr>
            <a:r>
              <a:rPr lang="en-US" sz="2100" dirty="0">
                <a:solidFill>
                  <a:srgbClr val="173737"/>
                </a:solidFill>
              </a:rPr>
              <a:t>Reduces effect of episodic nature of depressive experiences</a:t>
            </a:r>
          </a:p>
          <a:p>
            <a:pPr marL="342900" indent="-342900">
              <a:lnSpc>
                <a:spcPct val="90000"/>
              </a:lnSpc>
              <a:spcBef>
                <a:spcPct val="20000"/>
              </a:spcBef>
              <a:buFontTx/>
              <a:buChar char="•"/>
            </a:pPr>
            <a:endParaRPr lang="en-US" sz="2100" dirty="0">
              <a:solidFill>
                <a:srgbClr val="173737"/>
              </a:solidFill>
            </a:endParaRPr>
          </a:p>
          <a:p>
            <a:pPr marL="342900" indent="-342900">
              <a:lnSpc>
                <a:spcPct val="90000"/>
              </a:lnSpc>
              <a:spcBef>
                <a:spcPct val="20000"/>
              </a:spcBef>
              <a:buFontTx/>
              <a:buChar char="•"/>
            </a:pPr>
            <a:r>
              <a:rPr lang="en-US" sz="2100" dirty="0">
                <a:solidFill>
                  <a:srgbClr val="173737"/>
                </a:solidFill>
              </a:rPr>
              <a:t>High internal consistency at all ages</a:t>
            </a:r>
          </a:p>
          <a:p>
            <a:pPr>
              <a:lnSpc>
                <a:spcPct val="90000"/>
              </a:lnSpc>
              <a:spcBef>
                <a:spcPct val="20000"/>
              </a:spcBef>
            </a:pPr>
            <a:r>
              <a:rPr lang="en-US" sz="2100" dirty="0">
                <a:solidFill>
                  <a:srgbClr val="173737"/>
                </a:solidFill>
              </a:rPr>
              <a:t>	Cronbach’s  α’s  = .86 - .90</a:t>
            </a:r>
          </a:p>
          <a:p>
            <a:pPr>
              <a:lnSpc>
                <a:spcPct val="90000"/>
              </a:lnSpc>
              <a:spcBef>
                <a:spcPct val="20000"/>
              </a:spcBef>
            </a:pPr>
            <a:endParaRPr lang="en-US" sz="1000" dirty="0">
              <a:solidFill>
                <a:srgbClr val="C00000"/>
              </a:solidFill>
            </a:endParaRPr>
          </a:p>
          <a:p>
            <a:pPr marL="800100" lvl="1" indent="-342900">
              <a:lnSpc>
                <a:spcPct val="90000"/>
              </a:lnSpc>
              <a:spcBef>
                <a:spcPct val="20000"/>
              </a:spcBef>
              <a:buFontTx/>
              <a:buChar char="•"/>
            </a:pPr>
            <a:endParaRPr lang="en-US" sz="1800" dirty="0">
              <a:solidFill>
                <a:schemeClr val="bg2"/>
              </a:solidFill>
            </a:endParaRPr>
          </a:p>
          <a:p>
            <a:pPr marL="342900" indent="-342900">
              <a:lnSpc>
                <a:spcPct val="90000"/>
              </a:lnSpc>
              <a:spcBef>
                <a:spcPct val="20000"/>
              </a:spcBef>
              <a:buFontTx/>
              <a:buChar char="•"/>
            </a:pPr>
            <a:endParaRPr lang="en-US" sz="2100" dirty="0"/>
          </a:p>
        </p:txBody>
      </p:sp>
    </p:spTree>
    <p:extLst>
      <p:ext uri="{BB962C8B-B14F-4D97-AF65-F5344CB8AC3E}">
        <p14:creationId xmlns:p14="http://schemas.microsoft.com/office/powerpoint/2010/main" val="18863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AC2538-8588-67FB-2B86-AA08F50C6A2B}"/>
              </a:ext>
            </a:extLst>
          </p:cNvPr>
          <p:cNvSpPr txBox="1"/>
          <p:nvPr/>
        </p:nvSpPr>
        <p:spPr>
          <a:xfrm>
            <a:off x="1983029" y="-1002"/>
            <a:ext cx="6114174" cy="830997"/>
          </a:xfrm>
          <a:prstGeom prst="rect">
            <a:avLst/>
          </a:prstGeom>
          <a:noFill/>
        </p:spPr>
        <p:txBody>
          <a:bodyPr wrap="none" rtlCol="0">
            <a:spAutoFit/>
          </a:bodyPr>
          <a:lstStyle/>
          <a:p>
            <a:pPr algn="l">
              <a:spcBef>
                <a:spcPts val="0"/>
              </a:spcBef>
            </a:pPr>
            <a:r>
              <a:rPr lang="en-US" dirty="0">
                <a:solidFill>
                  <a:schemeClr val="bg2"/>
                </a:solidFill>
              </a:rPr>
              <a:t>Adolescent Close Friendship Struggles as</a:t>
            </a:r>
          </a:p>
          <a:p>
            <a:pPr algn="l">
              <a:spcBef>
                <a:spcPts val="0"/>
              </a:spcBef>
            </a:pPr>
            <a:r>
              <a:rPr lang="en-US" dirty="0">
                <a:solidFill>
                  <a:schemeClr val="bg2"/>
                </a:solidFill>
              </a:rPr>
              <a:t>Predictors of Developing Depressive Symptoms</a:t>
            </a:r>
          </a:p>
        </p:txBody>
      </p:sp>
      <p:sp>
        <p:nvSpPr>
          <p:cNvPr id="7" name="TextBox 6">
            <a:extLst>
              <a:ext uri="{FF2B5EF4-FFF2-40B4-BE49-F238E27FC236}">
                <a16:creationId xmlns:a16="http://schemas.microsoft.com/office/drawing/2014/main" id="{8A5EA22C-E91E-DBB1-0F47-8B6197CCB232}"/>
              </a:ext>
            </a:extLst>
          </p:cNvPr>
          <p:cNvSpPr txBox="1"/>
          <p:nvPr/>
        </p:nvSpPr>
        <p:spPr>
          <a:xfrm>
            <a:off x="185005" y="1045202"/>
            <a:ext cx="1274708" cy="584775"/>
          </a:xfrm>
          <a:prstGeom prst="rect">
            <a:avLst/>
          </a:prstGeom>
          <a:noFill/>
        </p:spPr>
        <p:txBody>
          <a:bodyPr wrap="none" rtlCol="0">
            <a:spAutoFit/>
          </a:bodyPr>
          <a:lstStyle/>
          <a:p>
            <a:pPr algn="l">
              <a:spcBef>
                <a:spcPts val="0"/>
              </a:spcBef>
            </a:pPr>
            <a:r>
              <a:rPr lang="en-US" sz="1600" b="1" dirty="0">
                <a:solidFill>
                  <a:schemeClr val="bg2"/>
                </a:solidFill>
              </a:rPr>
              <a:t>Adolescence</a:t>
            </a:r>
          </a:p>
          <a:p>
            <a:pPr algn="l">
              <a:spcBef>
                <a:spcPts val="0"/>
              </a:spcBef>
            </a:pPr>
            <a:r>
              <a:rPr lang="en-US" sz="1600" b="1" dirty="0">
                <a:solidFill>
                  <a:schemeClr val="bg2"/>
                </a:solidFill>
              </a:rPr>
              <a:t>(Ages 13-17)</a:t>
            </a:r>
          </a:p>
        </p:txBody>
      </p:sp>
      <p:sp>
        <p:nvSpPr>
          <p:cNvPr id="9" name="TextBox 8">
            <a:extLst>
              <a:ext uri="{FF2B5EF4-FFF2-40B4-BE49-F238E27FC236}">
                <a16:creationId xmlns:a16="http://schemas.microsoft.com/office/drawing/2014/main" id="{1BF9CA33-91A5-4A46-2422-21FAA82E6A00}"/>
              </a:ext>
            </a:extLst>
          </p:cNvPr>
          <p:cNvSpPr txBox="1"/>
          <p:nvPr/>
        </p:nvSpPr>
        <p:spPr>
          <a:xfrm>
            <a:off x="7515303" y="1097040"/>
            <a:ext cx="1326004" cy="584775"/>
          </a:xfrm>
          <a:prstGeom prst="rect">
            <a:avLst/>
          </a:prstGeom>
          <a:noFill/>
        </p:spPr>
        <p:txBody>
          <a:bodyPr wrap="none" rtlCol="0">
            <a:spAutoFit/>
          </a:bodyPr>
          <a:lstStyle/>
          <a:p>
            <a:pPr algn="l">
              <a:spcBef>
                <a:spcPts val="0"/>
              </a:spcBef>
            </a:pPr>
            <a:r>
              <a:rPr lang="en-US" sz="1600" b="1" dirty="0">
                <a:solidFill>
                  <a:schemeClr val="bg2"/>
                </a:solidFill>
              </a:rPr>
              <a:t>Adulthood</a:t>
            </a:r>
          </a:p>
          <a:p>
            <a:pPr algn="l">
              <a:spcBef>
                <a:spcPts val="0"/>
              </a:spcBef>
            </a:pPr>
            <a:r>
              <a:rPr lang="en-US" sz="1600" b="1" dirty="0">
                <a:solidFill>
                  <a:schemeClr val="bg2"/>
                </a:solidFill>
              </a:rPr>
              <a:t>(Ages  27-30)</a:t>
            </a:r>
          </a:p>
        </p:txBody>
      </p:sp>
      <p:sp>
        <p:nvSpPr>
          <p:cNvPr id="11" name="TextBox 10">
            <a:extLst>
              <a:ext uri="{FF2B5EF4-FFF2-40B4-BE49-F238E27FC236}">
                <a16:creationId xmlns:a16="http://schemas.microsoft.com/office/drawing/2014/main" id="{25ACDDA3-D632-27CA-1E18-B346751DAABD}"/>
              </a:ext>
            </a:extLst>
          </p:cNvPr>
          <p:cNvSpPr txBox="1"/>
          <p:nvPr/>
        </p:nvSpPr>
        <p:spPr>
          <a:xfrm>
            <a:off x="93696" y="3826516"/>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sp>
        <p:nvSpPr>
          <p:cNvPr id="25" name="TextBox 24">
            <a:extLst>
              <a:ext uri="{FF2B5EF4-FFF2-40B4-BE49-F238E27FC236}">
                <a16:creationId xmlns:a16="http://schemas.microsoft.com/office/drawing/2014/main" id="{B91A5B4C-B8B1-3EAD-37E5-81E1B88BC91D}"/>
              </a:ext>
            </a:extLst>
          </p:cNvPr>
          <p:cNvSpPr txBox="1"/>
          <p:nvPr/>
        </p:nvSpPr>
        <p:spPr>
          <a:xfrm>
            <a:off x="6150543" y="6699183"/>
            <a:ext cx="269626" cy="400110"/>
          </a:xfrm>
          <a:prstGeom prst="rect">
            <a:avLst/>
          </a:prstGeom>
          <a:noFill/>
        </p:spPr>
        <p:txBody>
          <a:bodyPr wrap="none" rtlCol="0">
            <a:spAutoFit/>
          </a:bodyPr>
          <a:lstStyle/>
          <a:p>
            <a:pPr algn="l">
              <a:spcBef>
                <a:spcPts val="0"/>
              </a:spcBef>
            </a:pPr>
            <a:r>
              <a:rPr lang="en-US" sz="2000" i="1">
                <a:solidFill>
                  <a:schemeClr val="bg2"/>
                </a:solidFill>
              </a:rPr>
              <a:t>`</a:t>
            </a:r>
            <a:endParaRPr lang="en-US" sz="2000" i="1" dirty="0">
              <a:solidFill>
                <a:schemeClr val="bg2"/>
              </a:solidFill>
            </a:endParaRPr>
          </a:p>
        </p:txBody>
      </p:sp>
      <p:sp>
        <p:nvSpPr>
          <p:cNvPr id="30" name="TextBox 29">
            <a:extLst>
              <a:ext uri="{FF2B5EF4-FFF2-40B4-BE49-F238E27FC236}">
                <a16:creationId xmlns:a16="http://schemas.microsoft.com/office/drawing/2014/main" id="{AD766FC5-5707-2D03-33C0-46DD74F534EB}"/>
              </a:ext>
            </a:extLst>
          </p:cNvPr>
          <p:cNvSpPr txBox="1"/>
          <p:nvPr/>
        </p:nvSpPr>
        <p:spPr>
          <a:xfrm>
            <a:off x="7431947" y="3826516"/>
            <a:ext cx="1492715" cy="707886"/>
          </a:xfrm>
          <a:prstGeom prst="rect">
            <a:avLst/>
          </a:prstGeom>
          <a:solidFill>
            <a:schemeClr val="bg1">
              <a:lumMod val="20000"/>
              <a:lumOff val="80000"/>
            </a:schemeClr>
          </a:solidFill>
          <a:ln>
            <a:solidFill>
              <a:srgbClr val="A2D0A2"/>
            </a:solidFill>
          </a:ln>
        </p:spPr>
        <p:txBody>
          <a:bodyPr wrap="square" rtlCol="0">
            <a:spAutoFit/>
          </a:bodyPr>
          <a:lstStyle/>
          <a:p>
            <a:pPr algn="ctr">
              <a:spcBef>
                <a:spcPts val="0"/>
              </a:spcBef>
            </a:pPr>
            <a:r>
              <a:rPr lang="en-US" sz="2000" dirty="0">
                <a:solidFill>
                  <a:schemeClr val="bg2"/>
                </a:solidFill>
              </a:rPr>
              <a:t>Depressive </a:t>
            </a:r>
          </a:p>
          <a:p>
            <a:pPr algn="ctr">
              <a:spcBef>
                <a:spcPts val="0"/>
              </a:spcBef>
            </a:pPr>
            <a:r>
              <a:rPr lang="en-US" sz="2000" dirty="0">
                <a:solidFill>
                  <a:schemeClr val="bg2"/>
                </a:solidFill>
              </a:rPr>
              <a:t>Symptoms</a:t>
            </a:r>
          </a:p>
        </p:txBody>
      </p:sp>
      <p:cxnSp>
        <p:nvCxnSpPr>
          <p:cNvPr id="35" name="Straight Arrow Connector 34">
            <a:extLst>
              <a:ext uri="{FF2B5EF4-FFF2-40B4-BE49-F238E27FC236}">
                <a16:creationId xmlns:a16="http://schemas.microsoft.com/office/drawing/2014/main" id="{886A4FFA-081F-7E13-36D8-AE219D00ADC7}"/>
              </a:ext>
            </a:extLst>
          </p:cNvPr>
          <p:cNvCxnSpPr>
            <a:cxnSpLocks/>
            <a:stCxn id="11" idx="3"/>
            <a:endCxn id="30" idx="1"/>
          </p:cNvCxnSpPr>
          <p:nvPr/>
        </p:nvCxnSpPr>
        <p:spPr bwMode="auto">
          <a:xfrm>
            <a:off x="1586411" y="4180459"/>
            <a:ext cx="5845536" cy="0"/>
          </a:xfrm>
          <a:prstGeom prst="straightConnector1">
            <a:avLst/>
          </a:prstGeom>
          <a:noFill/>
          <a:ln w="44450" cap="flat" cmpd="sng" algn="ctr">
            <a:solidFill>
              <a:schemeClr val="bg2"/>
            </a:solidFill>
            <a:prstDash val="solid"/>
            <a:round/>
            <a:headEnd type="none" w="med" len="med"/>
            <a:tailEnd type="triangle"/>
          </a:ln>
          <a:effectLst/>
        </p:spPr>
      </p:cxnSp>
      <p:sp>
        <p:nvSpPr>
          <p:cNvPr id="22" name="TextBox 21">
            <a:extLst>
              <a:ext uri="{FF2B5EF4-FFF2-40B4-BE49-F238E27FC236}">
                <a16:creationId xmlns:a16="http://schemas.microsoft.com/office/drawing/2014/main" id="{640935C0-5C32-1A53-37DA-6B99A5C9F368}"/>
              </a:ext>
            </a:extLst>
          </p:cNvPr>
          <p:cNvSpPr txBox="1"/>
          <p:nvPr/>
        </p:nvSpPr>
        <p:spPr>
          <a:xfrm>
            <a:off x="4064185" y="3985990"/>
            <a:ext cx="889987" cy="400110"/>
          </a:xfrm>
          <a:prstGeom prst="rect">
            <a:avLst/>
          </a:prstGeom>
          <a:solidFill>
            <a:schemeClr val="tx1"/>
          </a:solidFill>
        </p:spPr>
        <p:txBody>
          <a:bodyPr wrap="none" rtlCol="0">
            <a:spAutoFit/>
          </a:bodyPr>
          <a:lstStyle/>
          <a:p>
            <a:pPr algn="l">
              <a:spcBef>
                <a:spcPts val="0"/>
              </a:spcBef>
            </a:pPr>
            <a:r>
              <a:rPr lang="en-US" sz="2000" dirty="0">
                <a:solidFill>
                  <a:schemeClr val="bg2"/>
                </a:solidFill>
              </a:rPr>
              <a:t>.33***</a:t>
            </a:r>
            <a:endParaRPr lang="en-US" sz="2000" baseline="30000" dirty="0">
              <a:solidFill>
                <a:schemeClr val="bg2"/>
              </a:solidFill>
            </a:endParaRPr>
          </a:p>
        </p:txBody>
      </p:sp>
    </p:spTree>
    <p:extLst>
      <p:ext uri="{BB962C8B-B14F-4D97-AF65-F5344CB8AC3E}">
        <p14:creationId xmlns:p14="http://schemas.microsoft.com/office/powerpoint/2010/main" val="2875621786"/>
      </p:ext>
    </p:extLst>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DF969"/>
        </a:solidFill>
        <a:ln w="47625" cap="flat" cmpd="sng" algn="ctr">
          <a:solidFill>
            <a:srgbClr val="FDF969"/>
          </a:solidFill>
          <a:prstDash val="solid"/>
          <a:round/>
          <a:headEnd type="none" w="med" len="med"/>
          <a:tailEnd type="triangle" w="lg" len="lg"/>
        </a:ln>
        <a:effectLst/>
      </a:spPr>
      <a:bodyPr vert="horz" wrap="square" lIns="0" tIns="0" rIns="0" bIns="0" numCol="1" rtlCol="0" anchor="t" anchorCtr="0" compatLnSpc="1">
        <a:prstTxWarp prst="textNoShape">
          <a:avLst/>
        </a:prstTxWarp>
        <a:spAutoFit/>
      </a:bodyPr>
      <a:lstStyle>
        <a:defPPr>
          <a:spcBef>
            <a:spcPts val="0"/>
          </a:spcBef>
          <a:defRPr sz="2000" dirty="0">
            <a:solidFill>
              <a:srgbClr val="262F8D"/>
            </a:solidFill>
          </a:defRPr>
        </a:defPPr>
      </a:lstStyle>
    </a:spDef>
    <a:lnDef>
      <a:spPr bwMode="auto">
        <a:noFill/>
        <a:ln w="47625" cap="flat" cmpd="sng" algn="ctr">
          <a:solidFill>
            <a:schemeClr val="bg2"/>
          </a:solidFill>
          <a:prstDash val="solid"/>
          <a:round/>
          <a:headEnd type="none" w="med" len="med"/>
          <a:tailEnd type="triangle"/>
        </a:ln>
        <a:effectLst/>
      </a:spPr>
      <a:bodyPr/>
      <a:lstStyle/>
    </a:lnDef>
    <a:txDef>
      <a:spPr>
        <a:noFill/>
      </a:spPr>
      <a:bodyPr wrap="none" rtlCol="0">
        <a:spAutoFit/>
      </a:bodyPr>
      <a:lstStyle>
        <a:defPPr algn="l">
          <a:spcBef>
            <a:spcPts val="0"/>
          </a:spcBef>
          <a:defRPr sz="2000" i="1" dirty="0" smtClean="0">
            <a:solidFill>
              <a:schemeClr val="bg2"/>
            </a:solidFill>
          </a:defRPr>
        </a:defPPr>
      </a:lstStyle>
    </a:tx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51864</TotalTime>
  <Words>3129</Words>
  <Application>Microsoft Office PowerPoint</Application>
  <PresentationFormat>On-screen Show (4:3)</PresentationFormat>
  <Paragraphs>539</Paragraphs>
  <Slides>34</Slides>
  <Notes>24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34</vt:i4>
      </vt:variant>
    </vt:vector>
  </HeadingPairs>
  <TitlesOfParts>
    <vt:vector size="43" baseType="lpstr">
      <vt:lpstr>Arial</vt:lpstr>
      <vt:lpstr>Calibri</vt:lpstr>
      <vt:lpstr>Calibri Light</vt:lpstr>
      <vt:lpstr>Helvetica</vt:lpstr>
      <vt:lpstr>Times New Roman</vt:lpstr>
      <vt:lpstr>Wingdings</vt:lpstr>
      <vt:lpstr>Textured</vt:lpstr>
      <vt:lpstr>2_Office Theme</vt:lpstr>
      <vt:lpstr>Office Theme</vt:lpstr>
      <vt:lpstr>Adolescent Close Friendship Struggles as Predictors of Developing Depressive Symptoms in Adulthood   Joe Allen Meghan Costello Gabby Hunt Corey Pettit Jessie Stern </vt:lpstr>
      <vt:lpstr>Depression Today</vt:lpstr>
      <vt:lpstr>A Developmental Tasks Perspective </vt:lpstr>
      <vt:lpstr>Why Being Socially ‘Off-track’  Might Matter for Depressive Symptoms</vt:lpstr>
      <vt:lpstr>Addressing ‘Third Variable’ Explanations</vt:lpstr>
      <vt:lpstr>Following Young People From 13 to 30: To Pursue Three Goals</vt:lpstr>
      <vt:lpstr>Sample</vt:lpstr>
      <vt:lpstr>Depressive Symptoms (Ages 13-17, 24-26, 27-30)</vt:lpstr>
      <vt:lpstr>PowerPoint Presentation</vt:lpstr>
      <vt:lpstr>Anxiety Symptoms (Ages 13-17, 24-26)</vt:lpstr>
      <vt:lpstr>Externalizing Symptoms (Close-friend’s report, Ages: 15-17, 24-26)</vt:lpstr>
      <vt:lpstr>PowerPoint Presentation</vt:lpstr>
      <vt:lpstr>Goal 1 (Heterotypic and Homotypic Continuities):  Conclusions</vt:lpstr>
      <vt:lpstr>Adolescent Close Friendship Competence  (Friend ratings Age 13-17, Maternal Rating Age 16)</vt:lpstr>
      <vt:lpstr>PowerPoint Presentation</vt:lpstr>
      <vt:lpstr>Goal 2 (Long-term Predictive Role of Friendship Quality):  Conclusions</vt:lpstr>
      <vt:lpstr>Close Friendship Quality in Early Adulthood (Friend ratings Age 24-26, Maternal Rating Age 23</vt:lpstr>
      <vt:lpstr>Two Routes to Adult Depressive Symptoms for MALES</vt:lpstr>
      <vt:lpstr>PowerPoint Presentation</vt:lpstr>
      <vt:lpstr>Two Routes to Adult Depressive Symptoms for MALES</vt:lpstr>
      <vt:lpstr>PowerPoint Presentation</vt:lpstr>
      <vt:lpstr>Two Routes to Adult Depressive Symptoms for MALES</vt:lpstr>
      <vt:lpstr>PowerPoint Presentation</vt:lpstr>
      <vt:lpstr>Two Routes to Adult Depressive Symptoms for FEMALES</vt:lpstr>
      <vt:lpstr>PowerPoint Presentation</vt:lpstr>
      <vt:lpstr>Two Routes to Adult Depressive Symptoms for FEMALES</vt:lpstr>
      <vt:lpstr>PowerPoint Presentation</vt:lpstr>
      <vt:lpstr>Two Routes to Adult Depressive Symptoms for FEMALES</vt:lpstr>
      <vt:lpstr>PowerPoint Presentation</vt:lpstr>
      <vt:lpstr>Goal 3 (Mediated Pathways to Depressive Symptoms) Conclusions</vt:lpstr>
      <vt:lpstr>Limitations</vt:lpstr>
      <vt:lpstr>Overarching Conclusions</vt:lpstr>
      <vt:lpstr>PowerPoint Presentation</vt:lpstr>
      <vt:lpstr> We gratefully acknowledge grant support from NIMH, NICHD, the Spencer Foundation, and the William T. Grant Foundation and the many collaborators who’ve made this study possible, some of whom are listed below: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Observed Autonomy And Connection With Parents And Peers As Predictors Of Early Adolescent Sexual Adaptation   Joseph P. Allen  Felicia Hall  University of Virginia</dc:title>
  <dc:creator>Breeden, Lauren Victoria (lvb5hq)</dc:creator>
  <cp:lastModifiedBy>Breeden, Lauren Victoria (lvb5hq)</cp:lastModifiedBy>
  <cp:revision>1168</cp:revision>
  <dcterms:created xsi:type="dcterms:W3CDTF">2010-09-29T12:32:38Z</dcterms:created>
  <dcterms:modified xsi:type="dcterms:W3CDTF">2023-06-27T16:47:28Z</dcterms:modified>
</cp:coreProperties>
</file>