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43891200" cy="32918400"/>
  <p:notesSz cx="9296400" cy="6881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000" b="1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16" userDrawn="1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llivan, Kelsey Elizabeth - sulli2ke" initials="" lastIdx="1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F6"/>
    <a:srgbClr val="5398B6"/>
    <a:srgbClr val="C7BEDF"/>
    <a:srgbClr val="666E72"/>
    <a:srgbClr val="3C3093"/>
    <a:srgbClr val="2C2B25"/>
    <a:srgbClr val="7A6DB2"/>
    <a:srgbClr val="4133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EEE7D1-F6D8-B646-B3FF-38E322300A41}" v="62" dt="2023-03-08T22:18:37.7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511" autoAdjust="0"/>
    <p:restoredTop sz="95238" autoAdjust="0"/>
  </p:normalViewPr>
  <p:slideViewPr>
    <p:cSldViewPr>
      <p:cViewPr varScale="1">
        <p:scale>
          <a:sx n="13" d="100"/>
          <a:sy n="13" d="100"/>
        </p:scale>
        <p:origin x="1936" y="84"/>
      </p:cViewPr>
      <p:guideLst>
        <p:guide orient="horz" pos="10416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d.docs.live.net/107eed39745af17a/Documents/1%20-%20Research/PersonalResearch/Conference%20Submissions/SRCD/drive-download-20220921T185722Z-001/AdmMVerbAbusMomAccpt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53323953262778"/>
          <c:y val="0.13376835236541598"/>
          <c:w val="0.71254162042175362"/>
          <c:h val="0.79282218597063625"/>
        </c:manualLayout>
      </c:layout>
      <c:lineChart>
        <c:grouping val="standard"/>
        <c:varyColors val="0"/>
        <c:ser>
          <c:idx val="0"/>
          <c:order val="0"/>
          <c:tx>
            <c:v>High Dad Acceptance</c:v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val>
            <c:numRef>
              <c:f>[AdmMVerbAbusMomAccpt.xls]data!$D$9:$D$10</c:f>
              <c:numCache>
                <c:formatCode>General</c:formatCode>
                <c:ptCount val="2"/>
                <c:pt idx="0">
                  <c:v>0.31</c:v>
                </c:pt>
                <c:pt idx="1">
                  <c:v>-0.19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0C-574C-BE27-DC2412259FD1}"/>
            </c:ext>
          </c:extLst>
        </c:ser>
        <c:ser>
          <c:idx val="1"/>
          <c:order val="1"/>
          <c:tx>
            <c:v>Low Dad Acceptance</c:v>
          </c:tx>
          <c:spPr>
            <a:ln w="38100">
              <a:solidFill>
                <a:srgbClr val="3C3093"/>
              </a:solidFill>
              <a:prstDash val="dash"/>
            </a:ln>
          </c:spPr>
          <c:marker>
            <c:symbol val="none"/>
          </c:marker>
          <c:val>
            <c:numRef>
              <c:f>[AdmMVerbAbusMomAccpt.xls]data!$D$11:$D$12</c:f>
              <c:numCache>
                <c:formatCode>General</c:formatCode>
                <c:ptCount val="2"/>
                <c:pt idx="0">
                  <c:v>-0.33</c:v>
                </c:pt>
                <c:pt idx="1">
                  <c:v>0.21000000000000002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0C-574C-BE27-DC2412259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428719"/>
        <c:axId val="1"/>
      </c:lineChart>
      <c:catAx>
        <c:axId val="198428719"/>
        <c:scaling>
          <c:orientation val="minMax"/>
        </c:scaling>
        <c:delete val="1"/>
        <c:axPos val="b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2400" b="1" i="0" u="none" strike="noStrike" baseline="0">
                    <a:solidFill>
                      <a:srgbClr val="000000"/>
                    </a:solidFill>
                    <a:latin typeface="Source Sans Pro" panose="020B0503030403020204" pitchFamily="34" charset="0"/>
                    <a:ea typeface="Source Sans Pro" panose="020B0503030403020204" pitchFamily="34" charset="0"/>
                    <a:cs typeface="Calibri"/>
                  </a:defRPr>
                </a:pPr>
                <a:r>
                  <a:rPr lang="en-US" sz="2400">
                    <a:latin typeface="Source Sans Pro" panose="020B0503030403020204" pitchFamily="34" charset="0"/>
                    <a:ea typeface="Source Sans Pro" panose="020B0503030403020204" pitchFamily="34" charset="0"/>
                  </a:rPr>
                  <a:t>Aversion Physical Touch</a:t>
                </a:r>
              </a:p>
            </c:rich>
          </c:tx>
          <c:layout>
            <c:manualLayout>
              <c:xMode val="edge"/>
              <c:yMode val="edge"/>
              <c:x val="5.5414227067770378E-3"/>
              <c:y val="0.284727180073273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 rtl="0"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8428719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Calibri"/>
              </a:defRPr>
            </a:pPr>
            <a:endParaRPr lang="en-US"/>
          </a:p>
        </c:txPr>
      </c:legendEntry>
      <c:layout>
        <c:manualLayout>
          <c:xMode val="edge"/>
          <c:yMode val="edge"/>
          <c:x val="0.75185735512630014"/>
          <c:y val="0.26855895196506552"/>
          <c:w val="0.23031203566121841"/>
          <c:h val="0.54366812227074235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4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0.16494</cdr:x>
      <cdr:y>0.89286</cdr:y>
    </cdr:from>
    <cdr:to>
      <cdr:x>0.47323</cdr:x>
      <cdr:y>0.95776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1403606" y="5188063"/>
          <a:ext cx="2654403" cy="387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latin typeface="Source Sans Pro" panose="020B0503030403020204" pitchFamily="34" charset="0"/>
              <a:ea typeface="Source Sans Pro" panose="020B0503030403020204" pitchFamily="34" charset="0"/>
            </a:rPr>
            <a:t>Low</a:t>
          </a:r>
          <a:r>
            <a:rPr lang="en-US" sz="2000" b="1" baseline="0" dirty="0">
              <a:latin typeface="Source Sans Pro" panose="020B0503030403020204" pitchFamily="34" charset="0"/>
              <a:ea typeface="Source Sans Pro" panose="020B0503030403020204" pitchFamily="34" charset="0"/>
            </a:rPr>
            <a:t> Emotional Abuse</a:t>
          </a:r>
          <a:endParaRPr lang="en-US" sz="2000" b="1" dirty="0">
            <a:latin typeface="Source Sans Pro" panose="020B0503030403020204" pitchFamily="34" charset="0"/>
            <a:ea typeface="Source Sans Pro" panose="020B0503030403020204" pitchFamily="34" charset="0"/>
          </a:endParaRPr>
        </a:p>
      </cdr:txBody>
    </cdr:sp>
  </cdr:relSizeAnchor>
  <cdr:relSizeAnchor xmlns:cdr="http://schemas.openxmlformats.org/drawingml/2006/chartDrawing">
    <cdr:from>
      <cdr:x>0.53523</cdr:x>
      <cdr:y>0.89311</cdr:y>
    </cdr:from>
    <cdr:to>
      <cdr:x>0.85001</cdr:x>
      <cdr:y>0.95427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593949" y="5189521"/>
          <a:ext cx="2690591" cy="3654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000" b="1" dirty="0">
              <a:latin typeface="Source Sans Pro" panose="020B0503030403020204" pitchFamily="34" charset="0"/>
              <a:ea typeface="Source Sans Pro" panose="020B0503030403020204" pitchFamily="34" charset="0"/>
            </a:rPr>
            <a:t>High Emotional Abuse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929DD2E9-484A-D127-7047-D27C2B3B9A0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E7A08DE3-9471-9978-7E27-B7B3AB52175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4150" y="0"/>
            <a:ext cx="40306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24DF2CA7-2975-4A49-7C12-6C560CC9F4F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EAE1A68-2EBC-69DD-3113-61DED978542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4150" y="6535738"/>
            <a:ext cx="40306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17566E7-780A-FB49-A0BC-D1416C1B4C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C3B3DF4-1744-2124-B4AC-28C9A9F1F2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0C63AC5-BB0A-098F-482B-E5DC901364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64150" y="0"/>
            <a:ext cx="4030663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5E16C5A-40C5-AC71-BF5A-731C5023A547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7350" y="515938"/>
            <a:ext cx="3441700" cy="2581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E29F1D0-2CC5-A263-F2BB-0EB119DDF01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268663"/>
            <a:ext cx="7437438" cy="309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F3E5CE88-931A-0954-57AE-CCCF6A193BA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35738"/>
            <a:ext cx="4029075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 eaLnBrk="1" hangingPunct="1">
              <a:defRPr sz="12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BC3F2129-6DAF-9922-7A79-6B4C1E5E3F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4150" y="6535738"/>
            <a:ext cx="4030663" cy="34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12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EE63D70-F9CA-D546-963E-5614A4EAF9C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835947F4-03EB-660A-6CA7-47626CC914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23925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23925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23925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23925"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DD490013-2B00-0846-9609-2685B34DF373}" type="slidenum">
              <a:rPr lang="en-US" altLang="en-US" sz="1200" b="0" smtClean="0">
                <a:latin typeface="Arial" panose="020B0604020202020204" pitchFamily="34" charset="0"/>
              </a:rPr>
              <a:pPr/>
              <a:t>1</a:t>
            </a:fld>
            <a:endParaRPr lang="en-US" altLang="en-US" sz="1200" b="0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B057B00-D9C2-571D-A001-7488CF59F5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70215D1-56E3-65EC-0520-4439D52DC0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eaLnBrk="1" hangingPunct="1">
              <a:defRPr/>
            </a:pPr>
            <a:r>
              <a:rPr lang="en-US" altLang="en-US" b="1" u="sng" dirty="0">
                <a:latin typeface="Arial" panose="020B0604020202020204" pitchFamily="34" charset="0"/>
              </a:rPr>
              <a:t>Spiel: (about 5 minutes)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Starting with some background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Based on that, we hypothesized…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Why we hypothesized how it relates to the behaviors versus qualities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Emphasizing and explaining the difference between consensus and cohesion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Brief overview of the participants, the nature of the study (larger longitudinal study beginning when adolescents were 12 and continuing currently)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Not spending too long on the measures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Parent report measures and interaction tasks as predictors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Self-report emotion regulation as the outcome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Most time spent on results and takeaways: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Evidence for each hypothesis</a:t>
            </a:r>
          </a:p>
          <a:p>
            <a:pPr marL="628650" lvl="1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Additional interesting information</a:t>
            </a:r>
          </a:p>
          <a:p>
            <a:pPr marL="171450" indent="-1714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Arial" panose="020B0604020202020204" pitchFamily="34" charset="0"/>
              </a:rPr>
              <a:t>Conclusions to draw from this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88F976-22A7-2F87-F8E9-2A69A95242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CA85CB3-B259-47B4-D450-985BDE9C5B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36427F-C64A-DCF5-8E39-6522C0C1101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5D603-D11D-2942-8D5A-8E630F754EC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190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1133E64-1332-087D-75FE-758B137B8D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E283A2-8512-3FF3-FBCA-CCED5497D5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1ABB37E-96CA-AA2A-B4AB-19AA6E8703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819CA-7127-CD41-9793-8DD0702970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44892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4250" cy="280876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7625"/>
            <a:ext cx="29473525" cy="280876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72EDC35-8355-D1BA-BE21-468D210E13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D578CDA-6F7B-68AC-A6E3-4A59603916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9E56C8-38C9-B78D-D14C-13CAB71720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AD4BF-F470-E54C-A40C-FAAD1B16823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148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B1FDC17-3740-08B7-E3B6-D4F931E14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16AB24-DA88-AECA-2C4C-AB64A7ACCF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DB4F88-7AE5-8223-E00A-07972F2CF0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8CC5-973D-D444-9F1E-B00C19666B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38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05CCA96-747C-A57C-D479-A354B65F0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4C3219D-C5A2-37B6-1DD3-1508A97773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0D1DE5-1A4C-70B7-E49B-5B0A6C3AA5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053E0-B0C0-EF48-8CF3-00A6B66055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826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0325"/>
            <a:ext cx="19673887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3888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31477-CAE6-F8E6-D4C1-98902291DE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D3384CB-B5FB-5C80-3639-96D4CEFD9E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630743-5395-677E-B6B0-6726EFEAD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5055E-C064-A841-ADA2-8AF682BE6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05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4A5A25A-B46D-D192-8F14-975DFEBB54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B1C63A3-FF60-499B-FCF0-70E84EEBAD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18BF8ED-F3A7-022F-A348-AB706D53E2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106C8-2AE1-A449-A46C-C8F91ABC5D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8973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CC26D081-8412-0838-B24C-FF97C0E7BA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C9434A8-2BDA-88E4-AA9D-A15D3CA24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2849773-8668-59BF-5624-923C856E788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CA9B8-9481-1044-BDA8-0A75595D089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365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A88D41A-DCA1-008E-2EAC-09FB479F2F2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36F9BF8-2E06-2C76-FBD3-91104D4801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2E6BAAD-D007-BBB1-AB0D-CEBF7F1129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3262-F1CB-4340-8BB7-AFC421D20A5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295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5C68EE2-F723-D202-998A-25BD873041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427B07-EE19-0A5E-81E7-AF7681664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C5E65F-5BF9-C179-F4BE-88BA54B790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D6611-9F94-B04E-A1C3-322380E461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654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0FACDB-3BB4-AFCD-5977-A1D5E34880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A81302-3622-18EF-1466-602EE37431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10D831-B2A3-D569-100D-9390C18DF3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11BB1-32FE-3F46-8178-4981D670B0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4253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B974FB2-2425-55FE-A76E-348E1DB90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0175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9486AB-C621-F1D2-26AB-B866DAE167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0175" cy="2172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4695A15-AC83-7829-A3DC-4D4BA779F2C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8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5B14E27-094E-4E1F-3F8B-EE8424AFA0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6763"/>
            <a:ext cx="13896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800" b="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82DB241-DDC1-47FD-A886-B571A8D5A2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6763"/>
            <a:ext cx="102393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8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8431D05-9E13-D948-AA16-A452A04D43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2pPr>
      <a:lvl3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3pPr>
      <a:lvl4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4pPr>
      <a:lvl5pPr algn="ctr" defTabSz="5121275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MS PGothic" pitchFamily="34" charset="-128"/>
          <a:cs typeface="MS PGothic" charset="0"/>
        </a:defRPr>
      </a:lvl5pPr>
      <a:lvl6pPr marL="4572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6pPr>
      <a:lvl7pPr marL="9144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7pPr>
      <a:lvl8pPr marL="13716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8pPr>
      <a:lvl9pPr marL="1828800" algn="ctr" defTabSz="5121275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</a:defRPr>
      </a:lvl9pPr>
    </p:titleStyle>
    <p:bodyStyle>
      <a:lvl1pPr marL="1920875" indent="-1920875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4160838" indent="-1600200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6400800" indent="-1279525" algn="l" defTabSz="5121275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8961438" indent="-1281113" algn="l" defTabSz="5121275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1522075" indent="-1281113" algn="l" defTabSz="5121275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119792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6pPr>
      <a:lvl7pPr marL="124364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7pPr>
      <a:lvl8pPr marL="128936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8pPr>
      <a:lvl9pPr marL="13350875" indent="-1281113" algn="l" defTabSz="5121275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C2B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07DFFB1-37BB-9C7E-09F2-69DD1401F6D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6827" y="478677"/>
            <a:ext cx="42597546" cy="5940379"/>
          </a:xfrm>
          <a:solidFill>
            <a:srgbClr val="C7BEDF"/>
          </a:solidFill>
        </p:spPr>
        <p:txBody>
          <a:bodyPr/>
          <a:lstStyle/>
          <a:p>
            <a:pPr defTabSz="914400" eaLnBrk="1" hangingPunct="1">
              <a:defRPr/>
            </a:pPr>
            <a:r>
              <a:rPr kumimoji="0" lang="en-US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Society for Research in Child Development 2023 Biennial Meeting – March 23-25, 2023</a:t>
            </a:r>
            <a:br>
              <a:rPr kumimoji="0" lang="en-US" alt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US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 </a:t>
            </a:r>
            <a:br>
              <a:rPr lang="en-US" altLang="en-US" sz="72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9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Adverse Childhood Experiences as a </a:t>
            </a:r>
            <a:br>
              <a:rPr lang="en-US" altLang="en-US" sz="9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96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Predictor of Love Language Preferences</a:t>
            </a:r>
            <a:br>
              <a:rPr lang="en-US" altLang="en-US" sz="8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12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altLang="en-US" sz="80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Saleena V. Wilson</a:t>
            </a: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, Molly Hilts</a:t>
            </a: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, David E. Szwedo</a:t>
            </a: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, &amp; Joseph P. Allen</a:t>
            </a: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2</a:t>
            </a:r>
            <a:b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</a:b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1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James Madison University, </a:t>
            </a:r>
            <a:r>
              <a:rPr kumimoji="0" lang="en-US" altLang="en-US" sz="60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2</a:t>
            </a:r>
            <a:r>
              <a:rPr kumimoji="0" lang="en-US" alt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MS PGothic" panose="020B0600070205080204" pitchFamily="34" charset="-128"/>
                <a:cs typeface="+mn-cs"/>
              </a:rPr>
              <a:t>University of Virginia</a:t>
            </a:r>
            <a:endParaRPr lang="en-US" altLang="en-US" sz="6300" u="sng" dirty="0">
              <a:latin typeface="Source Sans Pro" panose="020B0503030403020204" pitchFamily="34" charset="0"/>
              <a:ea typeface="Source Sans Pro" panose="020B0503030403020204" pitchFamily="34" charset="0"/>
              <a:cs typeface="Tahoma" panose="020B0604030504040204" pitchFamily="34" charset="0"/>
            </a:endParaRPr>
          </a:p>
        </p:txBody>
      </p:sp>
      <p:sp>
        <p:nvSpPr>
          <p:cNvPr id="4099" name="Text Box 9">
            <a:extLst>
              <a:ext uri="{FF2B5EF4-FFF2-40B4-BE49-F238E27FC236}">
                <a16:creationId xmlns:a16="http://schemas.microsoft.com/office/drawing/2014/main" id="{1A04B04B-1920-9E38-81CF-0D55EA79EB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610" y="6918471"/>
            <a:ext cx="11658600" cy="17465040"/>
          </a:xfrm>
          <a:prstGeom prst="rect">
            <a:avLst/>
          </a:prstGeom>
          <a:solidFill>
            <a:srgbClr val="C7BEDF"/>
          </a:solidFill>
          <a:ln>
            <a:noFill/>
          </a:ln>
        </p:spPr>
        <p:txBody>
          <a:bodyPr wrap="square" anchor="ctr"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ct val="50000"/>
              </a:spcBef>
              <a:buNone/>
            </a:pPr>
            <a:r>
              <a:rPr lang="en-US" altLang="en-US" sz="6800" dirty="0">
                <a:latin typeface="Georgia" panose="02040502050405020303" pitchFamily="18" charset="0"/>
              </a:rPr>
              <a:t>Introduction</a:t>
            </a:r>
          </a:p>
          <a:p>
            <a:pPr lvl="1" eaLnBrk="1" hangingPunct="1">
              <a:spcBef>
                <a:spcPts val="0"/>
              </a:spcBef>
              <a:buNone/>
            </a:pPr>
            <a:endParaRPr lang="en-US" altLang="en-US" sz="1200" dirty="0">
              <a:latin typeface="Georgia" panose="02040502050405020303" pitchFamily="18" charset="0"/>
            </a:endParaRPr>
          </a:p>
          <a:p>
            <a:pPr marL="571500" indent="-571500" eaLnBrk="1" hangingPunct="1">
              <a:spcBef>
                <a:spcPct val="0"/>
              </a:spcBef>
              <a:defRPr/>
            </a:pP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Adverse childhood experiences (ACEs) are associated with many long-term difficulties (i.e., emotion dysregulation, disrupted attachment orientations), which may themselves be predictive of difficulties in future relationships (Kerns &amp; Stevens, 1995; Kim &amp; Cicchetti, 2010). </a:t>
            </a:r>
          </a:p>
          <a:p>
            <a:pPr marL="571500" indent="-571500" eaLnBrk="1" hangingPunct="1">
              <a:spcBef>
                <a:spcPct val="0"/>
              </a:spcBef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defRPr/>
            </a:pP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Love languages are the ways which adults prefer to receive love (e.g., quality time, physical touch; Davis, 2020). </a:t>
            </a:r>
          </a:p>
          <a:p>
            <a:pPr marL="571500" indent="-571500" eaLnBrk="1" hangingPunct="1">
              <a:spcBef>
                <a:spcPct val="0"/>
              </a:spcBef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defRPr/>
            </a:pP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This study aims to investigate associations between childhood abuse/neglect and love language prominence in adult romantic relationships, as well as the moderating role of parent-teen relationship quality during adolescence. </a:t>
            </a:r>
          </a:p>
          <a:p>
            <a:pPr marL="571500" indent="-571500" eaLnBrk="1" hangingPunct="1">
              <a:spcBef>
                <a:spcPct val="0"/>
              </a:spcBef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571500" indent="-571500" eaLnBrk="1" hangingPunct="1">
              <a:spcBef>
                <a:spcPct val="0"/>
              </a:spcBef>
              <a:defRPr/>
            </a:pPr>
            <a:r>
              <a:rPr lang="en-US" altLang="en-US" sz="3600" dirty="0">
                <a:solidFill>
                  <a:srgbClr val="3C3093"/>
                </a:solidFill>
                <a:latin typeface="Source Sans Pro SemiBold" panose="020B0503030403020204" pitchFamily="34" charset="0"/>
                <a:ea typeface="Source Sans Pro SemiBold" panose="020B0503030403020204" pitchFamily="34" charset="0"/>
                <a:cs typeface="Times New Roman" panose="02020603050405020304" pitchFamily="18" charset="0"/>
              </a:rPr>
              <a:t>It is hypothesized that the absence of specific relational qualities due to abuse/neglect early in life would predict greater valuing/expressions of those qualities in young adulthood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, such that:</a:t>
            </a:r>
          </a:p>
          <a:p>
            <a:pPr eaLnBrk="1" hangingPunct="1">
              <a:spcBef>
                <a:spcPct val="0"/>
              </a:spcBef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971550" lvl="1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Childhood neglect will predict preferences of quality time, physical touch, and words of affirmation in adult romantic relationships </a:t>
            </a:r>
          </a:p>
          <a:p>
            <a:pPr marL="971550" lvl="1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971550" lvl="1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3600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P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hysical or emotional abuse will predict an aversion toward physical touch in adult romantic relationships</a:t>
            </a:r>
          </a:p>
          <a:p>
            <a:pPr marL="971550" lvl="1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endParaRPr lang="en-US" sz="1200" b="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971550" lvl="1" indent="-514350" eaLnBrk="1" hangingPunct="1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sz="3600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A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more positive parent-child relationship quality during adolescence will strengthen positive, and weaken negative, associations between these constructs.</a:t>
            </a:r>
            <a:endParaRPr lang="en-US" altLang="en-US" sz="36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02" name="Text Box 9">
            <a:extLst>
              <a:ext uri="{FF2B5EF4-FFF2-40B4-BE49-F238E27FC236}">
                <a16:creationId xmlns:a16="http://schemas.microsoft.com/office/drawing/2014/main" id="{E51CD0BD-92D5-E9AB-4974-17C1008ED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78474" y="17441626"/>
            <a:ext cx="11658600" cy="13622191"/>
          </a:xfrm>
          <a:prstGeom prst="rect">
            <a:avLst/>
          </a:prstGeom>
          <a:solidFill>
            <a:srgbClr val="C7BEDF"/>
          </a:solidFill>
          <a:ln>
            <a:noFill/>
          </a:ln>
        </p:spPr>
        <p:txBody>
          <a:bodyPr wrap="square" anchor="ctr"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ts val="0"/>
              </a:spcBef>
              <a:buNone/>
            </a:pPr>
            <a:r>
              <a:rPr lang="en-US" altLang="en-US" sz="6800" dirty="0">
                <a:latin typeface="Georgia" panose="02040502050405020303" pitchFamily="18" charset="0"/>
                <a:ea typeface="Source Sans Pro" panose="020B0503030403020204" pitchFamily="34" charset="0"/>
              </a:rPr>
              <a:t>Discussion</a:t>
            </a:r>
          </a:p>
          <a:p>
            <a:pPr lvl="1" eaLnBrk="1" hangingPunct="1">
              <a:spcBef>
                <a:spcPts val="0"/>
              </a:spcBef>
              <a:buNone/>
            </a:pPr>
            <a:endParaRPr lang="en-US" altLang="en-US" sz="1200" dirty="0">
              <a:latin typeface="Georgia" panose="02040502050405020303" pitchFamily="18" charset="0"/>
              <a:ea typeface="Source Sans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Childhood emotional maltreatment is strongly associated with difficulty in interpersonal relationships as an adult. This impacts the person’s ability to form close relationships; these children are more likely to have a negative attitude toward quality time and admiration in adult romantic relationships (Poole et al., 2018). </a:t>
            </a:r>
          </a:p>
          <a:p>
            <a:pPr>
              <a:buNone/>
            </a:pPr>
            <a:endParaRPr lang="en-US" sz="1200" b="0" dirty="0"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E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motionally, and verbally abused participants tend to struggle with dismissive sex and detaching from the emotional side of intimacy (</a:t>
            </a:r>
            <a:r>
              <a:rPr lang="en-US" sz="3600" b="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Reyome</a:t>
            </a:r>
            <a:r>
              <a:rPr lang="en-US" sz="3600" b="0" dirty="0">
                <a:latin typeface="Source Sans Pro" panose="020B0503030403020204" pitchFamily="34" charset="0"/>
                <a:ea typeface="Source Sans Pro" panose="020B0503030403020204" pitchFamily="34" charset="0"/>
              </a:rPr>
              <a:t>,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2010). A history of verbal abuse in childhood is associated with a greater desire to be distant from others, a fear of intimacy, and a lack of trust in others. </a:t>
            </a:r>
          </a:p>
          <a:p>
            <a:pPr>
              <a:buNone/>
            </a:pPr>
            <a:endParaRPr lang="en-US" sz="1200" b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results of this study suggest that the father’s acceptance acts as a moderator between the predictor and outcome, preventing negative outcomes. However, the mother’s acceptance does not prevent negative outcomes. </a:t>
            </a:r>
            <a:r>
              <a:rPr lang="en-US" sz="3600" b="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Rohner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&amp; </a:t>
            </a:r>
            <a:r>
              <a:rPr lang="en-US" sz="3600" b="0" dirty="0" err="1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Veneziano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(2001) found similar results suggesting that fatherly love is a significant predictor of specific outcomes after controlling for the influence of motherly love. </a:t>
            </a:r>
            <a:endParaRPr lang="en-US" altLang="en-US" sz="3600" b="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4103" name="Text Box 9">
            <a:extLst>
              <a:ext uri="{FF2B5EF4-FFF2-40B4-BE49-F238E27FC236}">
                <a16:creationId xmlns:a16="http://schemas.microsoft.com/office/drawing/2014/main" id="{41CDD03B-D861-91F6-3F3D-A7EC889814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191" y="24948012"/>
            <a:ext cx="11656188" cy="7417415"/>
          </a:xfrm>
          <a:prstGeom prst="rect">
            <a:avLst/>
          </a:prstGeom>
          <a:solidFill>
            <a:srgbClr val="C7BEDF"/>
          </a:solidFill>
          <a:ln>
            <a:noFill/>
          </a:ln>
        </p:spPr>
        <p:txBody>
          <a:bodyPr wrap="square" anchor="t"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ts val="0"/>
              </a:spcBef>
              <a:buNone/>
            </a:pPr>
            <a:r>
              <a:rPr lang="en-US" altLang="en-US" sz="6800" dirty="0">
                <a:latin typeface="Georgia" panose="02040502050405020303" pitchFamily="18" charset="0"/>
              </a:rPr>
              <a:t>Method</a:t>
            </a:r>
            <a:endParaRPr lang="en-US" altLang="en-US" sz="5400" dirty="0">
              <a:latin typeface="Georgia" panose="02040502050405020303" pitchFamily="18" charset="0"/>
            </a:endParaRPr>
          </a:p>
          <a:p>
            <a:pPr lvl="1" eaLnBrk="1" hangingPunct="1">
              <a:spcBef>
                <a:spcPts val="0"/>
              </a:spcBef>
              <a:buNone/>
            </a:pPr>
            <a:endParaRPr kumimoji="0" lang="en-US" altLang="en-US" sz="1200" b="1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Bef>
                <a:spcPts val="0"/>
              </a:spcBef>
              <a:buNone/>
            </a:pPr>
            <a:r>
              <a:rPr kumimoji="0" lang="en-US" altLang="en-US" sz="4800" b="1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Participants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</a:p>
          <a:p>
            <a:pPr lvl="1" eaLnBrk="1" hangingPunct="1">
              <a:spcBef>
                <a:spcPts val="0"/>
              </a:spcBef>
              <a:buNone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468630" lvl="1" indent="0" eaLnBrk="1" hangingPunct="1">
              <a:spcBef>
                <a:spcPts val="0"/>
              </a:spcBef>
              <a:buNone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Data were obtained from a larger longitudinal study of 184 adolescents social and emotional development.</a:t>
            </a:r>
          </a:p>
          <a:p>
            <a:pPr marL="468630" lvl="1" indent="0" eaLnBrk="1" hangingPunct="1">
              <a:spcBef>
                <a:spcPts val="0"/>
              </a:spcBef>
              <a:buNone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86 males / 98 females. </a:t>
            </a: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107 Caucasian, 53 African American, 24 mixed/ “other” ethnicity</a:t>
            </a: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Median household income of $43,618. </a:t>
            </a: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040130" lvl="1" indent="-571500" eaLnBrk="1" hangingPunct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3600"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Racially/ethnically/socioeconomically representative of the area from which data were collected.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BA1F8696-ECBF-A7E6-B531-FD4254616C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58878"/>
            <a:ext cx="6769054" cy="4379976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C7E85616-2E76-5ED5-0017-D451F9F729F6}"/>
              </a:ext>
            </a:extLst>
          </p:cNvPr>
          <p:cNvSpPr txBox="1"/>
          <p:nvPr/>
        </p:nvSpPr>
        <p:spPr>
          <a:xfrm>
            <a:off x="13052692" y="22228945"/>
            <a:ext cx="17773469" cy="10125849"/>
          </a:xfrm>
          <a:prstGeom prst="rect">
            <a:avLst/>
          </a:prstGeom>
          <a:solidFill>
            <a:srgbClr val="C7BEDF"/>
          </a:solidFill>
        </p:spPr>
        <p:txBody>
          <a:bodyPr wrap="square">
            <a:spAutoFit/>
          </a:bodyPr>
          <a:lstStyle/>
          <a:p>
            <a:pPr lvl="1" eaLnBrk="1" hangingPunct="1">
              <a:defRPr/>
            </a:pPr>
            <a:r>
              <a:rPr kumimoji="0" lang="en-US" altLang="en-US" sz="6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 panose="02040502050405020303" pitchFamily="18" charset="0"/>
                <a:ea typeface="MS PGothic" panose="020B0600070205080204" pitchFamily="34" charset="-128"/>
                <a:cs typeface="+mn-cs"/>
              </a:rPr>
              <a:t>Results</a:t>
            </a:r>
          </a:p>
          <a:p>
            <a:pPr lvl="1" eaLnBrk="1" hangingPunct="1">
              <a:defRPr/>
            </a:pPr>
            <a:endParaRPr kumimoji="0" lang="en-US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marL="457200" marR="0" lvl="1" indent="0" algn="l" defTabSz="914400" rtl="0" eaLnBrk="0" fontAlgn="t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1" u="none" strike="noStrike" kern="1200" cap="none" spc="0" normalizeH="0" baseline="0" noProof="0" dirty="0">
                <a:ln>
                  <a:noFill/>
                </a:ln>
                <a:solidFill>
                  <a:srgbClr val="3C3093"/>
                </a:solidFill>
                <a:effectLst/>
                <a:uLnTx/>
                <a:uFillTx/>
                <a:latin typeface="Georgia" panose="02040502050405020303" pitchFamily="18" charset="0"/>
                <a:ea typeface="Source Sans Pro" panose="020B0503030403020204" pitchFamily="34" charset="0"/>
                <a:cs typeface="Arial" panose="020B0604020202020204" pitchFamily="34" charset="0"/>
              </a:rPr>
              <a:t>Table 1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. Correlations between study variables.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rPr>
              <a:t> </a:t>
            </a:r>
            <a:r>
              <a:rPr kumimoji="0" lang="en-US" altLang="en-US" sz="3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Note. *p ≤ .05, **p ≤ .01, ***p ≤ .001</a:t>
            </a:r>
          </a:p>
          <a:p>
            <a:pPr lvl="1" eaLnBrk="1" hangingPunct="1">
              <a:defRPr/>
            </a:pPr>
            <a:endParaRPr kumimoji="0" lang="en-US" altLang="en-US" sz="6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lvl="1" eaLnBrk="1" hangingPunct="1"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 eaLnBrk="1" hangingPunct="1">
              <a:defRPr/>
            </a:pPr>
            <a:endParaRPr kumimoji="0" lang="en-US" altLang="en-US" sz="6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lvl="1" eaLnBrk="1" hangingPunct="1">
              <a:defRPr/>
            </a:pPr>
            <a:endParaRPr lang="en-US" altLang="en-US" sz="680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 eaLnBrk="1" hangingPunct="1">
              <a:defRPr/>
            </a:pPr>
            <a:endParaRPr lang="en-US" altLang="en-US" sz="6000" noProof="0" dirty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lvl="1" eaLnBrk="1" hangingPunct="1">
              <a:defRPr/>
            </a:pP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 panose="02040502050405020303" pitchFamily="18" charset="0"/>
              <a:ea typeface="MS PGothic" panose="020B0600070205080204" pitchFamily="34" charset="-128"/>
              <a:cs typeface="+mn-cs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Emotional neglect had significant, negative relationships with companionship, admiration, and intimacy in adult relationships. 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Dad verbal abuse had significant, negative relationships with companionship, while mom verbal abuse had a positive relationship with companionship. </a:t>
            </a: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marL="571500" indent="-5715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sz="3600"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M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om physical abuse had a negative correlation with companionship and positive relationship with aversion to physical touch. </a:t>
            </a:r>
          </a:p>
        </p:txBody>
      </p:sp>
      <p:sp>
        <p:nvSpPr>
          <p:cNvPr id="468" name="Text Box 9">
            <a:extLst>
              <a:ext uri="{FF2B5EF4-FFF2-40B4-BE49-F238E27FC236}">
                <a16:creationId xmlns:a16="http://schemas.microsoft.com/office/drawing/2014/main" id="{1F265946-8268-94C0-EAD5-B557F0508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0808" y="31523797"/>
            <a:ext cx="11658600" cy="830997"/>
          </a:xfrm>
          <a:prstGeom prst="rect">
            <a:avLst/>
          </a:prstGeom>
          <a:solidFill>
            <a:srgbClr val="C7BEDF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None/>
              <a:defRPr/>
            </a:pPr>
            <a:r>
              <a:rPr lang="en-US" altLang="en-US" sz="4800" i="1" dirty="0">
                <a:solidFill>
                  <a:srgbClr val="000000"/>
                </a:solidFill>
                <a:latin typeface="Georgia" panose="02040502050405020303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*References available upon request</a:t>
            </a:r>
            <a:endParaRPr lang="en-US" altLang="en-US" sz="4800" i="1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69" name="Table 468">
            <a:extLst>
              <a:ext uri="{FF2B5EF4-FFF2-40B4-BE49-F238E27FC236}">
                <a16:creationId xmlns:a16="http://schemas.microsoft.com/office/drawing/2014/main" id="{1DD9017A-0A85-0D58-4ECD-FF53474887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59486"/>
              </p:ext>
            </p:extLst>
          </p:nvPr>
        </p:nvGraphicFramePr>
        <p:xfrm>
          <a:off x="13624793" y="24179865"/>
          <a:ext cx="16611600" cy="4109335"/>
        </p:xfrm>
        <a:graphic>
          <a:graphicData uri="http://schemas.openxmlformats.org/drawingml/2006/table">
            <a:tbl>
              <a:tblPr/>
              <a:tblGrid>
                <a:gridCol w="3276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180927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br>
                        <a:rPr lang="en-US" sz="2000" b="1" i="0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</a:b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2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ACES  (0-18)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Emotional 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Abuse (0-18)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Emotional </a:t>
                      </a:r>
                    </a:p>
                    <a:p>
                      <a:pPr algn="ctr" rtl="0" fontAlgn="ctr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Neglect (13-18)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Dad Verbal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Abuse (13-18)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Mom Verbal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Abuse (13-18)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Dad Physical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Abuse (13-18)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Mom Physical </a:t>
                      </a:r>
                    </a:p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Abuse (13-18)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1.   Companionship (17-19)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-.22*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.15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-.30**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-.19*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-.15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-.16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-.29***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2.   Companionship (20-22)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.19*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-.02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.09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.18*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.07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3.   Admiration (17-19)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-.24*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-.29**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-.001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.06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4.   Admiration (20-22)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.08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-.20*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.09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5.   Intimacy (17-19)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-.19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.03</a:t>
                      </a:r>
                      <a:endParaRPr lang="en-US" sz="2000" b="0" i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-.25*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-.07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.07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6.   Dismissing Sex (20-22)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.11</a:t>
                      </a:r>
                      <a:endParaRPr lang="en-US" sz="2000" b="0" i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.12</a:t>
                      </a:r>
                      <a:endParaRPr lang="en-US" sz="2000" b="0" i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.18*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-.01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.05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highlight>
                            <a:srgbClr val="D3EBF6"/>
                          </a:highlight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.21**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highlight>
                          <a:srgbClr val="D3EBF6"/>
                        </a:highlight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8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1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7.   Dismissing Sex (20-22)</a:t>
                      </a:r>
                      <a:endParaRPr lang="en-US" sz="2000" b="1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.12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.01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.03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.12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.05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.14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b="0" i="0" u="none" strike="noStrike" dirty="0">
                          <a:solidFill>
                            <a:sysClr val="windowText" lastClr="000000"/>
                          </a:solidFill>
                          <a:effectLst/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.06</a:t>
                      </a:r>
                      <a:endParaRPr lang="en-US" sz="2000" b="0" i="0" dirty="0">
                        <a:solidFill>
                          <a:sysClr val="windowText" lastClr="000000"/>
                        </a:solidFill>
                        <a:effectLst/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 marL="65325" marR="65325" marT="40908" marB="4090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Text Box 9">
            <a:extLst>
              <a:ext uri="{FF2B5EF4-FFF2-40B4-BE49-F238E27FC236}">
                <a16:creationId xmlns:a16="http://schemas.microsoft.com/office/drawing/2014/main" id="{35CDDD51-893B-6ACD-9985-C496E31449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560808" y="6890574"/>
            <a:ext cx="11658600" cy="10064294"/>
          </a:xfrm>
          <a:prstGeom prst="rect">
            <a:avLst/>
          </a:prstGeom>
          <a:solidFill>
            <a:srgbClr val="C7BEDF"/>
          </a:solidFill>
          <a:ln>
            <a:noFill/>
          </a:ln>
        </p:spPr>
        <p:txBody>
          <a:bodyPr wrap="square" anchor="ctr">
            <a:spAutoFit/>
          </a:bodyPr>
          <a:lstStyle>
            <a:lvl1pPr defTabSz="5121275">
              <a:spcBef>
                <a:spcPct val="20000"/>
              </a:spcBef>
              <a:buChar char="•"/>
              <a:defRPr sz="179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157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13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en-US" sz="3600"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Analyses further</a:t>
            </a:r>
            <a:r>
              <a:rPr kumimoji="0" lang="en-US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ource Sans Pro" panose="020B0503030403020204" pitchFamily="34" charset="0"/>
                <a:ea typeface="Source Sans Pro" panose="020B0503030403020204" pitchFamily="34" charset="0"/>
              </a:rPr>
              <a:t> investigated how ACES and parental relationship quality interact when predicting love language preference </a:t>
            </a:r>
            <a:r>
              <a:rPr lang="en-US" altLang="en-US" sz="3600" b="0" dirty="0">
                <a:solidFill>
                  <a:srgbClr val="000000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i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n adult romantic relationships.</a:t>
            </a: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effectLst/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endParaRPr lang="en-US" sz="3600" i="1" dirty="0">
              <a:solidFill>
                <a:srgbClr val="3C3093"/>
              </a:solidFill>
              <a:latin typeface="Georgia" panose="02040502050405020303" pitchFamily="18" charset="0"/>
              <a:ea typeface="Source Sans Pro" panose="020B0503030403020204" pitchFamily="34" charset="0"/>
              <a:cs typeface="Arial" panose="020B0604020202020204" pitchFamily="34" charset="0"/>
            </a:endParaRPr>
          </a:p>
          <a:p>
            <a:pPr marL="457200" lvl="1" indent="0" fontAlgn="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i="1" dirty="0">
                <a:solidFill>
                  <a:srgbClr val="3C3093"/>
                </a:solidFill>
                <a:effectLst/>
                <a:latin typeface="Georgia" panose="02040502050405020303" pitchFamily="18" charset="0"/>
                <a:ea typeface="Source Sans Pro" panose="020B0503030403020204" pitchFamily="34" charset="0"/>
                <a:cs typeface="Arial" panose="020B0604020202020204" pitchFamily="34" charset="0"/>
              </a:rPr>
              <a:t>Figure 1</a:t>
            </a:r>
            <a:r>
              <a:rPr lang="en-US" sz="3600" b="0" dirty="0"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Arial" panose="020B0604020202020204" pitchFamily="34" charset="0"/>
              </a:rPr>
              <a:t>. High emotional abuse, and low dad acceptance, predicts greater aversion to physical touch.</a:t>
            </a:r>
            <a:endParaRPr lang="en-US" altLang="en-US" sz="6800" dirty="0">
              <a:latin typeface="Georgia" panose="02040502050405020303" pitchFamily="18" charset="0"/>
            </a:endParaRPr>
          </a:p>
        </p:txBody>
      </p:sp>
      <p:sp>
        <p:nvSpPr>
          <p:cNvPr id="470" name="TextBox 469">
            <a:extLst>
              <a:ext uri="{FF2B5EF4-FFF2-40B4-BE49-F238E27FC236}">
                <a16:creationId xmlns:a16="http://schemas.microsoft.com/office/drawing/2014/main" id="{7B448528-BA0E-E326-4715-E0264CEAA44A}"/>
              </a:ext>
            </a:extLst>
          </p:cNvPr>
          <p:cNvSpPr txBox="1"/>
          <p:nvPr/>
        </p:nvSpPr>
        <p:spPr>
          <a:xfrm>
            <a:off x="13030519" y="6890574"/>
            <a:ext cx="17823855" cy="14813280"/>
          </a:xfrm>
          <a:prstGeom prst="rect">
            <a:avLst/>
          </a:prstGeom>
          <a:solidFill>
            <a:srgbClr val="C7BEDF"/>
          </a:solidFill>
        </p:spPr>
        <p:txBody>
          <a:bodyPr wrap="square">
            <a:spAutoFit/>
          </a:bodyPr>
          <a:lstStyle/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4800" i="1" dirty="0">
                <a:latin typeface="Georgia" panose="02040502050405020303" pitchFamily="18" charset="0"/>
                <a:ea typeface="Source Sans Pro" panose="020B0503030403020204" pitchFamily="34" charset="0"/>
                <a:cs typeface="Times New Roman" panose="02020603050405020304" pitchFamily="18" charset="0"/>
              </a:rPr>
              <a:t>Measures</a:t>
            </a:r>
            <a:endParaRPr lang="en-US" altLang="en-US" sz="4000" i="1" dirty="0">
              <a:latin typeface="Georgia" panose="02040502050405020303" pitchFamily="18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en-US" sz="1200" b="0" i="1" dirty="0">
              <a:solidFill>
                <a:srgbClr val="A50021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Adverse Childhood Experiences: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10-item measure completed by participants retrospectively at age 18 regarding whether they experienced particular adverse experiences between birth and age 18. </a:t>
            </a:r>
          </a:p>
          <a:p>
            <a:pPr lvl="1" eaLnBrk="1" hangingPunct="1">
              <a:spcAft>
                <a:spcPts val="0"/>
              </a:spcAft>
              <a:defRPr/>
            </a:pPr>
            <a:endParaRPr lang="en-US" altLang="en-US" sz="1200" b="0" i="1" dirty="0">
              <a:solidFill>
                <a:srgbClr val="3C309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 eaLnBrk="1" hangingPunct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Childhood Trauma Questionnaire-Short Form:</a:t>
            </a:r>
            <a:r>
              <a:rPr lang="en-US" altLang="en-US" sz="3600" b="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28-item measure about experiences of childhood trauma completed by participants at age 18. On a 5-point Likert scale, participants rated how often statements were true for them between birth and age 18.</a:t>
            </a:r>
            <a:endParaRPr lang="en-US" altLang="en-US" sz="3600" b="0" dirty="0">
              <a:highlight>
                <a:srgbClr val="FFFF00"/>
              </a:highlight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eaLnBrk="1" hangingPunct="1">
              <a:spcAft>
                <a:spcPts val="0"/>
              </a:spcAft>
              <a:defRPr/>
            </a:pPr>
            <a:endParaRPr lang="en-US" altLang="en-US" sz="12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Expression of Emotion: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11-item measure completed by participants’ parents when participants were aged 19. On a 7-point Likert scale, parents indicated how often they engaged in particular behaviors with their teen. Used as a measure of parental expressive involvement with teens.</a:t>
            </a:r>
            <a:endParaRPr lang="en-US" altLang="en-US" sz="3600" i="1" dirty="0">
              <a:solidFill>
                <a:srgbClr val="3C3093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endParaRPr lang="en-US" altLang="en-US" sz="120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Childhood Report of Parenting Behavior: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30-item measure completed by participants and their parents when participants were aged 19. Respondents indicated if descriptions were "not like," "somewhat like," or " a lot like" parents’ behaviors. Used as a measure of parental acceptance and rejection.</a:t>
            </a:r>
          </a:p>
          <a:p>
            <a:pPr lvl="1">
              <a:spcAft>
                <a:spcPts val="0"/>
              </a:spcAft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Network of Relationships Inventory:</a:t>
            </a:r>
            <a:r>
              <a:rPr lang="en-US" altLang="en-US" sz="3600" b="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45-item measure completed by participants and their romantic partners when participants were aged 27. Individuals rated how often their partner engages in intimacy, affection, admiration, etc. on a 5-point Likert scale.</a:t>
            </a:r>
          </a:p>
          <a:p>
            <a:pPr lvl="1">
              <a:spcAft>
                <a:spcPts val="0"/>
              </a:spcAft>
              <a:defRPr/>
            </a:pPr>
            <a:endParaRPr lang="en-US" altLang="en-US" sz="1200" b="0" dirty="0">
              <a:highlight>
                <a:srgbClr val="FFFF00"/>
              </a:highlight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Relationship Experiences Questionnaire:</a:t>
            </a:r>
            <a:r>
              <a:rPr lang="en-US" altLang="en-US" sz="3600" b="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6 to 7-item measure completed by participants at age 27 regarding their romantic experiences as adolescents. Participants indicated their level agreement to statements on a 6-point Likert scale.</a:t>
            </a:r>
          </a:p>
          <a:p>
            <a:pPr lvl="1">
              <a:spcAft>
                <a:spcPts val="0"/>
              </a:spcAft>
              <a:defRPr/>
            </a:pPr>
            <a:endParaRPr lang="en-US" altLang="en-US" sz="1200" b="0" dirty="0"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0"/>
              </a:spcAft>
              <a:defRPr/>
            </a:pPr>
            <a:r>
              <a:rPr lang="en-US" altLang="en-US" sz="360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Behavioral Systems Questionnaire:</a:t>
            </a:r>
            <a:r>
              <a:rPr lang="en-US" altLang="en-US" sz="3600" b="0" i="1" dirty="0">
                <a:solidFill>
                  <a:srgbClr val="3C309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3600" b="0" dirty="0"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45-item measure completed by participants and their romantic partners when participants were aged 27. Individuals rated statements about physical intimacy, attachment, affiliation, etc. in the relationship on a 5-point Likert scale.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339BC8F-05E5-DE3D-2423-FE61CE320E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51228"/>
              </p:ext>
            </p:extLst>
          </p:nvPr>
        </p:nvGraphicFramePr>
        <p:xfrm>
          <a:off x="32080200" y="8927151"/>
          <a:ext cx="9814495" cy="667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0033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25704</TotalTime>
  <Words>1208</Words>
  <Application>Microsoft Office PowerPoint</Application>
  <PresentationFormat>Custom</PresentationFormat>
  <Paragraphs>168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Georgia</vt:lpstr>
      <vt:lpstr>Source Sans Pro</vt:lpstr>
      <vt:lpstr>Source Sans Pro SemiBold</vt:lpstr>
      <vt:lpstr>Times New Roman</vt:lpstr>
      <vt:lpstr>Default Design</vt:lpstr>
      <vt:lpstr>Society for Research in Child Development 2023 Biennial Meeting – March 23-25, 2023   Adverse Childhood Experiences as a  Predictor of Love Language Preferences   Saleena V. Wilson1, Molly Hilts1, David E. Szwedo1, &amp; Joseph P. Allen2 1James Madison University, 2University of Virginia</vt:lpstr>
    </vt:vector>
  </TitlesOfParts>
  <Company>Yale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Longitudinal Examination of Depression and Negative Feedback Seeking in Adolescents Jessica L. Borelli1, Mitchell J. Prinstein1, Valerie A. Simon2,  Charissa S. L. Cheah3, &amp; Julie Wargo Aikins1 1 Yale University; 2Bowling Green State University; 3University of Saskatchewan</dc:title>
  <dc:creator>Wilson, Saleena Virginia - wilsonsv</dc:creator>
  <cp:lastModifiedBy>Breeden, Lauren Victoria (lvb5hq)</cp:lastModifiedBy>
  <cp:revision>1959</cp:revision>
  <dcterms:created xsi:type="dcterms:W3CDTF">2003-06-02T18:18:04Z</dcterms:created>
  <dcterms:modified xsi:type="dcterms:W3CDTF">2023-07-25T17:44:49Z</dcterms:modified>
</cp:coreProperties>
</file>