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1" r:id="rId2"/>
  </p:sldIdLst>
  <p:sldSz cx="43891200" cy="32918400"/>
  <p:notesSz cx="9296400" cy="6881813"/>
  <p:defaultTextStyle>
    <a:defPPr>
      <a:defRPr lang="en-US"/>
    </a:defPPr>
    <a:lvl1pPr algn="l" rtl="0" eaLnBrk="0" fontAlgn="base" hangingPunct="0">
      <a:spcBef>
        <a:spcPct val="0"/>
      </a:spcBef>
      <a:spcAft>
        <a:spcPct val="0"/>
      </a:spcAft>
      <a:defRPr sz="3000" b="1"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3000" b="1"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3000" b="1"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3000" b="1"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3000" b="1"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3000" b="1"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3000" b="1"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3000" b="1"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3000" b="1"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0416" userDrawn="1">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llivan, Kelsey Elizabeth - sulli2ke" initials=""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EBF6"/>
    <a:srgbClr val="C7BEDF"/>
    <a:srgbClr val="C5C8C9"/>
    <a:srgbClr val="413393"/>
    <a:srgbClr val="7A6DB2"/>
    <a:srgbClr val="5398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66" autoAdjust="0"/>
    <p:restoredTop sz="95238" autoAdjust="0"/>
  </p:normalViewPr>
  <p:slideViewPr>
    <p:cSldViewPr>
      <p:cViewPr varScale="1">
        <p:scale>
          <a:sx n="13" d="100"/>
          <a:sy n="13" d="100"/>
        </p:scale>
        <p:origin x="1700" y="84"/>
      </p:cViewPr>
      <p:guideLst>
        <p:guide orient="horz" pos="10416"/>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29DD2E9-484A-D127-7047-D27C2B3B9A07}"/>
              </a:ext>
            </a:extLst>
          </p:cNvPr>
          <p:cNvSpPr>
            <a:spLocks noGrp="1" noChangeArrowheads="1"/>
          </p:cNvSpPr>
          <p:nvPr>
            <p:ph type="hdr" sz="quarter"/>
          </p:nvPr>
        </p:nvSpPr>
        <p:spPr bwMode="auto">
          <a:xfrm>
            <a:off x="0" y="0"/>
            <a:ext cx="4029075" cy="34448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eaLnBrk="1" hangingPunct="1">
              <a:defRPr sz="1200" b="0">
                <a:latin typeface="Arial" charset="0"/>
                <a:ea typeface="+mn-ea"/>
                <a:cs typeface="+mn-cs"/>
              </a:defRPr>
            </a:lvl1pPr>
          </a:lstStyle>
          <a:p>
            <a:pPr>
              <a:defRPr/>
            </a:pPr>
            <a:endParaRPr lang="en-US"/>
          </a:p>
        </p:txBody>
      </p:sp>
      <p:sp>
        <p:nvSpPr>
          <p:cNvPr id="3075" name="Rectangle 3">
            <a:extLst>
              <a:ext uri="{FF2B5EF4-FFF2-40B4-BE49-F238E27FC236}">
                <a16:creationId xmlns:a16="http://schemas.microsoft.com/office/drawing/2014/main" id="{E7A08DE3-9471-9978-7E27-B7B3AB52175C}"/>
              </a:ext>
            </a:extLst>
          </p:cNvPr>
          <p:cNvSpPr>
            <a:spLocks noGrp="1" noChangeArrowheads="1"/>
          </p:cNvSpPr>
          <p:nvPr>
            <p:ph type="dt" sz="quarter" idx="1"/>
          </p:nvPr>
        </p:nvSpPr>
        <p:spPr bwMode="auto">
          <a:xfrm>
            <a:off x="5264150" y="0"/>
            <a:ext cx="4030663" cy="34448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eaLnBrk="1" hangingPunct="1">
              <a:defRPr sz="1200" b="0">
                <a:latin typeface="Arial" charset="0"/>
                <a:ea typeface="+mn-ea"/>
                <a:cs typeface="+mn-cs"/>
              </a:defRPr>
            </a:lvl1pPr>
          </a:lstStyle>
          <a:p>
            <a:pPr>
              <a:defRPr/>
            </a:pPr>
            <a:endParaRPr lang="en-US"/>
          </a:p>
        </p:txBody>
      </p:sp>
      <p:sp>
        <p:nvSpPr>
          <p:cNvPr id="3076" name="Rectangle 4">
            <a:extLst>
              <a:ext uri="{FF2B5EF4-FFF2-40B4-BE49-F238E27FC236}">
                <a16:creationId xmlns:a16="http://schemas.microsoft.com/office/drawing/2014/main" id="{24DF2CA7-2975-4A49-7C12-6C560CC9F4F6}"/>
              </a:ext>
            </a:extLst>
          </p:cNvPr>
          <p:cNvSpPr>
            <a:spLocks noGrp="1" noChangeArrowheads="1"/>
          </p:cNvSpPr>
          <p:nvPr>
            <p:ph type="ftr" sz="quarter" idx="2"/>
          </p:nvPr>
        </p:nvSpPr>
        <p:spPr bwMode="auto">
          <a:xfrm>
            <a:off x="0" y="6535738"/>
            <a:ext cx="4029075" cy="34448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eaLnBrk="1" hangingPunct="1">
              <a:defRPr sz="1200" b="0">
                <a:latin typeface="Arial" charset="0"/>
                <a:ea typeface="+mn-ea"/>
                <a:cs typeface="+mn-cs"/>
              </a:defRPr>
            </a:lvl1pPr>
          </a:lstStyle>
          <a:p>
            <a:pPr>
              <a:defRPr/>
            </a:pPr>
            <a:endParaRPr lang="en-US"/>
          </a:p>
        </p:txBody>
      </p:sp>
      <p:sp>
        <p:nvSpPr>
          <p:cNvPr id="3077" name="Rectangle 5">
            <a:extLst>
              <a:ext uri="{FF2B5EF4-FFF2-40B4-BE49-F238E27FC236}">
                <a16:creationId xmlns:a16="http://schemas.microsoft.com/office/drawing/2014/main" id="{0EAE1A68-2EBC-69DD-3113-61DED978542D}"/>
              </a:ext>
            </a:extLst>
          </p:cNvPr>
          <p:cNvSpPr>
            <a:spLocks noGrp="1" noChangeArrowheads="1"/>
          </p:cNvSpPr>
          <p:nvPr>
            <p:ph type="sldNum" sz="quarter" idx="3"/>
          </p:nvPr>
        </p:nvSpPr>
        <p:spPr bwMode="auto">
          <a:xfrm>
            <a:off x="5264150" y="6535738"/>
            <a:ext cx="4030663" cy="34448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eaLnBrk="1" hangingPunct="1">
              <a:defRPr sz="1200" b="0">
                <a:latin typeface="Arial" panose="020B0604020202020204" pitchFamily="34" charset="0"/>
              </a:defRPr>
            </a:lvl1pPr>
          </a:lstStyle>
          <a:p>
            <a:pPr>
              <a:defRPr/>
            </a:pPr>
            <a:fld id="{717566E7-780A-FB49-A0BC-D1416C1B4C8E}"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DC3B3DF4-1744-2124-B4AC-28C9A9F1F2F2}"/>
              </a:ext>
            </a:extLst>
          </p:cNvPr>
          <p:cNvSpPr>
            <a:spLocks noGrp="1" noChangeArrowheads="1"/>
          </p:cNvSpPr>
          <p:nvPr>
            <p:ph type="hdr" sz="quarter"/>
          </p:nvPr>
        </p:nvSpPr>
        <p:spPr bwMode="auto">
          <a:xfrm>
            <a:off x="0" y="0"/>
            <a:ext cx="4029075" cy="34448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defTabSz="923925" eaLnBrk="1" hangingPunct="1">
              <a:defRPr sz="1200" b="0">
                <a:latin typeface="Arial" charset="0"/>
                <a:ea typeface="+mn-ea"/>
                <a:cs typeface="+mn-cs"/>
              </a:defRPr>
            </a:lvl1pPr>
          </a:lstStyle>
          <a:p>
            <a:pPr>
              <a:defRPr/>
            </a:pPr>
            <a:endParaRPr lang="en-US"/>
          </a:p>
        </p:txBody>
      </p:sp>
      <p:sp>
        <p:nvSpPr>
          <p:cNvPr id="7171" name="Rectangle 3">
            <a:extLst>
              <a:ext uri="{FF2B5EF4-FFF2-40B4-BE49-F238E27FC236}">
                <a16:creationId xmlns:a16="http://schemas.microsoft.com/office/drawing/2014/main" id="{40C63AC5-BB0A-098F-482B-E5DC90136407}"/>
              </a:ext>
            </a:extLst>
          </p:cNvPr>
          <p:cNvSpPr>
            <a:spLocks noGrp="1" noChangeArrowheads="1"/>
          </p:cNvSpPr>
          <p:nvPr>
            <p:ph type="dt" idx="1"/>
          </p:nvPr>
        </p:nvSpPr>
        <p:spPr bwMode="auto">
          <a:xfrm>
            <a:off x="5264150" y="0"/>
            <a:ext cx="4030663" cy="344488"/>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lvl1pPr algn="r" defTabSz="923925" eaLnBrk="1" hangingPunct="1">
              <a:defRPr sz="1200" b="0">
                <a:latin typeface="Arial" charset="0"/>
                <a:ea typeface="+mn-ea"/>
                <a:cs typeface="+mn-cs"/>
              </a:defRPr>
            </a:lvl1pPr>
          </a:lstStyle>
          <a:p>
            <a:pPr>
              <a:defRPr/>
            </a:pPr>
            <a:endParaRPr lang="en-US"/>
          </a:p>
        </p:txBody>
      </p:sp>
      <p:sp>
        <p:nvSpPr>
          <p:cNvPr id="2052" name="Rectangle 4">
            <a:extLst>
              <a:ext uri="{FF2B5EF4-FFF2-40B4-BE49-F238E27FC236}">
                <a16:creationId xmlns:a16="http://schemas.microsoft.com/office/drawing/2014/main" id="{B5E16C5A-40C5-AC71-BF5A-731C5023A547}"/>
              </a:ext>
            </a:extLst>
          </p:cNvPr>
          <p:cNvSpPr>
            <a:spLocks noGrp="1" noRot="1" noChangeAspect="1" noChangeArrowheads="1" noTextEdit="1"/>
          </p:cNvSpPr>
          <p:nvPr>
            <p:ph type="sldImg" idx="2"/>
          </p:nvPr>
        </p:nvSpPr>
        <p:spPr bwMode="auto">
          <a:xfrm>
            <a:off x="2927350" y="515938"/>
            <a:ext cx="3441700" cy="25812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a:extLst>
              <a:ext uri="{FF2B5EF4-FFF2-40B4-BE49-F238E27FC236}">
                <a16:creationId xmlns:a16="http://schemas.microsoft.com/office/drawing/2014/main" id="{0E29F1D0-2CC5-A263-F2BB-0EB119DDF01A}"/>
              </a:ext>
            </a:extLst>
          </p:cNvPr>
          <p:cNvSpPr>
            <a:spLocks noGrp="1" noChangeArrowheads="1"/>
          </p:cNvSpPr>
          <p:nvPr>
            <p:ph type="body" sz="quarter" idx="3"/>
          </p:nvPr>
        </p:nvSpPr>
        <p:spPr bwMode="auto">
          <a:xfrm>
            <a:off x="930275" y="3268663"/>
            <a:ext cx="7437438" cy="3097212"/>
          </a:xfrm>
          <a:prstGeom prst="rect">
            <a:avLst/>
          </a:prstGeom>
          <a:noFill/>
          <a:ln w="9525">
            <a:noFill/>
            <a:miter lim="800000"/>
            <a:headEnd/>
            <a:tailEnd/>
          </a:ln>
          <a:effectLst/>
        </p:spPr>
        <p:txBody>
          <a:bodyPr vert="horz" wrap="square" lIns="92446" tIns="46223" rIns="92446" bIns="46223"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a:extLst>
              <a:ext uri="{FF2B5EF4-FFF2-40B4-BE49-F238E27FC236}">
                <a16:creationId xmlns:a16="http://schemas.microsoft.com/office/drawing/2014/main" id="{F3E5CE88-931A-0954-57AE-CCCF6A193BA1}"/>
              </a:ext>
            </a:extLst>
          </p:cNvPr>
          <p:cNvSpPr>
            <a:spLocks noGrp="1" noChangeArrowheads="1"/>
          </p:cNvSpPr>
          <p:nvPr>
            <p:ph type="ftr" sz="quarter" idx="4"/>
          </p:nvPr>
        </p:nvSpPr>
        <p:spPr bwMode="auto">
          <a:xfrm>
            <a:off x="0" y="6535738"/>
            <a:ext cx="4029075" cy="34448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defTabSz="923925" eaLnBrk="1" hangingPunct="1">
              <a:defRPr sz="1200" b="0">
                <a:latin typeface="Arial" charset="0"/>
                <a:ea typeface="+mn-ea"/>
                <a:cs typeface="+mn-cs"/>
              </a:defRPr>
            </a:lvl1pPr>
          </a:lstStyle>
          <a:p>
            <a:pPr>
              <a:defRPr/>
            </a:pPr>
            <a:endParaRPr lang="en-US"/>
          </a:p>
        </p:txBody>
      </p:sp>
      <p:sp>
        <p:nvSpPr>
          <p:cNvPr id="7175" name="Rectangle 7">
            <a:extLst>
              <a:ext uri="{FF2B5EF4-FFF2-40B4-BE49-F238E27FC236}">
                <a16:creationId xmlns:a16="http://schemas.microsoft.com/office/drawing/2014/main" id="{BC3F2129-6DAF-9922-7A79-6B4C1E5E3FBC}"/>
              </a:ext>
            </a:extLst>
          </p:cNvPr>
          <p:cNvSpPr>
            <a:spLocks noGrp="1" noChangeArrowheads="1"/>
          </p:cNvSpPr>
          <p:nvPr>
            <p:ph type="sldNum" sz="quarter" idx="5"/>
          </p:nvPr>
        </p:nvSpPr>
        <p:spPr bwMode="auto">
          <a:xfrm>
            <a:off x="5264150" y="6535738"/>
            <a:ext cx="4030663" cy="344487"/>
          </a:xfrm>
          <a:prstGeom prst="rect">
            <a:avLst/>
          </a:prstGeom>
          <a:noFill/>
          <a:ln w="9525">
            <a:noFill/>
            <a:miter lim="800000"/>
            <a:headEnd/>
            <a:tailEnd/>
          </a:ln>
          <a:effectLst/>
        </p:spPr>
        <p:txBody>
          <a:bodyPr vert="horz" wrap="square" lIns="92446" tIns="46223" rIns="92446" bIns="46223" numCol="1" anchor="b" anchorCtr="0" compatLnSpc="1">
            <a:prstTxWarp prst="textNoShape">
              <a:avLst/>
            </a:prstTxWarp>
          </a:bodyPr>
          <a:lstStyle>
            <a:lvl1pPr algn="r" defTabSz="923925" eaLnBrk="1" hangingPunct="1">
              <a:defRPr sz="1200" b="0">
                <a:latin typeface="Arial" panose="020B0604020202020204" pitchFamily="34" charset="0"/>
              </a:defRPr>
            </a:lvl1pPr>
          </a:lstStyle>
          <a:p>
            <a:pPr>
              <a:defRPr/>
            </a:pPr>
            <a:fld id="{DEE63D70-F9CA-D546-963E-5614A4EAF9CA}"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835947F4-03EB-660A-6CA7-47626CC9143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3925">
              <a:defRPr sz="3000" b="1">
                <a:solidFill>
                  <a:schemeClr val="tx1"/>
                </a:solidFill>
                <a:latin typeface="Times New Roman" panose="02020603050405020304" pitchFamily="18" charset="0"/>
                <a:ea typeface="MS PGothic" panose="020B0600070205080204" pitchFamily="34" charset="-128"/>
              </a:defRPr>
            </a:lvl1pPr>
            <a:lvl2pPr marL="742950" indent="-285750" defTabSz="923925">
              <a:defRPr sz="3000" b="1">
                <a:solidFill>
                  <a:schemeClr val="tx1"/>
                </a:solidFill>
                <a:latin typeface="Times New Roman" panose="02020603050405020304" pitchFamily="18" charset="0"/>
                <a:ea typeface="MS PGothic" panose="020B0600070205080204" pitchFamily="34" charset="-128"/>
              </a:defRPr>
            </a:lvl2pPr>
            <a:lvl3pPr marL="1143000" indent="-228600" defTabSz="923925">
              <a:defRPr sz="3000" b="1">
                <a:solidFill>
                  <a:schemeClr val="tx1"/>
                </a:solidFill>
                <a:latin typeface="Times New Roman" panose="02020603050405020304" pitchFamily="18" charset="0"/>
                <a:ea typeface="MS PGothic" panose="020B0600070205080204" pitchFamily="34" charset="-128"/>
              </a:defRPr>
            </a:lvl3pPr>
            <a:lvl4pPr marL="1600200" indent="-228600" defTabSz="923925">
              <a:defRPr sz="3000" b="1">
                <a:solidFill>
                  <a:schemeClr val="tx1"/>
                </a:solidFill>
                <a:latin typeface="Times New Roman" panose="02020603050405020304" pitchFamily="18" charset="0"/>
                <a:ea typeface="MS PGothic" panose="020B0600070205080204" pitchFamily="34" charset="-128"/>
              </a:defRPr>
            </a:lvl4pPr>
            <a:lvl5pPr marL="2057400" indent="-228600" defTabSz="923925">
              <a:defRPr sz="3000" b="1">
                <a:solidFill>
                  <a:schemeClr val="tx1"/>
                </a:solidFill>
                <a:latin typeface="Times New Roman" panose="02020603050405020304" pitchFamily="18" charset="0"/>
                <a:ea typeface="MS PGothic" panose="020B0600070205080204" pitchFamily="34" charset="-128"/>
              </a:defRPr>
            </a:lvl5pPr>
            <a:lvl6pPr marL="2514600" indent="-228600" defTabSz="92392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defTabSz="92392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defTabSz="92392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defTabSz="923925"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fld id="{DD490013-2B00-0846-9609-2685B34DF373}" type="slidenum">
              <a:rPr lang="en-US" altLang="en-US" sz="1200" b="0" smtClean="0">
                <a:latin typeface="Arial" panose="020B0604020202020204" pitchFamily="34" charset="0"/>
              </a:rPr>
              <a:pPr/>
              <a:t>1</a:t>
            </a:fld>
            <a:endParaRPr lang="en-US" altLang="en-US" sz="1200" b="0">
              <a:latin typeface="Arial" panose="020B0604020202020204" pitchFamily="34" charset="0"/>
            </a:endParaRPr>
          </a:p>
        </p:txBody>
      </p:sp>
      <p:sp>
        <p:nvSpPr>
          <p:cNvPr id="5123" name="Rectangle 2">
            <a:extLst>
              <a:ext uri="{FF2B5EF4-FFF2-40B4-BE49-F238E27FC236}">
                <a16:creationId xmlns:a16="http://schemas.microsoft.com/office/drawing/2014/main" id="{1B057B00-D9C2-571D-A001-7488CF59F563}"/>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170215D1-56E3-65EC-0520-4439D52DC025}"/>
              </a:ext>
            </a:extLst>
          </p:cNvPr>
          <p:cNvSpPr>
            <a:spLocks noGrp="1" noChangeArrowheads="1"/>
          </p:cNvSpPr>
          <p:nvPr>
            <p:ph type="body" idx="1"/>
          </p:nvPr>
        </p:nvSpPr>
        <p:spPr>
          <a:ln/>
        </p:spPr>
        <p:txBody>
          <a:bodyPr/>
          <a:lstStyle/>
          <a:p>
            <a:pPr eaLnBrk="1" hangingPunct="1">
              <a:defRPr/>
            </a:pPr>
            <a:r>
              <a:rPr lang="en-US" altLang="en-US" b="1" u="sng" dirty="0">
                <a:latin typeface="Arial" panose="020B0604020202020204" pitchFamily="34" charset="0"/>
              </a:rPr>
              <a:t>Spiel: (about 5 minutes)</a:t>
            </a:r>
          </a:p>
          <a:p>
            <a:pPr marL="171450" indent="-171450" eaLnBrk="1" hangingPunct="1">
              <a:buFont typeface="Arial" panose="020B0604020202020204" pitchFamily="34" charset="0"/>
              <a:buChar char="•"/>
              <a:defRPr/>
            </a:pPr>
            <a:r>
              <a:rPr lang="en-US" altLang="en-US" dirty="0">
                <a:latin typeface="Arial" panose="020B0604020202020204" pitchFamily="34" charset="0"/>
              </a:rPr>
              <a:t>Starting with some background</a:t>
            </a:r>
          </a:p>
          <a:p>
            <a:pPr marL="171450" indent="-171450" eaLnBrk="1" hangingPunct="1">
              <a:buFont typeface="Arial" panose="020B0604020202020204" pitchFamily="34" charset="0"/>
              <a:buChar char="•"/>
              <a:defRPr/>
            </a:pPr>
            <a:r>
              <a:rPr lang="en-US" altLang="en-US" dirty="0">
                <a:latin typeface="Arial" panose="020B0604020202020204" pitchFamily="34" charset="0"/>
              </a:rPr>
              <a:t>Based on that, we hypothesized…</a:t>
            </a:r>
          </a:p>
          <a:p>
            <a:pPr marL="628650" lvl="1" indent="-171450" eaLnBrk="1" hangingPunct="1">
              <a:buFont typeface="Arial" panose="020B0604020202020204" pitchFamily="34" charset="0"/>
              <a:buChar char="•"/>
              <a:defRPr/>
            </a:pPr>
            <a:r>
              <a:rPr lang="en-US" altLang="en-US" dirty="0">
                <a:latin typeface="Arial" panose="020B0604020202020204" pitchFamily="34" charset="0"/>
              </a:rPr>
              <a:t>Why we hypothesized how it relates to the behaviors versus qualities</a:t>
            </a:r>
          </a:p>
          <a:p>
            <a:pPr marL="628650" lvl="1" indent="-171450" eaLnBrk="1" hangingPunct="1">
              <a:buFont typeface="Arial" panose="020B0604020202020204" pitchFamily="34" charset="0"/>
              <a:buChar char="•"/>
              <a:defRPr/>
            </a:pPr>
            <a:r>
              <a:rPr lang="en-US" altLang="en-US" dirty="0">
                <a:latin typeface="Arial" panose="020B0604020202020204" pitchFamily="34" charset="0"/>
              </a:rPr>
              <a:t>Emphasizing and explaining the difference between consensus and cohesion</a:t>
            </a:r>
          </a:p>
          <a:p>
            <a:pPr marL="171450" indent="-171450" eaLnBrk="1" hangingPunct="1">
              <a:buFont typeface="Arial" panose="020B0604020202020204" pitchFamily="34" charset="0"/>
              <a:buChar char="•"/>
              <a:defRPr/>
            </a:pPr>
            <a:r>
              <a:rPr lang="en-US" altLang="en-US" dirty="0">
                <a:latin typeface="Arial" panose="020B0604020202020204" pitchFamily="34" charset="0"/>
              </a:rPr>
              <a:t>Brief overview of the participants, the nature of the study (larger longitudinal study beginning when adolescents were 12 and continuing currently)</a:t>
            </a:r>
          </a:p>
          <a:p>
            <a:pPr marL="171450" indent="-171450" eaLnBrk="1" hangingPunct="1">
              <a:buFont typeface="Arial" panose="020B0604020202020204" pitchFamily="34" charset="0"/>
              <a:buChar char="•"/>
              <a:defRPr/>
            </a:pPr>
            <a:r>
              <a:rPr lang="en-US" altLang="en-US" dirty="0">
                <a:latin typeface="Arial" panose="020B0604020202020204" pitchFamily="34" charset="0"/>
              </a:rPr>
              <a:t>Not spending too long on the measures</a:t>
            </a:r>
          </a:p>
          <a:p>
            <a:pPr marL="628650" lvl="1" indent="-171450" eaLnBrk="1" hangingPunct="1">
              <a:buFont typeface="Arial" panose="020B0604020202020204" pitchFamily="34" charset="0"/>
              <a:buChar char="•"/>
              <a:defRPr/>
            </a:pPr>
            <a:r>
              <a:rPr lang="en-US" altLang="en-US" dirty="0">
                <a:latin typeface="Arial" panose="020B0604020202020204" pitchFamily="34" charset="0"/>
              </a:rPr>
              <a:t>Parent report measures and interaction tasks as predictors</a:t>
            </a:r>
          </a:p>
          <a:p>
            <a:pPr marL="628650" lvl="1" indent="-171450" eaLnBrk="1" hangingPunct="1">
              <a:buFont typeface="Arial" panose="020B0604020202020204" pitchFamily="34" charset="0"/>
              <a:buChar char="•"/>
              <a:defRPr/>
            </a:pPr>
            <a:r>
              <a:rPr lang="en-US" altLang="en-US" dirty="0">
                <a:latin typeface="Arial" panose="020B0604020202020204" pitchFamily="34" charset="0"/>
              </a:rPr>
              <a:t>Self-report emotion regulation as the outcome</a:t>
            </a:r>
          </a:p>
          <a:p>
            <a:pPr marL="171450" indent="-171450" eaLnBrk="1" hangingPunct="1">
              <a:buFont typeface="Arial" panose="020B0604020202020204" pitchFamily="34" charset="0"/>
              <a:buChar char="•"/>
              <a:defRPr/>
            </a:pPr>
            <a:r>
              <a:rPr lang="en-US" altLang="en-US" dirty="0">
                <a:latin typeface="Arial" panose="020B0604020202020204" pitchFamily="34" charset="0"/>
              </a:rPr>
              <a:t>Most time spent on results and takeaways:</a:t>
            </a:r>
          </a:p>
          <a:p>
            <a:pPr marL="628650" lvl="1" indent="-171450" eaLnBrk="1" hangingPunct="1">
              <a:buFont typeface="Arial" panose="020B0604020202020204" pitchFamily="34" charset="0"/>
              <a:buChar char="•"/>
              <a:defRPr/>
            </a:pPr>
            <a:r>
              <a:rPr lang="en-US" altLang="en-US" dirty="0">
                <a:latin typeface="Arial" panose="020B0604020202020204" pitchFamily="34" charset="0"/>
              </a:rPr>
              <a:t>Evidence for each hypothesis</a:t>
            </a:r>
          </a:p>
          <a:p>
            <a:pPr marL="628650" lvl="1" indent="-171450" eaLnBrk="1" hangingPunct="1">
              <a:buFont typeface="Arial" panose="020B0604020202020204" pitchFamily="34" charset="0"/>
              <a:buChar char="•"/>
              <a:defRPr/>
            </a:pPr>
            <a:r>
              <a:rPr lang="en-US" altLang="en-US" dirty="0">
                <a:latin typeface="Arial" panose="020B0604020202020204" pitchFamily="34" charset="0"/>
              </a:rPr>
              <a:t>Additional interesting information</a:t>
            </a:r>
          </a:p>
          <a:p>
            <a:pPr marL="171450" indent="-171450" eaLnBrk="1" hangingPunct="1">
              <a:buFont typeface="Arial" panose="020B0604020202020204" pitchFamily="34" charset="0"/>
              <a:buChar char="•"/>
              <a:defRPr/>
            </a:pPr>
            <a:r>
              <a:rPr lang="en-US" altLang="en-US" dirty="0">
                <a:latin typeface="Arial" panose="020B0604020202020204" pitchFamily="34" charset="0"/>
              </a:rPr>
              <a:t>Conclusions to draw from this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0226675"/>
            <a:ext cx="37306250" cy="7054850"/>
          </a:xfrm>
        </p:spPr>
        <p:txBody>
          <a:bodyPr/>
          <a:lstStyle/>
          <a:p>
            <a:r>
              <a:rPr lang="en-US"/>
              <a:t>Click to edit Master title style</a:t>
            </a:r>
          </a:p>
        </p:txBody>
      </p:sp>
      <p:sp>
        <p:nvSpPr>
          <p:cNvPr id="3" name="Subtitle 2"/>
          <p:cNvSpPr>
            <a:spLocks noGrp="1"/>
          </p:cNvSpPr>
          <p:nvPr>
            <p:ph type="subTitle" idx="1"/>
          </p:nvPr>
        </p:nvSpPr>
        <p:spPr>
          <a:xfrm>
            <a:off x="6583363" y="18653125"/>
            <a:ext cx="30724475" cy="841375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CB88F976-22A7-2F87-F8E9-2A69A95242E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CA85CB3-B259-47B4-D450-985BDE9C5B6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B36427F-C64A-DCF5-8E39-6522C0C11010}"/>
              </a:ext>
            </a:extLst>
          </p:cNvPr>
          <p:cNvSpPr>
            <a:spLocks noGrp="1" noChangeArrowheads="1"/>
          </p:cNvSpPr>
          <p:nvPr>
            <p:ph type="sldNum" sz="quarter" idx="12"/>
          </p:nvPr>
        </p:nvSpPr>
        <p:spPr>
          <a:ln/>
        </p:spPr>
        <p:txBody>
          <a:bodyPr/>
          <a:lstStyle>
            <a:lvl1pPr>
              <a:defRPr/>
            </a:lvl1pPr>
          </a:lstStyle>
          <a:p>
            <a:pPr>
              <a:defRPr/>
            </a:pPr>
            <a:fld id="{1535D603-D11D-2942-8D5A-8E630F754ECF}" type="slidenum">
              <a:rPr lang="en-US" altLang="en-US"/>
              <a:pPr>
                <a:defRPr/>
              </a:pPr>
              <a:t>‹#›</a:t>
            </a:fld>
            <a:endParaRPr lang="en-US" altLang="en-US" dirty="0"/>
          </a:p>
        </p:txBody>
      </p:sp>
    </p:spTree>
    <p:extLst>
      <p:ext uri="{BB962C8B-B14F-4D97-AF65-F5344CB8AC3E}">
        <p14:creationId xmlns:p14="http://schemas.microsoft.com/office/powerpoint/2010/main" val="1801900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01133E64-1332-087D-75FE-758B137B8D2E}"/>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3E283A2-8512-3FF3-FBCA-CCED5497D5C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1ABB37E-96CA-AA2A-B4AB-19AA6E8703D3}"/>
              </a:ext>
            </a:extLst>
          </p:cNvPr>
          <p:cNvSpPr>
            <a:spLocks noGrp="1" noChangeArrowheads="1"/>
          </p:cNvSpPr>
          <p:nvPr>
            <p:ph type="sldNum" sz="quarter" idx="12"/>
          </p:nvPr>
        </p:nvSpPr>
        <p:spPr>
          <a:ln/>
        </p:spPr>
        <p:txBody>
          <a:bodyPr/>
          <a:lstStyle>
            <a:lvl1pPr>
              <a:defRPr/>
            </a:lvl1pPr>
          </a:lstStyle>
          <a:p>
            <a:pPr>
              <a:defRPr/>
            </a:pPr>
            <a:fld id="{7E3819CA-7127-CD41-9793-8DD070297005}" type="slidenum">
              <a:rPr lang="en-US" altLang="en-US"/>
              <a:pPr>
                <a:defRPr/>
              </a:pPr>
              <a:t>‹#›</a:t>
            </a:fld>
            <a:endParaRPr lang="en-US" altLang="en-US" dirty="0"/>
          </a:p>
        </p:txBody>
      </p:sp>
    </p:spTree>
    <p:extLst>
      <p:ext uri="{BB962C8B-B14F-4D97-AF65-F5344CB8AC3E}">
        <p14:creationId xmlns:p14="http://schemas.microsoft.com/office/powerpoint/2010/main" val="35448921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317625"/>
            <a:ext cx="9874250" cy="280876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5513" y="1317625"/>
            <a:ext cx="29473525" cy="280876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72EDC35-8355-D1BA-BE21-468D210E132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D578CDA-6F7B-68AC-A6E3-4A596039168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99E56C8-38C9-B78D-D14C-13CAB7172009}"/>
              </a:ext>
            </a:extLst>
          </p:cNvPr>
          <p:cNvSpPr>
            <a:spLocks noGrp="1" noChangeArrowheads="1"/>
          </p:cNvSpPr>
          <p:nvPr>
            <p:ph type="sldNum" sz="quarter" idx="12"/>
          </p:nvPr>
        </p:nvSpPr>
        <p:spPr>
          <a:ln/>
        </p:spPr>
        <p:txBody>
          <a:bodyPr/>
          <a:lstStyle>
            <a:lvl1pPr>
              <a:defRPr/>
            </a:lvl1pPr>
          </a:lstStyle>
          <a:p>
            <a:pPr>
              <a:defRPr/>
            </a:pPr>
            <a:fld id="{7CCAD4BF-F470-E54C-A40C-FAAD1B168232}" type="slidenum">
              <a:rPr lang="en-US" altLang="en-US"/>
              <a:pPr>
                <a:defRPr/>
              </a:pPr>
              <a:t>‹#›</a:t>
            </a:fld>
            <a:endParaRPr lang="en-US" altLang="en-US" dirty="0"/>
          </a:p>
        </p:txBody>
      </p:sp>
    </p:spTree>
    <p:extLst>
      <p:ext uri="{BB962C8B-B14F-4D97-AF65-F5344CB8AC3E}">
        <p14:creationId xmlns:p14="http://schemas.microsoft.com/office/powerpoint/2010/main" val="3481484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B1FDC17-3740-08B7-E3B6-D4F931E14991}"/>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616AB24-DA88-AECA-2C4C-AB64A7ACCFC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15DB4F88-7AE5-8223-E00A-07972F2CF073}"/>
              </a:ext>
            </a:extLst>
          </p:cNvPr>
          <p:cNvSpPr>
            <a:spLocks noGrp="1" noChangeArrowheads="1"/>
          </p:cNvSpPr>
          <p:nvPr>
            <p:ph type="sldNum" sz="quarter" idx="12"/>
          </p:nvPr>
        </p:nvSpPr>
        <p:spPr>
          <a:ln/>
        </p:spPr>
        <p:txBody>
          <a:bodyPr/>
          <a:lstStyle>
            <a:lvl1pPr>
              <a:defRPr/>
            </a:lvl1pPr>
          </a:lstStyle>
          <a:p>
            <a:pPr>
              <a:defRPr/>
            </a:pPr>
            <a:fld id="{915B8CC5-973D-D444-9F1E-B00C19666BD2}" type="slidenum">
              <a:rPr lang="en-US" altLang="en-US"/>
              <a:pPr>
                <a:defRPr/>
              </a:pPr>
              <a:t>‹#›</a:t>
            </a:fld>
            <a:endParaRPr lang="en-US" altLang="en-US" dirty="0"/>
          </a:p>
        </p:txBody>
      </p:sp>
    </p:spTree>
    <p:extLst>
      <p:ext uri="{BB962C8B-B14F-4D97-AF65-F5344CB8AC3E}">
        <p14:creationId xmlns:p14="http://schemas.microsoft.com/office/powerpoint/2010/main" val="1423866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1153438"/>
            <a:ext cx="37307838" cy="653732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3952538"/>
            <a:ext cx="37307838" cy="72009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005CCA96-747C-A57C-D479-A354B65F08F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C4C3219D-C5A2-37B6-1DD3-1508A97773BF}"/>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E30D1DE5-1A4C-70B7-E49B-5B0A6C3AA58E}"/>
              </a:ext>
            </a:extLst>
          </p:cNvPr>
          <p:cNvSpPr>
            <a:spLocks noGrp="1" noChangeArrowheads="1"/>
          </p:cNvSpPr>
          <p:nvPr>
            <p:ph type="sldNum" sz="quarter" idx="12"/>
          </p:nvPr>
        </p:nvSpPr>
        <p:spPr>
          <a:ln/>
        </p:spPr>
        <p:txBody>
          <a:bodyPr/>
          <a:lstStyle>
            <a:lvl1pPr>
              <a:defRPr/>
            </a:lvl1pPr>
          </a:lstStyle>
          <a:p>
            <a:pPr>
              <a:defRPr/>
            </a:pPr>
            <a:fld id="{949053E0-B0C0-EF48-8CF3-00A6B66055DA}" type="slidenum">
              <a:rPr lang="en-US" altLang="en-US"/>
              <a:pPr>
                <a:defRPr/>
              </a:pPr>
              <a:t>‹#›</a:t>
            </a:fld>
            <a:endParaRPr lang="en-US" altLang="en-US" dirty="0"/>
          </a:p>
        </p:txBody>
      </p:sp>
    </p:spTree>
    <p:extLst>
      <p:ext uri="{BB962C8B-B14F-4D97-AF65-F5344CB8AC3E}">
        <p14:creationId xmlns:p14="http://schemas.microsoft.com/office/powerpoint/2010/main" val="177826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5513" y="7680325"/>
            <a:ext cx="19673887"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7680325"/>
            <a:ext cx="19673888" cy="217249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F8431477-CAE6-F8E6-D4C1-98902291DECD}"/>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D3384CB-B5FB-5C80-3639-96D4CEFD9E3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C6630743-5395-677E-B6B0-6726EFEADAC0}"/>
              </a:ext>
            </a:extLst>
          </p:cNvPr>
          <p:cNvSpPr>
            <a:spLocks noGrp="1" noChangeArrowheads="1"/>
          </p:cNvSpPr>
          <p:nvPr>
            <p:ph type="sldNum" sz="quarter" idx="12"/>
          </p:nvPr>
        </p:nvSpPr>
        <p:spPr>
          <a:ln/>
        </p:spPr>
        <p:txBody>
          <a:bodyPr/>
          <a:lstStyle>
            <a:lvl1pPr>
              <a:defRPr/>
            </a:lvl1pPr>
          </a:lstStyle>
          <a:p>
            <a:pPr>
              <a:defRPr/>
            </a:pPr>
            <a:fld id="{2A35055E-C064-A841-ADA2-8AF682BE6F8B}" type="slidenum">
              <a:rPr lang="en-US" altLang="en-US"/>
              <a:pPr>
                <a:defRPr/>
              </a:pPr>
              <a:t>‹#›</a:t>
            </a:fld>
            <a:endParaRPr lang="en-US" altLang="en-US" dirty="0"/>
          </a:p>
        </p:txBody>
      </p:sp>
    </p:spTree>
    <p:extLst>
      <p:ext uri="{BB962C8B-B14F-4D97-AF65-F5344CB8AC3E}">
        <p14:creationId xmlns:p14="http://schemas.microsoft.com/office/powerpoint/2010/main" val="284053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7625"/>
            <a:ext cx="3950335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7369175"/>
            <a:ext cx="19392900"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0439400"/>
            <a:ext cx="19392900"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7369175"/>
            <a:ext cx="19400837" cy="3070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0439400"/>
            <a:ext cx="19400837" cy="189658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74A5A25A-B46D-D192-8F14-975DFEBB5415}"/>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1B1C63A3-FF60-499B-FCF0-70E84EEBADF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E18BF8ED-F3A7-022F-A348-AB706D53E278}"/>
              </a:ext>
            </a:extLst>
          </p:cNvPr>
          <p:cNvSpPr>
            <a:spLocks noGrp="1" noChangeArrowheads="1"/>
          </p:cNvSpPr>
          <p:nvPr>
            <p:ph type="sldNum" sz="quarter" idx="12"/>
          </p:nvPr>
        </p:nvSpPr>
        <p:spPr>
          <a:ln/>
        </p:spPr>
        <p:txBody>
          <a:bodyPr/>
          <a:lstStyle>
            <a:lvl1pPr>
              <a:defRPr/>
            </a:lvl1pPr>
          </a:lstStyle>
          <a:p>
            <a:pPr>
              <a:defRPr/>
            </a:pPr>
            <a:fld id="{9ED106C8-2AE1-A449-A46C-C8F91ABC5D1E}" type="slidenum">
              <a:rPr lang="en-US" altLang="en-US"/>
              <a:pPr>
                <a:defRPr/>
              </a:pPr>
              <a:t>‹#›</a:t>
            </a:fld>
            <a:endParaRPr lang="en-US" altLang="en-US" dirty="0"/>
          </a:p>
        </p:txBody>
      </p:sp>
    </p:spTree>
    <p:extLst>
      <p:ext uri="{BB962C8B-B14F-4D97-AF65-F5344CB8AC3E}">
        <p14:creationId xmlns:p14="http://schemas.microsoft.com/office/powerpoint/2010/main" val="1389738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CC26D081-8412-0838-B24C-FF97C0E7BA4C}"/>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3C9434A8-2BDA-88E4-AA9D-A15D3CA24A2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82849773-8668-59BF-5624-923C856E788F}"/>
              </a:ext>
            </a:extLst>
          </p:cNvPr>
          <p:cNvSpPr>
            <a:spLocks noGrp="1" noChangeArrowheads="1"/>
          </p:cNvSpPr>
          <p:nvPr>
            <p:ph type="sldNum" sz="quarter" idx="12"/>
          </p:nvPr>
        </p:nvSpPr>
        <p:spPr>
          <a:ln/>
        </p:spPr>
        <p:txBody>
          <a:bodyPr/>
          <a:lstStyle>
            <a:lvl1pPr>
              <a:defRPr/>
            </a:lvl1pPr>
          </a:lstStyle>
          <a:p>
            <a:pPr>
              <a:defRPr/>
            </a:pPr>
            <a:fld id="{91BCA9B8-9481-1044-BDA8-0A75595D089E}" type="slidenum">
              <a:rPr lang="en-US" altLang="en-US"/>
              <a:pPr>
                <a:defRPr/>
              </a:pPr>
              <a:t>‹#›</a:t>
            </a:fld>
            <a:endParaRPr lang="en-US" altLang="en-US" dirty="0"/>
          </a:p>
        </p:txBody>
      </p:sp>
    </p:spTree>
    <p:extLst>
      <p:ext uri="{BB962C8B-B14F-4D97-AF65-F5344CB8AC3E}">
        <p14:creationId xmlns:p14="http://schemas.microsoft.com/office/powerpoint/2010/main" val="263658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A88D41A-DCA1-008E-2EAC-09FB479F2F2C}"/>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036F9BF8-2E06-2C76-FBD3-91104D4801A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62E6BAAD-D007-BBB1-AB0D-CEBF7F112928}"/>
              </a:ext>
            </a:extLst>
          </p:cNvPr>
          <p:cNvSpPr>
            <a:spLocks noGrp="1" noChangeArrowheads="1"/>
          </p:cNvSpPr>
          <p:nvPr>
            <p:ph type="sldNum" sz="quarter" idx="12"/>
          </p:nvPr>
        </p:nvSpPr>
        <p:spPr>
          <a:ln/>
        </p:spPr>
        <p:txBody>
          <a:bodyPr/>
          <a:lstStyle>
            <a:lvl1pPr>
              <a:defRPr/>
            </a:lvl1pPr>
          </a:lstStyle>
          <a:p>
            <a:pPr>
              <a:defRPr/>
            </a:pPr>
            <a:fld id="{2C533262-F1CB-4340-8BB7-AFC421D20A55}" type="slidenum">
              <a:rPr lang="en-US" altLang="en-US"/>
              <a:pPr>
                <a:defRPr/>
              </a:pPr>
              <a:t>‹#›</a:t>
            </a:fld>
            <a:endParaRPr lang="en-US" altLang="en-US" dirty="0"/>
          </a:p>
        </p:txBody>
      </p:sp>
    </p:spTree>
    <p:extLst>
      <p:ext uri="{BB962C8B-B14F-4D97-AF65-F5344CB8AC3E}">
        <p14:creationId xmlns:p14="http://schemas.microsoft.com/office/powerpoint/2010/main" val="15729505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311275"/>
            <a:ext cx="14439900" cy="557688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311275"/>
            <a:ext cx="24536400" cy="2809398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6888163"/>
            <a:ext cx="14439900" cy="225171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5C68EE2-F723-D202-998A-25BD8730417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1B427B07-EE19-0A5E-81E7-AF768166489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BC5E65F-5BF9-C179-F4BE-88BA54B7903D}"/>
              </a:ext>
            </a:extLst>
          </p:cNvPr>
          <p:cNvSpPr>
            <a:spLocks noGrp="1" noChangeArrowheads="1"/>
          </p:cNvSpPr>
          <p:nvPr>
            <p:ph type="sldNum" sz="quarter" idx="12"/>
          </p:nvPr>
        </p:nvSpPr>
        <p:spPr>
          <a:ln/>
        </p:spPr>
        <p:txBody>
          <a:bodyPr/>
          <a:lstStyle>
            <a:lvl1pPr>
              <a:defRPr/>
            </a:lvl1pPr>
          </a:lstStyle>
          <a:p>
            <a:pPr>
              <a:defRPr/>
            </a:pPr>
            <a:fld id="{1B7D6611-9F94-B04E-A1C3-322380E46110}" type="slidenum">
              <a:rPr lang="en-US" altLang="en-US"/>
              <a:pPr>
                <a:defRPr/>
              </a:pPr>
              <a:t>‹#›</a:t>
            </a:fld>
            <a:endParaRPr lang="en-US" altLang="en-US" dirty="0"/>
          </a:p>
        </p:txBody>
      </p:sp>
    </p:spTree>
    <p:extLst>
      <p:ext uri="{BB962C8B-B14F-4D97-AF65-F5344CB8AC3E}">
        <p14:creationId xmlns:p14="http://schemas.microsoft.com/office/powerpoint/2010/main" val="3496542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3042563"/>
            <a:ext cx="26335037" cy="2720975"/>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2941638"/>
            <a:ext cx="26335037" cy="1975008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8602663" y="25763538"/>
            <a:ext cx="26335037" cy="3862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410FACDB-3BB4-AFCD-5977-A1D5E348805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C5A81302-3622-18EF-1466-602EE37431C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A010D831-B2A3-D569-100D-9390C18DF364}"/>
              </a:ext>
            </a:extLst>
          </p:cNvPr>
          <p:cNvSpPr>
            <a:spLocks noGrp="1" noChangeArrowheads="1"/>
          </p:cNvSpPr>
          <p:nvPr>
            <p:ph type="sldNum" sz="quarter" idx="12"/>
          </p:nvPr>
        </p:nvSpPr>
        <p:spPr>
          <a:ln/>
        </p:spPr>
        <p:txBody>
          <a:bodyPr/>
          <a:lstStyle>
            <a:lvl1pPr>
              <a:defRPr/>
            </a:lvl1pPr>
          </a:lstStyle>
          <a:p>
            <a:pPr>
              <a:defRPr/>
            </a:pPr>
            <a:fld id="{85111BB1-32FE-3F46-8178-4981D670B0E0}" type="slidenum">
              <a:rPr lang="en-US" altLang="en-US"/>
              <a:pPr>
                <a:defRPr/>
              </a:pPr>
              <a:t>‹#›</a:t>
            </a:fld>
            <a:endParaRPr lang="en-US" altLang="en-US" dirty="0"/>
          </a:p>
        </p:txBody>
      </p:sp>
    </p:spTree>
    <p:extLst>
      <p:ext uri="{BB962C8B-B14F-4D97-AF65-F5344CB8AC3E}">
        <p14:creationId xmlns:p14="http://schemas.microsoft.com/office/powerpoint/2010/main" val="3904253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B974FB2-2425-55FE-A76E-348E1DB90389}"/>
              </a:ext>
            </a:extLst>
          </p:cNvPr>
          <p:cNvSpPr>
            <a:spLocks noGrp="1" noChangeArrowheads="1"/>
          </p:cNvSpPr>
          <p:nvPr>
            <p:ph type="title"/>
          </p:nvPr>
        </p:nvSpPr>
        <p:spPr bwMode="auto">
          <a:xfrm>
            <a:off x="2195513" y="1317625"/>
            <a:ext cx="39500175"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12064" tIns="256032" rIns="512064" bIns="256032"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249486AB-C621-F1D2-26AB-B866DAE167F7}"/>
              </a:ext>
            </a:extLst>
          </p:cNvPr>
          <p:cNvSpPr>
            <a:spLocks noGrp="1" noChangeArrowheads="1"/>
          </p:cNvSpPr>
          <p:nvPr>
            <p:ph type="body" idx="1"/>
          </p:nvPr>
        </p:nvSpPr>
        <p:spPr bwMode="auto">
          <a:xfrm>
            <a:off x="2195513" y="7680325"/>
            <a:ext cx="39500175" cy="21724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12064" tIns="256032" rIns="512064" bIns="256032"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F4695A15-AC83-7829-A3DC-4D4BA779F2CD}"/>
              </a:ext>
            </a:extLst>
          </p:cNvPr>
          <p:cNvSpPr>
            <a:spLocks noGrp="1" noChangeArrowheads="1"/>
          </p:cNvSpPr>
          <p:nvPr>
            <p:ph type="dt" sz="half" idx="2"/>
          </p:nvPr>
        </p:nvSpPr>
        <p:spPr bwMode="auto">
          <a:xfrm>
            <a:off x="2195513" y="29976763"/>
            <a:ext cx="10239375" cy="2286000"/>
          </a:xfrm>
          <a:prstGeom prst="rect">
            <a:avLst/>
          </a:prstGeom>
          <a:noFill/>
          <a:ln w="9525">
            <a:noFill/>
            <a:miter lim="800000"/>
            <a:headEnd/>
            <a:tailEnd/>
          </a:ln>
          <a:effectLst/>
        </p:spPr>
        <p:txBody>
          <a:bodyPr vert="horz" wrap="square" lIns="512064" tIns="256032" rIns="512064" bIns="256032" numCol="1" anchor="t" anchorCtr="0" compatLnSpc="1">
            <a:prstTxWarp prst="textNoShape">
              <a:avLst/>
            </a:prstTxWarp>
          </a:bodyPr>
          <a:lstStyle>
            <a:lvl1pPr eaLnBrk="1" hangingPunct="1">
              <a:defRPr sz="7800" b="0">
                <a:latin typeface="Arial" charset="0"/>
                <a:ea typeface="+mn-ea"/>
                <a:cs typeface="+mn-cs"/>
              </a:defRPr>
            </a:lvl1pPr>
          </a:lstStyle>
          <a:p>
            <a:pPr>
              <a:defRPr/>
            </a:pPr>
            <a:endParaRPr lang="en-US"/>
          </a:p>
        </p:txBody>
      </p:sp>
      <p:sp>
        <p:nvSpPr>
          <p:cNvPr id="1029" name="Rectangle 5">
            <a:extLst>
              <a:ext uri="{FF2B5EF4-FFF2-40B4-BE49-F238E27FC236}">
                <a16:creationId xmlns:a16="http://schemas.microsoft.com/office/drawing/2014/main" id="{15B14E27-094E-4E1F-3F8B-EE8424AFA020}"/>
              </a:ext>
            </a:extLst>
          </p:cNvPr>
          <p:cNvSpPr>
            <a:spLocks noGrp="1" noChangeArrowheads="1"/>
          </p:cNvSpPr>
          <p:nvPr>
            <p:ph type="ftr" sz="quarter" idx="3"/>
          </p:nvPr>
        </p:nvSpPr>
        <p:spPr bwMode="auto">
          <a:xfrm>
            <a:off x="14997113" y="29976763"/>
            <a:ext cx="13896975" cy="2286000"/>
          </a:xfrm>
          <a:prstGeom prst="rect">
            <a:avLst/>
          </a:prstGeom>
          <a:noFill/>
          <a:ln w="9525">
            <a:noFill/>
            <a:miter lim="800000"/>
            <a:headEnd/>
            <a:tailEnd/>
          </a:ln>
          <a:effectLst/>
        </p:spPr>
        <p:txBody>
          <a:bodyPr vert="horz" wrap="square" lIns="512064" tIns="256032" rIns="512064" bIns="256032" numCol="1" anchor="t" anchorCtr="0" compatLnSpc="1">
            <a:prstTxWarp prst="textNoShape">
              <a:avLst/>
            </a:prstTxWarp>
          </a:bodyPr>
          <a:lstStyle>
            <a:lvl1pPr algn="ctr" eaLnBrk="1" hangingPunct="1">
              <a:defRPr sz="7800" b="0">
                <a:latin typeface="Arial" charset="0"/>
                <a:ea typeface="+mn-ea"/>
                <a:cs typeface="+mn-cs"/>
              </a:defRPr>
            </a:lvl1pPr>
          </a:lstStyle>
          <a:p>
            <a:pPr>
              <a:defRPr/>
            </a:pPr>
            <a:endParaRPr lang="en-US"/>
          </a:p>
        </p:txBody>
      </p:sp>
      <p:sp>
        <p:nvSpPr>
          <p:cNvPr id="1030" name="Rectangle 6">
            <a:extLst>
              <a:ext uri="{FF2B5EF4-FFF2-40B4-BE49-F238E27FC236}">
                <a16:creationId xmlns:a16="http://schemas.microsoft.com/office/drawing/2014/main" id="{C82DB241-DDC1-47FD-A886-B571A8D5A210}"/>
              </a:ext>
            </a:extLst>
          </p:cNvPr>
          <p:cNvSpPr>
            <a:spLocks noGrp="1" noChangeArrowheads="1"/>
          </p:cNvSpPr>
          <p:nvPr>
            <p:ph type="sldNum" sz="quarter" idx="4"/>
          </p:nvPr>
        </p:nvSpPr>
        <p:spPr bwMode="auto">
          <a:xfrm>
            <a:off x="31456313" y="29976763"/>
            <a:ext cx="10239375" cy="2286000"/>
          </a:xfrm>
          <a:prstGeom prst="rect">
            <a:avLst/>
          </a:prstGeom>
          <a:noFill/>
          <a:ln w="9525">
            <a:noFill/>
            <a:miter lim="800000"/>
            <a:headEnd/>
            <a:tailEnd/>
          </a:ln>
          <a:effectLst/>
        </p:spPr>
        <p:txBody>
          <a:bodyPr vert="horz" wrap="square" lIns="512064" tIns="256032" rIns="512064" bIns="256032" numCol="1" anchor="t" anchorCtr="0" compatLnSpc="1">
            <a:prstTxWarp prst="textNoShape">
              <a:avLst/>
            </a:prstTxWarp>
          </a:bodyPr>
          <a:lstStyle>
            <a:lvl1pPr algn="r" eaLnBrk="1" hangingPunct="1">
              <a:defRPr sz="7800" b="0">
                <a:latin typeface="Arial" panose="020B0604020202020204" pitchFamily="34" charset="0"/>
              </a:defRPr>
            </a:lvl1pPr>
          </a:lstStyle>
          <a:p>
            <a:pPr>
              <a:defRPr/>
            </a:pPr>
            <a:fld id="{E8431D05-9E13-D948-AA16-A452A04D43E6}"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121275" rtl="0" eaLnBrk="0" fontAlgn="base" hangingPunct="0">
        <a:spcBef>
          <a:spcPct val="0"/>
        </a:spcBef>
        <a:spcAft>
          <a:spcPct val="0"/>
        </a:spcAft>
        <a:defRPr sz="24600">
          <a:solidFill>
            <a:schemeClr val="tx2"/>
          </a:solidFill>
          <a:latin typeface="+mj-lt"/>
          <a:ea typeface="MS PGothic" pitchFamily="34" charset="-128"/>
          <a:cs typeface="MS PGothic" charset="0"/>
        </a:defRPr>
      </a:lvl1pPr>
      <a:lvl2pPr algn="ctr" defTabSz="5121275" rtl="0" eaLnBrk="0" fontAlgn="base" hangingPunct="0">
        <a:spcBef>
          <a:spcPct val="0"/>
        </a:spcBef>
        <a:spcAft>
          <a:spcPct val="0"/>
        </a:spcAft>
        <a:defRPr sz="24600">
          <a:solidFill>
            <a:schemeClr val="tx2"/>
          </a:solidFill>
          <a:latin typeface="Arial" charset="0"/>
          <a:ea typeface="MS PGothic" pitchFamily="34" charset="-128"/>
          <a:cs typeface="MS PGothic" charset="0"/>
        </a:defRPr>
      </a:lvl2pPr>
      <a:lvl3pPr algn="ctr" defTabSz="5121275" rtl="0" eaLnBrk="0" fontAlgn="base" hangingPunct="0">
        <a:spcBef>
          <a:spcPct val="0"/>
        </a:spcBef>
        <a:spcAft>
          <a:spcPct val="0"/>
        </a:spcAft>
        <a:defRPr sz="24600">
          <a:solidFill>
            <a:schemeClr val="tx2"/>
          </a:solidFill>
          <a:latin typeface="Arial" charset="0"/>
          <a:ea typeface="MS PGothic" pitchFamily="34" charset="-128"/>
          <a:cs typeface="MS PGothic" charset="0"/>
        </a:defRPr>
      </a:lvl3pPr>
      <a:lvl4pPr algn="ctr" defTabSz="5121275" rtl="0" eaLnBrk="0" fontAlgn="base" hangingPunct="0">
        <a:spcBef>
          <a:spcPct val="0"/>
        </a:spcBef>
        <a:spcAft>
          <a:spcPct val="0"/>
        </a:spcAft>
        <a:defRPr sz="24600">
          <a:solidFill>
            <a:schemeClr val="tx2"/>
          </a:solidFill>
          <a:latin typeface="Arial" charset="0"/>
          <a:ea typeface="MS PGothic" pitchFamily="34" charset="-128"/>
          <a:cs typeface="MS PGothic" charset="0"/>
        </a:defRPr>
      </a:lvl4pPr>
      <a:lvl5pPr algn="ctr" defTabSz="5121275" rtl="0" eaLnBrk="0" fontAlgn="base" hangingPunct="0">
        <a:spcBef>
          <a:spcPct val="0"/>
        </a:spcBef>
        <a:spcAft>
          <a:spcPct val="0"/>
        </a:spcAft>
        <a:defRPr sz="24600">
          <a:solidFill>
            <a:schemeClr val="tx2"/>
          </a:solidFill>
          <a:latin typeface="Arial" charset="0"/>
          <a:ea typeface="MS PGothic" pitchFamily="34" charset="-128"/>
          <a:cs typeface="MS PGothic" charset="0"/>
        </a:defRPr>
      </a:lvl5pPr>
      <a:lvl6pPr marL="457200" algn="ctr" defTabSz="5121275" rtl="0" fontAlgn="base">
        <a:spcBef>
          <a:spcPct val="0"/>
        </a:spcBef>
        <a:spcAft>
          <a:spcPct val="0"/>
        </a:spcAft>
        <a:defRPr sz="24600">
          <a:solidFill>
            <a:schemeClr val="tx2"/>
          </a:solidFill>
          <a:latin typeface="Arial" charset="0"/>
        </a:defRPr>
      </a:lvl6pPr>
      <a:lvl7pPr marL="914400" algn="ctr" defTabSz="5121275" rtl="0" fontAlgn="base">
        <a:spcBef>
          <a:spcPct val="0"/>
        </a:spcBef>
        <a:spcAft>
          <a:spcPct val="0"/>
        </a:spcAft>
        <a:defRPr sz="24600">
          <a:solidFill>
            <a:schemeClr val="tx2"/>
          </a:solidFill>
          <a:latin typeface="Arial" charset="0"/>
        </a:defRPr>
      </a:lvl7pPr>
      <a:lvl8pPr marL="1371600" algn="ctr" defTabSz="5121275" rtl="0" fontAlgn="base">
        <a:spcBef>
          <a:spcPct val="0"/>
        </a:spcBef>
        <a:spcAft>
          <a:spcPct val="0"/>
        </a:spcAft>
        <a:defRPr sz="24600">
          <a:solidFill>
            <a:schemeClr val="tx2"/>
          </a:solidFill>
          <a:latin typeface="Arial" charset="0"/>
        </a:defRPr>
      </a:lvl8pPr>
      <a:lvl9pPr marL="1828800" algn="ctr" defTabSz="5121275" rtl="0" fontAlgn="base">
        <a:spcBef>
          <a:spcPct val="0"/>
        </a:spcBef>
        <a:spcAft>
          <a:spcPct val="0"/>
        </a:spcAft>
        <a:defRPr sz="24600">
          <a:solidFill>
            <a:schemeClr val="tx2"/>
          </a:solidFill>
          <a:latin typeface="Arial" charset="0"/>
        </a:defRPr>
      </a:lvl9pPr>
    </p:titleStyle>
    <p:bodyStyle>
      <a:lvl1pPr marL="1920875" indent="-1920875" algn="l" defTabSz="5121275" rtl="0" eaLnBrk="0" fontAlgn="base" hangingPunct="0">
        <a:spcBef>
          <a:spcPct val="20000"/>
        </a:spcBef>
        <a:spcAft>
          <a:spcPct val="0"/>
        </a:spcAft>
        <a:buChar char="•"/>
        <a:defRPr sz="17900">
          <a:solidFill>
            <a:schemeClr val="tx1"/>
          </a:solidFill>
          <a:latin typeface="+mn-lt"/>
          <a:ea typeface="MS PGothic" pitchFamily="34" charset="-128"/>
          <a:cs typeface="MS PGothic" charset="0"/>
        </a:defRPr>
      </a:lvl1pPr>
      <a:lvl2pPr marL="4160838" indent="-1600200" algn="l" defTabSz="5121275" rtl="0" eaLnBrk="0" fontAlgn="base" hangingPunct="0">
        <a:spcBef>
          <a:spcPct val="20000"/>
        </a:spcBef>
        <a:spcAft>
          <a:spcPct val="0"/>
        </a:spcAft>
        <a:buChar char="–"/>
        <a:defRPr sz="15700">
          <a:solidFill>
            <a:schemeClr val="tx1"/>
          </a:solidFill>
          <a:latin typeface="+mn-lt"/>
          <a:ea typeface="MS PGothic" pitchFamily="34" charset="-128"/>
          <a:cs typeface="MS PGothic" charset="0"/>
        </a:defRPr>
      </a:lvl2pPr>
      <a:lvl3pPr marL="6400800" indent="-1279525" algn="l" defTabSz="5121275" rtl="0" eaLnBrk="0" fontAlgn="base" hangingPunct="0">
        <a:spcBef>
          <a:spcPct val="20000"/>
        </a:spcBef>
        <a:spcAft>
          <a:spcPct val="0"/>
        </a:spcAft>
        <a:buChar char="•"/>
        <a:defRPr sz="13400">
          <a:solidFill>
            <a:schemeClr val="tx1"/>
          </a:solidFill>
          <a:latin typeface="+mn-lt"/>
          <a:ea typeface="MS PGothic" pitchFamily="34" charset="-128"/>
          <a:cs typeface="MS PGothic" charset="0"/>
        </a:defRPr>
      </a:lvl3pPr>
      <a:lvl4pPr marL="8961438" indent="-1281113" algn="l" defTabSz="5121275" rtl="0" eaLnBrk="0" fontAlgn="base" hangingPunct="0">
        <a:spcBef>
          <a:spcPct val="20000"/>
        </a:spcBef>
        <a:spcAft>
          <a:spcPct val="0"/>
        </a:spcAft>
        <a:buChar char="–"/>
        <a:defRPr sz="11200">
          <a:solidFill>
            <a:schemeClr val="tx1"/>
          </a:solidFill>
          <a:latin typeface="+mn-lt"/>
          <a:ea typeface="MS PGothic" pitchFamily="34" charset="-128"/>
          <a:cs typeface="MS PGothic" charset="0"/>
        </a:defRPr>
      </a:lvl4pPr>
      <a:lvl5pPr marL="11522075" indent="-1281113" algn="l" defTabSz="5121275" rtl="0" eaLnBrk="0" fontAlgn="base" hangingPunct="0">
        <a:spcBef>
          <a:spcPct val="20000"/>
        </a:spcBef>
        <a:spcAft>
          <a:spcPct val="0"/>
        </a:spcAft>
        <a:buChar char="»"/>
        <a:defRPr sz="11200">
          <a:solidFill>
            <a:schemeClr val="tx1"/>
          </a:solidFill>
          <a:latin typeface="+mn-lt"/>
          <a:ea typeface="MS PGothic" pitchFamily="34" charset="-128"/>
          <a:cs typeface="MS PGothic" charset="0"/>
        </a:defRPr>
      </a:lvl5pPr>
      <a:lvl6pPr marL="11979275" indent="-1281113" algn="l" defTabSz="5121275" rtl="0" fontAlgn="base">
        <a:spcBef>
          <a:spcPct val="20000"/>
        </a:spcBef>
        <a:spcAft>
          <a:spcPct val="0"/>
        </a:spcAft>
        <a:buChar char="»"/>
        <a:defRPr sz="11200">
          <a:solidFill>
            <a:schemeClr val="tx1"/>
          </a:solidFill>
          <a:latin typeface="+mn-lt"/>
        </a:defRPr>
      </a:lvl6pPr>
      <a:lvl7pPr marL="12436475" indent="-1281113" algn="l" defTabSz="5121275" rtl="0" fontAlgn="base">
        <a:spcBef>
          <a:spcPct val="20000"/>
        </a:spcBef>
        <a:spcAft>
          <a:spcPct val="0"/>
        </a:spcAft>
        <a:buChar char="»"/>
        <a:defRPr sz="11200">
          <a:solidFill>
            <a:schemeClr val="tx1"/>
          </a:solidFill>
          <a:latin typeface="+mn-lt"/>
        </a:defRPr>
      </a:lvl7pPr>
      <a:lvl8pPr marL="12893675" indent="-1281113" algn="l" defTabSz="5121275" rtl="0" fontAlgn="base">
        <a:spcBef>
          <a:spcPct val="20000"/>
        </a:spcBef>
        <a:spcAft>
          <a:spcPct val="0"/>
        </a:spcAft>
        <a:buChar char="»"/>
        <a:defRPr sz="11200">
          <a:solidFill>
            <a:schemeClr val="tx1"/>
          </a:solidFill>
          <a:latin typeface="+mn-lt"/>
        </a:defRPr>
      </a:lvl8pPr>
      <a:lvl9pPr marL="13350875" indent="-1281113" algn="l" defTabSz="5121275" rtl="0" fontAlgn="base">
        <a:spcBef>
          <a:spcPct val="20000"/>
        </a:spcBef>
        <a:spcAft>
          <a:spcPct val="0"/>
        </a:spcAft>
        <a:buChar char="»"/>
        <a:defRPr sz="11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413393"/>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07DFFB1-37BB-9C7E-09F2-69DD1401F6DF}"/>
              </a:ext>
            </a:extLst>
          </p:cNvPr>
          <p:cNvSpPr>
            <a:spLocks noGrp="1" noChangeArrowheads="1"/>
          </p:cNvSpPr>
          <p:nvPr>
            <p:ph type="ctrTitle"/>
          </p:nvPr>
        </p:nvSpPr>
        <p:spPr>
          <a:xfrm>
            <a:off x="646827" y="478677"/>
            <a:ext cx="42597546" cy="5940379"/>
          </a:xfrm>
          <a:solidFill>
            <a:schemeClr val="bg1"/>
          </a:solidFill>
        </p:spPr>
        <p:txBody>
          <a:bodyPr/>
          <a:lstStyle/>
          <a:p>
            <a:pPr marL="0" marR="0" lvl="0" indent="0" defTabSz="914400" rtl="0" eaLnBrk="1" fontAlgn="base" latinLnBrk="0" hangingPunct="1">
              <a:lnSpc>
                <a:spcPct val="100000"/>
              </a:lnSpc>
              <a:spcBef>
                <a:spcPct val="0"/>
              </a:spcBef>
              <a:spcAft>
                <a:spcPct val="0"/>
              </a:spcAft>
              <a:buClrTx/>
              <a:buSzTx/>
              <a:buFontTx/>
              <a:buNone/>
              <a:tabLst/>
              <a:defRPr/>
            </a:pPr>
            <a:r>
              <a:rPr kumimoji="0" lang="en-US" altLang="en-US" sz="4800" b="0" i="0" u="none" strike="noStrike" kern="1200" cap="none" spc="0" normalizeH="0" baseline="0" noProof="0" dirty="0">
                <a:ln>
                  <a:noFill/>
                </a:ln>
                <a:solidFill>
                  <a:srgbClr val="000000"/>
                </a:solidFill>
                <a:effectLst/>
                <a:uLnTx/>
                <a:uFillTx/>
                <a:latin typeface="Source Sans Pro" panose="020B0503030403020204" pitchFamily="34" charset="0"/>
                <a:ea typeface="MS PGothic" panose="020B0600070205080204" pitchFamily="34" charset="-128"/>
                <a:cs typeface="+mn-cs"/>
              </a:rPr>
              <a:t>Society for Research in Child Development 2023 Biennial Meeting – March 23-25, 2023</a:t>
            </a:r>
            <a:br>
              <a:rPr kumimoji="0" lang="en-US" altLang="en-US" sz="5400" b="0" i="0" u="none" strike="noStrike" kern="1200" cap="none" spc="0" normalizeH="0" baseline="0" noProof="0" dirty="0">
                <a:ln>
                  <a:noFill/>
                </a:ln>
                <a:solidFill>
                  <a:srgbClr val="000000"/>
                </a:solidFill>
                <a:effectLst/>
                <a:uLnTx/>
                <a:uFillTx/>
                <a:latin typeface="Source Sans Pro" panose="020B0503030403020204" pitchFamily="34" charset="0"/>
                <a:ea typeface="MS PGothic" panose="020B0600070205080204" pitchFamily="34" charset="-128"/>
                <a:cs typeface="+mn-cs"/>
              </a:rPr>
            </a:br>
            <a:r>
              <a:rPr kumimoji="0" lang="en-US" altLang="en-US" sz="1100" b="0" i="0" u="none" strike="noStrike" kern="1200" cap="none" spc="0" normalizeH="0" baseline="0" noProof="0" dirty="0">
                <a:ln>
                  <a:noFill/>
                </a:ln>
                <a:solidFill>
                  <a:srgbClr val="000000"/>
                </a:solidFill>
                <a:effectLst/>
                <a:uLnTx/>
                <a:uFillTx/>
                <a:latin typeface="Source Sans Pro" panose="020B0503030403020204" pitchFamily="34" charset="0"/>
                <a:ea typeface="MS PGothic" panose="020B0600070205080204" pitchFamily="34" charset="-128"/>
                <a:cs typeface="+mn-cs"/>
              </a:rPr>
              <a:t> </a:t>
            </a:r>
            <a:br>
              <a:rPr lang="en-US" altLang="en-US" sz="7200" b="1" dirty="0">
                <a:latin typeface="Georgia" panose="02040502050405020303" pitchFamily="18" charset="0"/>
                <a:ea typeface="Tahoma" panose="020B0604030504040204" pitchFamily="34" charset="0"/>
                <a:cs typeface="Tahoma" panose="020B0604030504040204" pitchFamily="34" charset="0"/>
              </a:rPr>
            </a:br>
            <a:r>
              <a:rPr lang="en-US" altLang="en-US" sz="8800" b="1" dirty="0">
                <a:latin typeface="Georgia" panose="02040502050405020303" pitchFamily="18" charset="0"/>
                <a:ea typeface="Tahoma" panose="020B0604030504040204" pitchFamily="34" charset="0"/>
                <a:cs typeface="Tahoma" panose="020B0604030504040204" pitchFamily="34" charset="0"/>
              </a:rPr>
              <a:t>Parental Qualities vs. Behaviors as </a:t>
            </a:r>
            <a:br>
              <a:rPr lang="en-US" altLang="en-US" sz="8800" b="1" dirty="0">
                <a:latin typeface="Georgia" panose="02040502050405020303" pitchFamily="18" charset="0"/>
                <a:ea typeface="Tahoma" panose="020B0604030504040204" pitchFamily="34" charset="0"/>
                <a:cs typeface="Tahoma" panose="020B0604030504040204" pitchFamily="34" charset="0"/>
              </a:rPr>
            </a:br>
            <a:r>
              <a:rPr lang="en-US" altLang="en-US" sz="8800" b="1" dirty="0">
                <a:latin typeface="Georgia" panose="02040502050405020303" pitchFamily="18" charset="0"/>
                <a:ea typeface="Tahoma" panose="020B0604030504040204" pitchFamily="34" charset="0"/>
                <a:cs typeface="Tahoma" panose="020B0604030504040204" pitchFamily="34" charset="0"/>
              </a:rPr>
              <a:t>Predictors of Young Adult Emotion Regulation</a:t>
            </a:r>
            <a:br>
              <a:rPr lang="en-US" altLang="en-US" sz="8000" b="1" dirty="0">
                <a:latin typeface="Georgia" panose="02040502050405020303" pitchFamily="18" charset="0"/>
                <a:ea typeface="Tahoma" panose="020B0604030504040204" pitchFamily="34" charset="0"/>
                <a:cs typeface="Tahoma" panose="020B0604030504040204" pitchFamily="34" charset="0"/>
              </a:rPr>
            </a:br>
            <a:r>
              <a:rPr lang="en-US" altLang="en-US" sz="1200" b="1" dirty="0">
                <a:latin typeface="Georgia" panose="02040502050405020303" pitchFamily="18" charset="0"/>
                <a:ea typeface="Tahoma" panose="020B0604030504040204" pitchFamily="34" charset="0"/>
                <a:cs typeface="Tahoma" panose="020B0604030504040204" pitchFamily="34" charset="0"/>
              </a:rPr>
              <a:t> </a:t>
            </a:r>
            <a:br>
              <a:rPr lang="en-US" altLang="en-US" sz="8000" b="1" dirty="0">
                <a:latin typeface="Georgia" panose="02040502050405020303" pitchFamily="18" charset="0"/>
                <a:ea typeface="Tahoma" panose="020B0604030504040204" pitchFamily="34" charset="0"/>
                <a:cs typeface="Tahoma" panose="020B0604030504040204" pitchFamily="34" charset="0"/>
              </a:rPr>
            </a:br>
            <a:r>
              <a:rPr kumimoji="0" lang="en-US" altLang="en-US" sz="6000" b="0" i="0" u="none" strike="noStrike" kern="1200" cap="none" spc="0" normalizeH="0" baseline="0" noProof="0" dirty="0">
                <a:ln>
                  <a:noFill/>
                </a:ln>
                <a:solidFill>
                  <a:srgbClr val="000000"/>
                </a:solidFill>
                <a:effectLst/>
                <a:uLnTx/>
                <a:uFillTx/>
                <a:latin typeface="Source Sans Pro" panose="020B0503030403020204" pitchFamily="34" charset="0"/>
                <a:ea typeface="MS PGothic" panose="020B0600070205080204" pitchFamily="34" charset="-128"/>
                <a:cs typeface="+mn-cs"/>
              </a:rPr>
              <a:t>Saleena V. Wilson</a:t>
            </a:r>
            <a:r>
              <a:rPr kumimoji="0" lang="en-US" altLang="en-US" sz="6000" b="0" i="0" u="none" strike="noStrike" kern="1200" cap="none" spc="0" normalizeH="0" baseline="30000" noProof="0" dirty="0">
                <a:ln>
                  <a:noFill/>
                </a:ln>
                <a:solidFill>
                  <a:srgbClr val="000000"/>
                </a:solidFill>
                <a:effectLst/>
                <a:uLnTx/>
                <a:uFillTx/>
                <a:latin typeface="Source Sans Pro" panose="020B0503030403020204" pitchFamily="34" charset="0"/>
                <a:ea typeface="MS PGothic" panose="020B0600070205080204" pitchFamily="34" charset="-128"/>
                <a:cs typeface="+mn-cs"/>
              </a:rPr>
              <a:t>1</a:t>
            </a:r>
            <a:r>
              <a:rPr kumimoji="0" lang="en-US" altLang="en-US" sz="6000" b="0" i="0" u="none" strike="noStrike" kern="1200" cap="none" spc="0" normalizeH="0" baseline="0" noProof="0" dirty="0">
                <a:ln>
                  <a:noFill/>
                </a:ln>
                <a:solidFill>
                  <a:srgbClr val="000000"/>
                </a:solidFill>
                <a:effectLst/>
                <a:uLnTx/>
                <a:uFillTx/>
                <a:latin typeface="Source Sans Pro" panose="020B0503030403020204" pitchFamily="34" charset="0"/>
                <a:ea typeface="MS PGothic" panose="020B0600070205080204" pitchFamily="34" charset="-128"/>
                <a:cs typeface="+mn-cs"/>
              </a:rPr>
              <a:t>, David E. Szwedo</a:t>
            </a:r>
            <a:r>
              <a:rPr kumimoji="0" lang="en-US" altLang="en-US" sz="6000" b="0" i="0" u="none" strike="noStrike" kern="1200" cap="none" spc="0" normalizeH="0" baseline="30000" noProof="0" dirty="0">
                <a:ln>
                  <a:noFill/>
                </a:ln>
                <a:solidFill>
                  <a:srgbClr val="000000"/>
                </a:solidFill>
                <a:effectLst/>
                <a:uLnTx/>
                <a:uFillTx/>
                <a:latin typeface="Source Sans Pro" panose="020B0503030403020204" pitchFamily="34" charset="0"/>
                <a:ea typeface="MS PGothic" panose="020B0600070205080204" pitchFamily="34" charset="-128"/>
                <a:cs typeface="+mn-cs"/>
              </a:rPr>
              <a:t>1</a:t>
            </a:r>
            <a:r>
              <a:rPr kumimoji="0" lang="en-US" altLang="en-US" sz="6000" b="0" i="0" u="none" strike="noStrike" kern="1200" cap="none" spc="0" normalizeH="0" baseline="0" noProof="0" dirty="0">
                <a:ln>
                  <a:noFill/>
                </a:ln>
                <a:solidFill>
                  <a:srgbClr val="000000"/>
                </a:solidFill>
                <a:effectLst/>
                <a:uLnTx/>
                <a:uFillTx/>
                <a:latin typeface="Source Sans Pro" panose="020B0503030403020204" pitchFamily="34" charset="0"/>
                <a:ea typeface="MS PGothic" panose="020B0600070205080204" pitchFamily="34" charset="-128"/>
                <a:cs typeface="+mn-cs"/>
              </a:rPr>
              <a:t>, &amp; Joseph P. Allen</a:t>
            </a:r>
            <a:r>
              <a:rPr kumimoji="0" lang="en-US" altLang="en-US" sz="6000" b="0" i="0" u="none" strike="noStrike" kern="1200" cap="none" spc="0" normalizeH="0" baseline="30000" noProof="0" dirty="0">
                <a:ln>
                  <a:noFill/>
                </a:ln>
                <a:solidFill>
                  <a:srgbClr val="000000"/>
                </a:solidFill>
                <a:effectLst/>
                <a:uLnTx/>
                <a:uFillTx/>
                <a:latin typeface="Source Sans Pro" panose="020B0503030403020204" pitchFamily="34" charset="0"/>
                <a:ea typeface="MS PGothic" panose="020B0600070205080204" pitchFamily="34" charset="-128"/>
                <a:cs typeface="+mn-cs"/>
              </a:rPr>
              <a:t>2</a:t>
            </a:r>
            <a:br>
              <a:rPr kumimoji="0" lang="en-US" altLang="en-US" sz="6000" b="0" i="0" u="none" strike="noStrike" kern="1200" cap="none" spc="0" normalizeH="0" baseline="30000" noProof="0" dirty="0">
                <a:ln>
                  <a:noFill/>
                </a:ln>
                <a:solidFill>
                  <a:srgbClr val="000000"/>
                </a:solidFill>
                <a:effectLst/>
                <a:uLnTx/>
                <a:uFillTx/>
                <a:latin typeface="Source Sans Pro" panose="020B0503030403020204" pitchFamily="34" charset="0"/>
                <a:ea typeface="MS PGothic" panose="020B0600070205080204" pitchFamily="34" charset="-128"/>
                <a:cs typeface="+mn-cs"/>
              </a:rPr>
            </a:br>
            <a:r>
              <a:rPr kumimoji="0" lang="en-US" altLang="en-US" sz="6000" b="0" i="0" u="none" strike="noStrike" kern="1200" cap="none" spc="0" normalizeH="0" baseline="30000" noProof="0" dirty="0">
                <a:ln>
                  <a:noFill/>
                </a:ln>
                <a:solidFill>
                  <a:srgbClr val="000000"/>
                </a:solidFill>
                <a:effectLst/>
                <a:uLnTx/>
                <a:uFillTx/>
                <a:latin typeface="Source Sans Pro" panose="020B0503030403020204" pitchFamily="34" charset="0"/>
                <a:ea typeface="MS PGothic" panose="020B0600070205080204" pitchFamily="34" charset="-128"/>
                <a:cs typeface="+mn-cs"/>
              </a:rPr>
              <a:t>1</a:t>
            </a:r>
            <a:r>
              <a:rPr kumimoji="0" lang="en-US" altLang="en-US" sz="6000" b="0" i="0" u="none" strike="noStrike" kern="1200" cap="none" spc="0" normalizeH="0" baseline="0" noProof="0" dirty="0">
                <a:ln>
                  <a:noFill/>
                </a:ln>
                <a:solidFill>
                  <a:srgbClr val="000000"/>
                </a:solidFill>
                <a:effectLst/>
                <a:uLnTx/>
                <a:uFillTx/>
                <a:latin typeface="Source Sans Pro" panose="020B0503030403020204" pitchFamily="34" charset="0"/>
                <a:ea typeface="MS PGothic" panose="020B0600070205080204" pitchFamily="34" charset="-128"/>
                <a:cs typeface="+mn-cs"/>
              </a:rPr>
              <a:t>James Madison University, </a:t>
            </a:r>
            <a:r>
              <a:rPr kumimoji="0" lang="en-US" altLang="en-US" sz="6000" b="0" i="0" u="none" strike="noStrike" kern="1200" cap="none" spc="0" normalizeH="0" baseline="30000" noProof="0" dirty="0">
                <a:ln>
                  <a:noFill/>
                </a:ln>
                <a:solidFill>
                  <a:srgbClr val="000000"/>
                </a:solidFill>
                <a:effectLst/>
                <a:uLnTx/>
                <a:uFillTx/>
                <a:latin typeface="Source Sans Pro" panose="020B0503030403020204" pitchFamily="34" charset="0"/>
                <a:ea typeface="MS PGothic" panose="020B0600070205080204" pitchFamily="34" charset="-128"/>
                <a:cs typeface="+mn-cs"/>
              </a:rPr>
              <a:t>2</a:t>
            </a:r>
            <a:r>
              <a:rPr kumimoji="0" lang="en-US" altLang="en-US" sz="6000" b="0" i="0" u="none" strike="noStrike" kern="1200" cap="none" spc="0" normalizeH="0" baseline="0" noProof="0" dirty="0">
                <a:ln>
                  <a:noFill/>
                </a:ln>
                <a:solidFill>
                  <a:srgbClr val="000000"/>
                </a:solidFill>
                <a:effectLst/>
                <a:uLnTx/>
                <a:uFillTx/>
                <a:latin typeface="Source Sans Pro" panose="020B0503030403020204" pitchFamily="34" charset="0"/>
                <a:ea typeface="MS PGothic" panose="020B0600070205080204" pitchFamily="34" charset="-128"/>
                <a:cs typeface="+mn-cs"/>
              </a:rPr>
              <a:t>University of Virginia</a:t>
            </a:r>
            <a:endParaRPr lang="en-US" altLang="en-US" sz="6300" u="sng" dirty="0">
              <a:latin typeface="Source Sans Pro" panose="020B0503030403020204" pitchFamily="34" charset="0"/>
              <a:ea typeface="Source Sans Pro" panose="020B0503030403020204" pitchFamily="34" charset="0"/>
              <a:cs typeface="Tahoma" panose="020B0604030504040204" pitchFamily="34" charset="0"/>
            </a:endParaRPr>
          </a:p>
        </p:txBody>
      </p:sp>
      <p:sp>
        <p:nvSpPr>
          <p:cNvPr id="4099" name="Text Box 9">
            <a:extLst>
              <a:ext uri="{FF2B5EF4-FFF2-40B4-BE49-F238E27FC236}">
                <a16:creationId xmlns:a16="http://schemas.microsoft.com/office/drawing/2014/main" id="{1A04B04B-1920-9E38-81CF-0D55EA79EBC7}"/>
              </a:ext>
            </a:extLst>
          </p:cNvPr>
          <p:cNvSpPr txBox="1">
            <a:spLocks noChangeArrowheads="1"/>
          </p:cNvSpPr>
          <p:nvPr/>
        </p:nvSpPr>
        <p:spPr bwMode="auto">
          <a:xfrm>
            <a:off x="648609" y="6988846"/>
            <a:ext cx="11658600" cy="17389376"/>
          </a:xfrm>
          <a:prstGeom prst="rect">
            <a:avLst/>
          </a:prstGeom>
          <a:solidFill>
            <a:schemeClr val="bg1"/>
          </a:solidFill>
          <a:ln>
            <a:noFill/>
          </a:ln>
        </p:spPr>
        <p:txBody>
          <a:bodyPr wrap="square" anchor="ctr">
            <a:spAutoFit/>
          </a:bodyPr>
          <a:lstStyle>
            <a:lvl1pPr defTabSz="5121275">
              <a:spcBef>
                <a:spcPct val="20000"/>
              </a:spcBef>
              <a:buChar char="•"/>
              <a:defRPr sz="17900">
                <a:solidFill>
                  <a:schemeClr val="tx1"/>
                </a:solidFill>
                <a:latin typeface="Arial" panose="020B0604020202020204" pitchFamily="34" charset="0"/>
                <a:ea typeface="MS PGothic"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MS PGothic"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MS PGothic"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9pPr>
          </a:lstStyle>
          <a:p>
            <a:pPr lvl="1" eaLnBrk="1" hangingPunct="1">
              <a:spcBef>
                <a:spcPct val="50000"/>
              </a:spcBef>
              <a:buNone/>
            </a:pPr>
            <a:r>
              <a:rPr lang="en-US" altLang="en-US" sz="6800" dirty="0">
                <a:latin typeface="Georgia" panose="02040502050405020303" pitchFamily="18" charset="0"/>
              </a:rPr>
              <a:t>Introduction</a:t>
            </a:r>
          </a:p>
          <a:p>
            <a:pPr lvl="1" eaLnBrk="1" hangingPunct="1">
              <a:spcBef>
                <a:spcPts val="0"/>
              </a:spcBef>
              <a:buNone/>
            </a:pPr>
            <a:endParaRPr lang="en-US" altLang="en-US" sz="1200" dirty="0">
              <a:latin typeface="Georgia" panose="02040502050405020303" pitchFamily="18" charset="0"/>
            </a:endParaRPr>
          </a:p>
          <a:p>
            <a:pPr marL="571500" indent="-571500" eaLnBrk="1" hangingPunct="1">
              <a:spcBef>
                <a:spcPct val="0"/>
              </a:spcBef>
              <a:defRPr/>
            </a:pPr>
            <a:r>
              <a:rPr lang="en-US" altLang="en-US" sz="3600" b="0" dirty="0">
                <a:latin typeface="Source Sans Pro" panose="020B0503030403020204" pitchFamily="34" charset="0"/>
                <a:ea typeface="Source Sans Pro" panose="020B0503030403020204" pitchFamily="34" charset="0"/>
                <a:cs typeface="Times New Roman" panose="02020603050405020304" pitchFamily="18" charset="0"/>
              </a:rPr>
              <a:t>Emotion dysregulation is associated with many difficulties in early adulthood including various psychological symptoms, maladaptive behaviors, and subjective sense of adaptive functioning (e.g., Bradley et al., 2011).</a:t>
            </a:r>
            <a:endParaRPr lang="en-US" altLang="en-US" sz="1800" b="0" dirty="0">
              <a:latin typeface="Source Sans Pro" panose="020B0503030403020204" pitchFamily="34" charset="0"/>
              <a:ea typeface="Source Sans Pro" panose="020B0503030403020204" pitchFamily="34" charset="0"/>
              <a:cs typeface="Times New Roman" panose="02020603050405020304" pitchFamily="18" charset="0"/>
            </a:endParaRPr>
          </a:p>
          <a:p>
            <a:pPr eaLnBrk="1" hangingPunct="1">
              <a:spcBef>
                <a:spcPct val="0"/>
              </a:spcBef>
              <a:defRPr/>
            </a:pPr>
            <a:endParaRPr lang="en-US" altLang="en-US" sz="1200" b="0" dirty="0">
              <a:latin typeface="Source Sans Pro" panose="020B0503030403020204" pitchFamily="34" charset="0"/>
              <a:ea typeface="Source Sans Pro" panose="020B0503030403020204" pitchFamily="34" charset="0"/>
              <a:cs typeface="Times New Roman" panose="02020603050405020304" pitchFamily="18" charset="0"/>
            </a:endParaRPr>
          </a:p>
          <a:p>
            <a:pPr marL="571500" indent="-571500" eaLnBrk="1" hangingPunct="1">
              <a:spcBef>
                <a:spcPct val="0"/>
              </a:spcBef>
              <a:defRPr/>
            </a:pPr>
            <a:r>
              <a:rPr lang="en-US" altLang="en-US" sz="3600" b="0" dirty="0">
                <a:latin typeface="Source Sans Pro" panose="020B0503030403020204" pitchFamily="34" charset="0"/>
                <a:ea typeface="Source Sans Pro" panose="020B0503030403020204" pitchFamily="34" charset="0"/>
                <a:cs typeface="Times New Roman" panose="02020603050405020304" pitchFamily="18" charset="0"/>
              </a:rPr>
              <a:t>The parental relationship factors that impact adolescents’ development of emotion regulation represent both relationship qualities and behaviors in relationships.</a:t>
            </a:r>
          </a:p>
          <a:p>
            <a:pPr eaLnBrk="1" hangingPunct="1">
              <a:spcBef>
                <a:spcPct val="0"/>
              </a:spcBef>
              <a:defRPr/>
            </a:pPr>
            <a:endParaRPr lang="en-US" altLang="en-US" sz="1200" b="0" dirty="0">
              <a:latin typeface="Source Sans Pro" panose="020B0503030403020204" pitchFamily="34" charset="0"/>
              <a:ea typeface="Source Sans Pro" panose="020B0503030403020204" pitchFamily="34" charset="0"/>
              <a:cs typeface="Times New Roman" panose="02020603050405020304" pitchFamily="18" charset="0"/>
            </a:endParaRPr>
          </a:p>
          <a:p>
            <a:pPr marL="571500" indent="-571500" eaLnBrk="1" hangingPunct="1">
              <a:spcBef>
                <a:spcPct val="0"/>
              </a:spcBef>
              <a:defRPr/>
            </a:pPr>
            <a:r>
              <a:rPr lang="en-US" altLang="en-US" sz="3600" b="0" dirty="0">
                <a:latin typeface="Source Sans Pro" panose="020B0503030403020204" pitchFamily="34" charset="0"/>
                <a:ea typeface="Source Sans Pro" panose="020B0503030403020204" pitchFamily="34" charset="0"/>
                <a:cs typeface="Times New Roman" panose="02020603050405020304" pitchFamily="18" charset="0"/>
              </a:rPr>
              <a:t>While positive relationship qualities provide a safe environment for young teens to explore new emotions and relationship experiences, older teens’ development may benefit from modeling of positive behaviors by parents in relationships (Bowlby, 1973; Hazan &amp; Shaver, 1994; Henry, 1994). </a:t>
            </a:r>
          </a:p>
          <a:p>
            <a:pPr eaLnBrk="1" hangingPunct="1">
              <a:spcBef>
                <a:spcPct val="0"/>
              </a:spcBef>
              <a:defRPr/>
            </a:pPr>
            <a:endParaRPr lang="en-US" altLang="en-US" sz="1200" b="0" dirty="0">
              <a:latin typeface="Source Sans Pro" panose="020B0503030403020204" pitchFamily="34" charset="0"/>
              <a:ea typeface="Source Sans Pro" panose="020B0503030403020204" pitchFamily="34" charset="0"/>
              <a:cs typeface="Times New Roman" panose="02020603050405020304" pitchFamily="18" charset="0"/>
            </a:endParaRPr>
          </a:p>
          <a:p>
            <a:pPr marL="571500" indent="-571500" eaLnBrk="1" hangingPunct="1">
              <a:spcBef>
                <a:spcPct val="0"/>
              </a:spcBef>
              <a:defRPr/>
            </a:pPr>
            <a:r>
              <a:rPr lang="en-US" altLang="en-US" sz="3600" b="0" dirty="0">
                <a:latin typeface="Source Sans Pro" panose="020B0503030403020204" pitchFamily="34" charset="0"/>
                <a:ea typeface="Source Sans Pro" panose="020B0503030403020204" pitchFamily="34" charset="0"/>
                <a:cs typeface="Times New Roman" panose="02020603050405020304" pitchFamily="18" charset="0"/>
              </a:rPr>
              <a:t>The purpose of this study is to compare the temporal relevance of parental relationship qualities and behaviors as long-term predictors of emotion regulation.</a:t>
            </a:r>
          </a:p>
          <a:p>
            <a:pPr eaLnBrk="1" hangingPunct="1">
              <a:spcBef>
                <a:spcPct val="0"/>
              </a:spcBef>
              <a:defRPr/>
            </a:pPr>
            <a:endParaRPr lang="en-US" altLang="en-US" sz="1200" b="0" dirty="0">
              <a:latin typeface="Source Sans Pro" panose="020B0503030403020204" pitchFamily="34" charset="0"/>
              <a:ea typeface="Source Sans Pro" panose="020B0503030403020204" pitchFamily="34" charset="0"/>
              <a:cs typeface="Times New Roman" panose="02020603050405020304" pitchFamily="18" charset="0"/>
            </a:endParaRPr>
          </a:p>
          <a:p>
            <a:pPr marL="571500" indent="-571500" eaLnBrk="1" hangingPunct="1">
              <a:spcBef>
                <a:spcPct val="0"/>
              </a:spcBef>
              <a:defRPr/>
            </a:pPr>
            <a:r>
              <a:rPr lang="en-US" altLang="en-US" sz="3600" b="0" u="sng" dirty="0">
                <a:latin typeface="Source Sans Pro" panose="020B0503030403020204" pitchFamily="34" charset="0"/>
                <a:ea typeface="Source Sans Pro" panose="020B0503030403020204" pitchFamily="34" charset="0"/>
                <a:cs typeface="Times New Roman" panose="02020603050405020304" pitchFamily="18" charset="0"/>
              </a:rPr>
              <a:t>It is hypothesized that</a:t>
            </a:r>
            <a:r>
              <a:rPr lang="en-US" altLang="en-US" sz="3600" b="0" dirty="0">
                <a:latin typeface="Source Sans Pro" panose="020B0503030403020204" pitchFamily="34" charset="0"/>
                <a:ea typeface="Source Sans Pro" panose="020B0503030403020204" pitchFamily="34" charset="0"/>
                <a:cs typeface="Times New Roman" panose="02020603050405020304" pitchFamily="18" charset="0"/>
              </a:rPr>
              <a:t>:</a:t>
            </a:r>
          </a:p>
          <a:p>
            <a:pPr eaLnBrk="1" hangingPunct="1">
              <a:spcBef>
                <a:spcPct val="0"/>
              </a:spcBef>
              <a:defRPr/>
            </a:pPr>
            <a:endParaRPr lang="en-US" altLang="en-US" sz="1200" b="0" dirty="0">
              <a:latin typeface="Source Sans Pro" panose="020B0503030403020204" pitchFamily="34" charset="0"/>
              <a:ea typeface="Source Sans Pro" panose="020B0503030403020204" pitchFamily="34" charset="0"/>
              <a:cs typeface="Times New Roman" panose="02020603050405020304" pitchFamily="18" charset="0"/>
            </a:endParaRPr>
          </a:p>
          <a:p>
            <a:pPr marL="971550" lvl="1" indent="-514350" eaLnBrk="1" hangingPunct="1">
              <a:spcBef>
                <a:spcPct val="0"/>
              </a:spcBef>
              <a:buFont typeface="+mj-lt"/>
              <a:buAutoNum type="arabicPeriod"/>
              <a:defRPr/>
            </a:pPr>
            <a:r>
              <a:rPr lang="en-US" altLang="en-US" sz="3600" b="0" dirty="0">
                <a:latin typeface="Source Sans Pro" panose="020B0503030403020204" pitchFamily="34" charset="0"/>
                <a:ea typeface="Source Sans Pro" panose="020B0503030403020204" pitchFamily="34" charset="0"/>
                <a:cs typeface="Times New Roman" panose="02020603050405020304" pitchFamily="18" charset="0"/>
              </a:rPr>
              <a:t>Positive </a:t>
            </a:r>
            <a:r>
              <a:rPr lang="en-US" altLang="en-US" sz="3600" dirty="0">
                <a:latin typeface="Source Sans Pro" panose="020B0503030403020204" pitchFamily="34" charset="0"/>
                <a:ea typeface="Source Sans Pro" panose="020B0503030403020204" pitchFamily="34" charset="0"/>
                <a:cs typeface="Times New Roman" panose="02020603050405020304" pitchFamily="18" charset="0"/>
              </a:rPr>
              <a:t>qualities</a:t>
            </a:r>
            <a:r>
              <a:rPr lang="en-US" altLang="en-US" sz="3600" b="0" dirty="0">
                <a:latin typeface="Source Sans Pro" panose="020B0503030403020204" pitchFamily="34" charset="0"/>
                <a:ea typeface="Source Sans Pro" panose="020B0503030403020204" pitchFamily="34" charset="0"/>
                <a:cs typeface="Times New Roman" panose="02020603050405020304" pitchFamily="18" charset="0"/>
              </a:rPr>
              <a:t> of parental relationships (i.e., parent-teen valuing and interparental agreement) would be stronger predictors of young adult emotion regulation in </a:t>
            </a:r>
            <a:r>
              <a:rPr lang="en-US" altLang="en-US" sz="3600" dirty="0">
                <a:latin typeface="Source Sans Pro" panose="020B0503030403020204" pitchFamily="34" charset="0"/>
                <a:ea typeface="Source Sans Pro" panose="020B0503030403020204" pitchFamily="34" charset="0"/>
                <a:cs typeface="Times New Roman" panose="02020603050405020304" pitchFamily="18" charset="0"/>
              </a:rPr>
              <a:t>early</a:t>
            </a:r>
            <a:r>
              <a:rPr lang="en-US" altLang="en-US" sz="3600" b="0" dirty="0">
                <a:latin typeface="Source Sans Pro" panose="020B0503030403020204" pitchFamily="34" charset="0"/>
                <a:ea typeface="Source Sans Pro" panose="020B0503030403020204" pitchFamily="34" charset="0"/>
                <a:cs typeface="Times New Roman" panose="02020603050405020304" pitchFamily="18" charset="0"/>
              </a:rPr>
              <a:t> adolescence</a:t>
            </a:r>
          </a:p>
          <a:p>
            <a:pPr marL="800100" lvl="1" indent="-342900" eaLnBrk="1" hangingPunct="1">
              <a:spcBef>
                <a:spcPct val="0"/>
              </a:spcBef>
              <a:buFont typeface="+mj-lt"/>
              <a:buAutoNum type="arabicPeriod"/>
              <a:defRPr/>
            </a:pPr>
            <a:endParaRPr lang="en-US" altLang="en-US" sz="1200" b="0" dirty="0">
              <a:latin typeface="Source Sans Pro" panose="020B0503030403020204" pitchFamily="34" charset="0"/>
              <a:ea typeface="Source Sans Pro" panose="020B0503030403020204" pitchFamily="34" charset="0"/>
              <a:cs typeface="Times New Roman" panose="02020603050405020304" pitchFamily="18" charset="0"/>
            </a:endParaRPr>
          </a:p>
          <a:p>
            <a:pPr marL="971550" lvl="1" indent="-514350" eaLnBrk="1" hangingPunct="1">
              <a:spcBef>
                <a:spcPct val="0"/>
              </a:spcBef>
              <a:buFont typeface="+mj-lt"/>
              <a:buAutoNum type="arabicPeriod"/>
              <a:defRPr/>
            </a:pPr>
            <a:r>
              <a:rPr lang="en-US" altLang="en-US" sz="3600" b="0" dirty="0">
                <a:latin typeface="Source Sans Pro" panose="020B0503030403020204" pitchFamily="34" charset="0"/>
                <a:ea typeface="Source Sans Pro" panose="020B0503030403020204" pitchFamily="34" charset="0"/>
                <a:cs typeface="Times New Roman" panose="02020603050405020304" pitchFamily="18" charset="0"/>
              </a:rPr>
              <a:t>Positive parental </a:t>
            </a:r>
            <a:r>
              <a:rPr lang="en-US" altLang="en-US" sz="3600" dirty="0">
                <a:latin typeface="Source Sans Pro" panose="020B0503030403020204" pitchFamily="34" charset="0"/>
                <a:ea typeface="Source Sans Pro" panose="020B0503030403020204" pitchFamily="34" charset="0"/>
                <a:cs typeface="Times New Roman" panose="02020603050405020304" pitchFamily="18" charset="0"/>
              </a:rPr>
              <a:t>behaviors</a:t>
            </a:r>
            <a:r>
              <a:rPr lang="en-US" altLang="en-US" sz="3600" b="0" dirty="0">
                <a:latin typeface="Source Sans Pro" panose="020B0503030403020204" pitchFamily="34" charset="0"/>
                <a:ea typeface="Source Sans Pro" panose="020B0503030403020204" pitchFamily="34" charset="0"/>
                <a:cs typeface="Times New Roman" panose="02020603050405020304" pitchFamily="18" charset="0"/>
              </a:rPr>
              <a:t> in relationships (parent-teen self-disclosure and interparental engagement) would be stronger predictors of young adult emotion regulation in </a:t>
            </a:r>
            <a:r>
              <a:rPr lang="en-US" altLang="en-US" sz="3600" dirty="0">
                <a:latin typeface="Source Sans Pro" panose="020B0503030403020204" pitchFamily="34" charset="0"/>
                <a:ea typeface="Source Sans Pro" panose="020B0503030403020204" pitchFamily="34" charset="0"/>
                <a:cs typeface="Times New Roman" panose="02020603050405020304" pitchFamily="18" charset="0"/>
              </a:rPr>
              <a:t>late</a:t>
            </a:r>
            <a:r>
              <a:rPr lang="en-US" altLang="en-US" sz="3600" b="0" dirty="0">
                <a:latin typeface="Source Sans Pro" panose="020B0503030403020204" pitchFamily="34" charset="0"/>
                <a:ea typeface="Source Sans Pro" panose="020B0503030403020204" pitchFamily="34" charset="0"/>
                <a:cs typeface="Times New Roman" panose="02020603050405020304" pitchFamily="18" charset="0"/>
              </a:rPr>
              <a:t> adolescence</a:t>
            </a:r>
          </a:p>
        </p:txBody>
      </p:sp>
      <p:sp>
        <p:nvSpPr>
          <p:cNvPr id="4102" name="Text Box 9">
            <a:extLst>
              <a:ext uri="{FF2B5EF4-FFF2-40B4-BE49-F238E27FC236}">
                <a16:creationId xmlns:a16="http://schemas.microsoft.com/office/drawing/2014/main" id="{E51CD0BD-92D5-E9AB-4974-17C1008ED365}"/>
              </a:ext>
            </a:extLst>
          </p:cNvPr>
          <p:cNvSpPr txBox="1">
            <a:spLocks noChangeArrowheads="1"/>
          </p:cNvSpPr>
          <p:nvPr/>
        </p:nvSpPr>
        <p:spPr bwMode="auto">
          <a:xfrm>
            <a:off x="31607044" y="21285215"/>
            <a:ext cx="11651655" cy="11064240"/>
          </a:xfrm>
          <a:prstGeom prst="rect">
            <a:avLst/>
          </a:prstGeom>
          <a:solidFill>
            <a:schemeClr val="bg1"/>
          </a:solidFill>
          <a:ln>
            <a:noFill/>
          </a:ln>
        </p:spPr>
        <p:txBody>
          <a:bodyPr wrap="square" anchor="ctr">
            <a:spAutoFit/>
          </a:bodyPr>
          <a:lstStyle>
            <a:lvl1pPr defTabSz="5121275">
              <a:spcBef>
                <a:spcPct val="20000"/>
              </a:spcBef>
              <a:buChar char="•"/>
              <a:defRPr sz="17900">
                <a:solidFill>
                  <a:schemeClr val="tx1"/>
                </a:solidFill>
                <a:latin typeface="Arial" panose="020B0604020202020204" pitchFamily="34" charset="0"/>
                <a:ea typeface="MS PGothic"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MS PGothic"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MS PGothic"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9pPr>
          </a:lstStyle>
          <a:p>
            <a:pPr lvl="1" eaLnBrk="1" hangingPunct="1">
              <a:spcBef>
                <a:spcPts val="0"/>
              </a:spcBef>
              <a:buNone/>
            </a:pPr>
            <a:r>
              <a:rPr lang="en-US" altLang="en-US" sz="6800" dirty="0">
                <a:latin typeface="Georgia" panose="02040502050405020303" pitchFamily="18" charset="0"/>
              </a:rPr>
              <a:t>Discussion</a:t>
            </a:r>
          </a:p>
          <a:p>
            <a:pPr>
              <a:spcBef>
                <a:spcPts val="0"/>
              </a:spcBef>
              <a:buNone/>
              <a:defRPr/>
            </a:pPr>
            <a:endParaRPr lang="en-US" sz="1200" b="0" dirty="0">
              <a:latin typeface="Source Sans Pro" panose="020B0503030403020204" pitchFamily="34" charset="0"/>
              <a:ea typeface="Source Sans Pro" panose="020B0503030403020204" pitchFamily="34" charset="0"/>
              <a:cs typeface="Times New Roman" panose="02020603050405020304" pitchFamily="18" charset="0"/>
            </a:endParaRPr>
          </a:p>
          <a:p>
            <a:pPr marL="457200" indent="-457200">
              <a:spcBef>
                <a:spcPts val="0"/>
              </a:spcBef>
              <a:buFont typeface="Arial" panose="020B0604020202020204" pitchFamily="34" charset="0"/>
              <a:buChar char="•"/>
              <a:defRPr/>
            </a:pPr>
            <a:r>
              <a:rPr lang="en-US" altLang="en-US" sz="3600" b="0" dirty="0">
                <a:latin typeface="Source Sans Pro" panose="020B0503030403020204" pitchFamily="34" charset="0"/>
                <a:ea typeface="Source Sans Pro" panose="020B0503030403020204" pitchFamily="34" charset="0"/>
                <a:cs typeface="Times New Roman" panose="02020603050405020304" pitchFamily="18" charset="0"/>
              </a:rPr>
              <a:t>When early adolescents observe positive qualities in their parents’ relationship, they are more likely to engage in positive emotion regulation strategies and less likely to engage in negative emotion regulation strategies. </a:t>
            </a:r>
          </a:p>
          <a:p>
            <a:pPr>
              <a:spcBef>
                <a:spcPts val="0"/>
              </a:spcBef>
              <a:buNone/>
              <a:defRPr/>
            </a:pPr>
            <a:endParaRPr lang="en-US" altLang="en-US" sz="800" b="0" dirty="0">
              <a:latin typeface="Source Sans Pro" panose="020B0503030403020204" pitchFamily="34" charset="0"/>
              <a:ea typeface="Source Sans Pro" panose="020B0503030403020204" pitchFamily="34" charset="0"/>
              <a:cs typeface="Times New Roman" panose="02020603050405020304" pitchFamily="18" charset="0"/>
            </a:endParaRPr>
          </a:p>
          <a:p>
            <a:pPr marL="914400" lvl="1" indent="-457200">
              <a:spcBef>
                <a:spcPts val="0"/>
              </a:spcBef>
              <a:buFont typeface="Arial" panose="020B0604020202020204" pitchFamily="34" charset="0"/>
              <a:buChar char="•"/>
              <a:defRPr/>
            </a:pPr>
            <a:r>
              <a:rPr lang="en-US" altLang="en-US" sz="3600" b="0" dirty="0">
                <a:latin typeface="Source Sans Pro" panose="020B0503030403020204" pitchFamily="34" charset="0"/>
                <a:ea typeface="Source Sans Pro" panose="020B0503030403020204" pitchFamily="34" charset="0"/>
                <a:cs typeface="Times New Roman" panose="02020603050405020304" pitchFamily="18" charset="0"/>
              </a:rPr>
              <a:t>This may also imply that relationship qualities were overall stronger predictors of later emotion regulation in early adolescence, in alignment with hypothesis 1. </a:t>
            </a:r>
          </a:p>
          <a:p>
            <a:pPr lvl="1" indent="0">
              <a:spcBef>
                <a:spcPts val="0"/>
              </a:spcBef>
              <a:buNone/>
              <a:defRPr/>
            </a:pPr>
            <a:endParaRPr lang="en-US" altLang="en-US" sz="800" b="0" dirty="0">
              <a:latin typeface="Source Sans Pro" panose="020B0503030403020204" pitchFamily="34" charset="0"/>
              <a:ea typeface="Source Sans Pro" panose="020B0503030403020204" pitchFamily="34" charset="0"/>
              <a:cs typeface="Times New Roman" panose="02020603050405020304" pitchFamily="18" charset="0"/>
            </a:endParaRPr>
          </a:p>
          <a:p>
            <a:pPr marL="457200" indent="-457200">
              <a:spcBef>
                <a:spcPts val="0"/>
              </a:spcBef>
              <a:buFont typeface="Arial" panose="020B0604020202020204" pitchFamily="34" charset="0"/>
              <a:buChar char="•"/>
              <a:defRPr/>
            </a:pPr>
            <a:r>
              <a:rPr lang="en-US" sz="3600" b="0" dirty="0">
                <a:latin typeface="Source Sans Pro" panose="020B0503030403020204" pitchFamily="34" charset="0"/>
                <a:ea typeface="Source Sans Pro" panose="020B0503030403020204" pitchFamily="34" charset="0"/>
                <a:cs typeface="Times New Roman" panose="02020603050405020304" pitchFamily="18" charset="0"/>
              </a:rPr>
              <a:t>Relationship behaviors were overall stronger predictors of later emotion regulation when they occurred in late adolescence. However, the direction some these relationships were not as hypothesized.</a:t>
            </a:r>
          </a:p>
          <a:p>
            <a:pPr>
              <a:spcBef>
                <a:spcPts val="0"/>
              </a:spcBef>
              <a:buNone/>
              <a:defRPr/>
            </a:pPr>
            <a:endParaRPr lang="en-US" sz="800" b="0" dirty="0">
              <a:latin typeface="Source Sans Pro" panose="020B0503030403020204" pitchFamily="34" charset="0"/>
              <a:ea typeface="Source Sans Pro" panose="020B0503030403020204" pitchFamily="34" charset="0"/>
              <a:cs typeface="Times New Roman" panose="02020603050405020304" pitchFamily="18" charset="0"/>
            </a:endParaRPr>
          </a:p>
          <a:p>
            <a:pPr marL="914400" lvl="1" indent="-457200">
              <a:spcBef>
                <a:spcPts val="0"/>
              </a:spcBef>
              <a:buFont typeface="Arial" panose="020B0604020202020204" pitchFamily="34" charset="0"/>
              <a:buChar char="•"/>
              <a:defRPr/>
            </a:pPr>
            <a:r>
              <a:rPr lang="en-US" sz="3600" b="0" dirty="0">
                <a:latin typeface="Source Sans Pro" panose="020B0503030403020204" pitchFamily="34" charset="0"/>
                <a:ea typeface="Source Sans Pro" panose="020B0503030403020204" pitchFamily="34" charset="0"/>
                <a:cs typeface="Times New Roman" panose="02020603050405020304" pitchFamily="18" charset="0"/>
              </a:rPr>
              <a:t>Dad self-disclosure may have been inappropriate in terms of the level of intimacy of information shared or the context of the parent-child relationship.</a:t>
            </a:r>
          </a:p>
          <a:p>
            <a:pPr marL="914400" lvl="1" indent="-457200">
              <a:spcBef>
                <a:spcPts val="0"/>
              </a:spcBef>
              <a:buFont typeface="Arial" panose="020B0604020202020204" pitchFamily="34" charset="0"/>
              <a:buChar char="•"/>
              <a:defRPr/>
            </a:pPr>
            <a:r>
              <a:rPr lang="en-US" sz="3600" b="0" dirty="0">
                <a:latin typeface="Source Sans Pro" panose="020B0503030403020204" pitchFamily="34" charset="0"/>
                <a:ea typeface="Source Sans Pro" panose="020B0503030403020204" pitchFamily="34" charset="0"/>
                <a:cs typeface="Times New Roman" panose="02020603050405020304" pitchFamily="18" charset="0"/>
              </a:rPr>
              <a:t>Cohesion may not represent a good construct in the study of interparental relationships and adolescent emotion regulation outcomes.</a:t>
            </a:r>
          </a:p>
        </p:txBody>
      </p:sp>
      <p:sp>
        <p:nvSpPr>
          <p:cNvPr id="4103" name="Text Box 9">
            <a:extLst>
              <a:ext uri="{FF2B5EF4-FFF2-40B4-BE49-F238E27FC236}">
                <a16:creationId xmlns:a16="http://schemas.microsoft.com/office/drawing/2014/main" id="{41CDD03B-D861-91F6-3F3D-A7EC889814BE}"/>
              </a:ext>
            </a:extLst>
          </p:cNvPr>
          <p:cNvSpPr txBox="1">
            <a:spLocks noChangeArrowheads="1"/>
          </p:cNvSpPr>
          <p:nvPr/>
        </p:nvSpPr>
        <p:spPr bwMode="auto">
          <a:xfrm>
            <a:off x="644191" y="24948012"/>
            <a:ext cx="11656188" cy="7417415"/>
          </a:xfrm>
          <a:prstGeom prst="rect">
            <a:avLst/>
          </a:prstGeom>
          <a:solidFill>
            <a:schemeClr val="bg1"/>
          </a:solidFill>
          <a:ln>
            <a:noFill/>
          </a:ln>
        </p:spPr>
        <p:txBody>
          <a:bodyPr wrap="square" anchor="t">
            <a:spAutoFit/>
          </a:bodyPr>
          <a:lstStyle>
            <a:lvl1pPr defTabSz="5121275">
              <a:spcBef>
                <a:spcPct val="20000"/>
              </a:spcBef>
              <a:buChar char="•"/>
              <a:defRPr sz="17900">
                <a:solidFill>
                  <a:schemeClr val="tx1"/>
                </a:solidFill>
                <a:latin typeface="Arial" panose="020B0604020202020204" pitchFamily="34" charset="0"/>
                <a:ea typeface="MS PGothic"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MS PGothic"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MS PGothic"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9pPr>
          </a:lstStyle>
          <a:p>
            <a:pPr lvl="1" eaLnBrk="1" hangingPunct="1">
              <a:spcBef>
                <a:spcPts val="0"/>
              </a:spcBef>
              <a:buNone/>
            </a:pPr>
            <a:r>
              <a:rPr lang="en-US" altLang="en-US" sz="6800" dirty="0">
                <a:latin typeface="Georgia" panose="02040502050405020303" pitchFamily="18" charset="0"/>
              </a:rPr>
              <a:t>Method</a:t>
            </a:r>
            <a:endParaRPr lang="en-US" altLang="en-US" sz="5400" dirty="0">
              <a:latin typeface="Georgia" panose="02040502050405020303" pitchFamily="18" charset="0"/>
            </a:endParaRPr>
          </a:p>
          <a:p>
            <a:pPr lvl="1" eaLnBrk="1" hangingPunct="1">
              <a:spcBef>
                <a:spcPts val="0"/>
              </a:spcBef>
              <a:buNone/>
            </a:pPr>
            <a:endParaRPr kumimoji="0" lang="en-US" altLang="en-US" sz="1200" b="1" i="1" u="none" strike="noStrike" kern="1200" cap="none" spc="0" normalizeH="0" baseline="0" noProof="0" dirty="0">
              <a:ln>
                <a:noFill/>
              </a:ln>
              <a:solidFill>
                <a:srgbClr val="000000"/>
              </a:solidFill>
              <a:effectLst/>
              <a:uLnTx/>
              <a:uFillTx/>
              <a:latin typeface="Georgia" panose="02040502050405020303" pitchFamily="18" charset="0"/>
              <a:ea typeface="Source Sans Pro" panose="020B0503030403020204" pitchFamily="34" charset="0"/>
              <a:cs typeface="Times New Roman" panose="02020603050405020304" pitchFamily="18" charset="0"/>
            </a:endParaRPr>
          </a:p>
          <a:p>
            <a:pPr lvl="1" eaLnBrk="1" hangingPunct="1">
              <a:spcBef>
                <a:spcPts val="0"/>
              </a:spcBef>
              <a:buNone/>
            </a:pPr>
            <a:r>
              <a:rPr kumimoji="0" lang="en-US" altLang="en-US" sz="4800" b="1" i="1" u="none" strike="noStrike" kern="1200" cap="none" spc="0" normalizeH="0" baseline="0" noProof="0" dirty="0">
                <a:ln>
                  <a:noFill/>
                </a:ln>
                <a:solidFill>
                  <a:srgbClr val="000000"/>
                </a:solidFill>
                <a:effectLst/>
                <a:uLnTx/>
                <a:uFillTx/>
                <a:latin typeface="Georgia" panose="02040502050405020303" pitchFamily="18" charset="0"/>
                <a:ea typeface="Source Sans Pro" panose="020B0503030403020204" pitchFamily="34" charset="0"/>
                <a:cs typeface="Times New Roman" panose="02020603050405020304" pitchFamily="18" charset="0"/>
              </a:rPr>
              <a:t>Participants</a:t>
            </a:r>
            <a:r>
              <a:rPr kumimoji="0" lang="en-US" altLang="en-US" sz="3600" b="0" i="0" u="none" strike="noStrike" kern="1200" cap="none" spc="0" normalizeH="0" baseline="0" noProof="0" dirty="0">
                <a:ln>
                  <a:noFill/>
                </a:ln>
                <a:solidFill>
                  <a:srgbClr val="000000"/>
                </a:solidFill>
                <a:effectLst/>
                <a:uLnTx/>
                <a:uFillTx/>
                <a:latin typeface="Source Sans Pro" panose="020B0503030403020204" pitchFamily="34" charset="0"/>
                <a:ea typeface="Source Sans Pro" panose="020B0503030403020204" pitchFamily="34" charset="0"/>
                <a:cs typeface="Times New Roman" panose="02020603050405020304" pitchFamily="18" charset="0"/>
              </a:rPr>
              <a:t> </a:t>
            </a:r>
          </a:p>
          <a:p>
            <a:pPr lvl="1" eaLnBrk="1" hangingPunct="1">
              <a:spcBef>
                <a:spcPts val="0"/>
              </a:spcBef>
              <a:buNone/>
            </a:pPr>
            <a:endParaRPr kumimoji="0" lang="en-US" altLang="en-US" sz="1200" b="0" i="0" u="none" strike="noStrike" kern="1200" cap="none" spc="0" normalizeH="0" baseline="0" noProof="0" dirty="0">
              <a:ln>
                <a:noFill/>
              </a:ln>
              <a:solidFill>
                <a:srgbClr val="000000"/>
              </a:solidFill>
              <a:effectLst/>
              <a:uLnTx/>
              <a:uFillTx/>
              <a:latin typeface="Source Sans Pro" panose="020B0503030403020204" pitchFamily="34" charset="0"/>
              <a:ea typeface="Source Sans Pro" panose="020B0503030403020204" pitchFamily="34" charset="0"/>
              <a:cs typeface="Times New Roman" panose="02020603050405020304" pitchFamily="18" charset="0"/>
            </a:endParaRPr>
          </a:p>
          <a:p>
            <a:pPr marL="468630" lvl="1" indent="0" eaLnBrk="1" hangingPunct="1">
              <a:spcBef>
                <a:spcPts val="0"/>
              </a:spcBef>
              <a:buNone/>
            </a:pPr>
            <a:r>
              <a:rPr kumimoji="0" lang="en-US" altLang="en-US" sz="3600" b="0" i="0" u="none" strike="noStrike" kern="1200" cap="none" spc="0" normalizeH="0" baseline="0" noProof="0" dirty="0">
                <a:ln>
                  <a:noFill/>
                </a:ln>
                <a:solidFill>
                  <a:srgbClr val="000000"/>
                </a:solidFill>
                <a:effectLst/>
                <a:uLnTx/>
                <a:uFillTx/>
                <a:latin typeface="Source Sans Pro" panose="020B0503030403020204" pitchFamily="34" charset="0"/>
                <a:ea typeface="Source Sans Pro" panose="020B0503030403020204" pitchFamily="34" charset="0"/>
                <a:cs typeface="Times New Roman" panose="02020603050405020304" pitchFamily="18" charset="0"/>
              </a:rPr>
              <a:t>Data were obtained from a larger longitudinal study of 184 adolescents social and emotional development.</a:t>
            </a:r>
          </a:p>
          <a:p>
            <a:pPr marL="468630" lvl="1" indent="0" eaLnBrk="1" hangingPunct="1">
              <a:spcBef>
                <a:spcPts val="0"/>
              </a:spcBef>
              <a:buNone/>
            </a:pPr>
            <a:endParaRPr kumimoji="0" lang="en-US" altLang="en-US" sz="1200" b="0" i="0" u="none" strike="noStrike" kern="1200" cap="none" spc="0" normalizeH="0" baseline="0" noProof="0" dirty="0">
              <a:ln>
                <a:noFill/>
              </a:ln>
              <a:solidFill>
                <a:srgbClr val="000000"/>
              </a:solidFill>
              <a:effectLst/>
              <a:uLnTx/>
              <a:uFillTx/>
              <a:latin typeface="Source Sans Pro" panose="020B0503030403020204" pitchFamily="34" charset="0"/>
              <a:ea typeface="Source Sans Pro" panose="020B0503030403020204" pitchFamily="34" charset="0"/>
              <a:cs typeface="Times New Roman" panose="02020603050405020304" pitchFamily="18" charset="0"/>
            </a:endParaRPr>
          </a:p>
          <a:p>
            <a:pPr marL="1040130" lvl="1" indent="-571500" eaLnBrk="1" hangingPunct="1">
              <a:spcBef>
                <a:spcPts val="0"/>
              </a:spcBef>
              <a:buFont typeface="Arial" panose="020B0604020202020204" pitchFamily="34" charset="0"/>
              <a:buChar char="•"/>
            </a:pPr>
            <a:r>
              <a:rPr kumimoji="0" lang="en-US" altLang="en-US" sz="3600" b="0" i="0" u="none" strike="noStrike" kern="1200" cap="none" spc="0" normalizeH="0" baseline="0" noProof="0" dirty="0">
                <a:ln>
                  <a:noFill/>
                </a:ln>
                <a:solidFill>
                  <a:srgbClr val="000000"/>
                </a:solidFill>
                <a:effectLst/>
                <a:uLnTx/>
                <a:uFillTx/>
                <a:latin typeface="Source Sans Pro" panose="020B0503030403020204" pitchFamily="34" charset="0"/>
                <a:ea typeface="Source Sans Pro" panose="020B0503030403020204" pitchFamily="34" charset="0"/>
                <a:cs typeface="Times New Roman" panose="02020603050405020304" pitchFamily="18" charset="0"/>
              </a:rPr>
              <a:t> 86 males / 98 females. </a:t>
            </a:r>
          </a:p>
          <a:p>
            <a:pPr marL="1040130" lvl="1" indent="-571500" eaLnBrk="1" hangingPunct="1">
              <a:spcBef>
                <a:spcPts val="0"/>
              </a:spcBef>
              <a:buFont typeface="Arial" panose="020B0604020202020204" pitchFamily="34" charset="0"/>
              <a:buChar char="•"/>
            </a:pPr>
            <a:endParaRPr kumimoji="0" lang="en-US" altLang="en-US" sz="1200" b="0" i="0" u="none" strike="noStrike" kern="1200" cap="none" spc="0" normalizeH="0" baseline="0" noProof="0" dirty="0">
              <a:ln>
                <a:noFill/>
              </a:ln>
              <a:solidFill>
                <a:srgbClr val="000000"/>
              </a:solidFill>
              <a:effectLst/>
              <a:uLnTx/>
              <a:uFillTx/>
              <a:latin typeface="Source Sans Pro" panose="020B0503030403020204" pitchFamily="34" charset="0"/>
              <a:ea typeface="Source Sans Pro" panose="020B0503030403020204" pitchFamily="34" charset="0"/>
              <a:cs typeface="Times New Roman" panose="02020603050405020304" pitchFamily="18" charset="0"/>
            </a:endParaRPr>
          </a:p>
          <a:p>
            <a:pPr marL="1040130" lvl="1" indent="-571500" eaLnBrk="1" hangingPunct="1">
              <a:spcBef>
                <a:spcPts val="0"/>
              </a:spcBef>
              <a:buFont typeface="Arial" panose="020B0604020202020204" pitchFamily="34" charset="0"/>
              <a:buChar char="•"/>
            </a:pPr>
            <a:r>
              <a:rPr kumimoji="0" lang="en-US" altLang="en-US" sz="3600" b="0" i="0" u="none" strike="noStrike" kern="1200" cap="none" spc="0" normalizeH="0" baseline="0" noProof="0" dirty="0">
                <a:ln>
                  <a:noFill/>
                </a:ln>
                <a:solidFill>
                  <a:srgbClr val="000000"/>
                </a:solidFill>
                <a:effectLst/>
                <a:uLnTx/>
                <a:uFillTx/>
                <a:latin typeface="Source Sans Pro" panose="020B0503030403020204" pitchFamily="34" charset="0"/>
                <a:ea typeface="Source Sans Pro" panose="020B0503030403020204" pitchFamily="34" charset="0"/>
                <a:cs typeface="Times New Roman" panose="02020603050405020304" pitchFamily="18" charset="0"/>
              </a:rPr>
              <a:t>107 Caucasian, 53 African American, 24 mixed/ “other” ethnicity</a:t>
            </a:r>
          </a:p>
          <a:p>
            <a:pPr marL="1040130" lvl="1" indent="-571500" eaLnBrk="1" hangingPunct="1">
              <a:spcBef>
                <a:spcPts val="0"/>
              </a:spcBef>
              <a:buFont typeface="Arial" panose="020B0604020202020204" pitchFamily="34" charset="0"/>
              <a:buChar char="•"/>
            </a:pPr>
            <a:endParaRPr kumimoji="0" lang="en-US" altLang="en-US" sz="1200" b="0" i="0" u="none" strike="noStrike" kern="1200" cap="none" spc="0" normalizeH="0" baseline="0" noProof="0" dirty="0">
              <a:ln>
                <a:noFill/>
              </a:ln>
              <a:solidFill>
                <a:srgbClr val="000000"/>
              </a:solidFill>
              <a:effectLst/>
              <a:uLnTx/>
              <a:uFillTx/>
              <a:latin typeface="Source Sans Pro" panose="020B0503030403020204" pitchFamily="34" charset="0"/>
              <a:ea typeface="Source Sans Pro" panose="020B0503030403020204" pitchFamily="34" charset="0"/>
              <a:cs typeface="Times New Roman" panose="02020603050405020304" pitchFamily="18" charset="0"/>
            </a:endParaRPr>
          </a:p>
          <a:p>
            <a:pPr marL="1040130" lvl="1" indent="-571500" eaLnBrk="1" hangingPunct="1">
              <a:spcBef>
                <a:spcPts val="0"/>
              </a:spcBef>
              <a:buFont typeface="Arial" panose="020B0604020202020204" pitchFamily="34" charset="0"/>
              <a:buChar char="•"/>
            </a:pPr>
            <a:r>
              <a:rPr kumimoji="0" lang="en-US" altLang="en-US" sz="3600" b="0" i="0" u="none" strike="noStrike" kern="1200" cap="none" spc="0" normalizeH="0" baseline="0" noProof="0" dirty="0">
                <a:ln>
                  <a:noFill/>
                </a:ln>
                <a:solidFill>
                  <a:srgbClr val="000000"/>
                </a:solidFill>
                <a:effectLst/>
                <a:uLnTx/>
                <a:uFillTx/>
                <a:latin typeface="Source Sans Pro" panose="020B0503030403020204" pitchFamily="34" charset="0"/>
                <a:ea typeface="Source Sans Pro" panose="020B0503030403020204" pitchFamily="34" charset="0"/>
                <a:cs typeface="Times New Roman" panose="02020603050405020304" pitchFamily="18" charset="0"/>
              </a:rPr>
              <a:t>Median household income of $43,618. </a:t>
            </a:r>
          </a:p>
          <a:p>
            <a:pPr marL="1040130" lvl="1" indent="-571500" eaLnBrk="1" hangingPunct="1">
              <a:spcBef>
                <a:spcPts val="0"/>
              </a:spcBef>
              <a:buFont typeface="Arial" panose="020B0604020202020204" pitchFamily="34" charset="0"/>
              <a:buChar char="•"/>
            </a:pPr>
            <a:endParaRPr kumimoji="0" lang="en-US" altLang="en-US" sz="1200" b="0" i="0" u="none" strike="noStrike" kern="1200" cap="none" spc="0" normalizeH="0" baseline="0" noProof="0" dirty="0">
              <a:ln>
                <a:noFill/>
              </a:ln>
              <a:solidFill>
                <a:srgbClr val="000000"/>
              </a:solidFill>
              <a:effectLst/>
              <a:uLnTx/>
              <a:uFillTx/>
              <a:latin typeface="Source Sans Pro" panose="020B0503030403020204" pitchFamily="34" charset="0"/>
              <a:ea typeface="Source Sans Pro" panose="020B0503030403020204" pitchFamily="34" charset="0"/>
              <a:cs typeface="Times New Roman" panose="02020603050405020304" pitchFamily="18" charset="0"/>
            </a:endParaRPr>
          </a:p>
          <a:p>
            <a:pPr marL="1040130" lvl="1" indent="-571500" eaLnBrk="1" hangingPunct="1">
              <a:spcBef>
                <a:spcPts val="0"/>
              </a:spcBef>
              <a:buFont typeface="Arial" panose="020B0604020202020204" pitchFamily="34" charset="0"/>
              <a:buChar char="•"/>
            </a:pPr>
            <a:r>
              <a:rPr lang="en-US" altLang="en-US" sz="3600" b="0" dirty="0">
                <a:solidFill>
                  <a:srgbClr val="000000"/>
                </a:solidFill>
                <a:latin typeface="Source Sans Pro" panose="020B0503030403020204" pitchFamily="34" charset="0"/>
                <a:ea typeface="Source Sans Pro" panose="020B0503030403020204" pitchFamily="34" charset="0"/>
                <a:cs typeface="Times New Roman" panose="02020603050405020304" pitchFamily="18" charset="0"/>
              </a:rPr>
              <a:t>Racially/ethnically/socioeconomically representative of the area from which data were collected.</a:t>
            </a:r>
            <a:endParaRPr kumimoji="0" lang="en-US" altLang="en-US" sz="3600" b="0" i="0" u="none" strike="noStrike" kern="1200" cap="none" spc="0" normalizeH="0" baseline="0" noProof="0" dirty="0">
              <a:ln>
                <a:noFill/>
              </a:ln>
              <a:solidFill>
                <a:srgbClr val="000000"/>
              </a:solidFill>
              <a:effectLst/>
              <a:uLnTx/>
              <a:uFillTx/>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974D60B7-1F8D-4483-328E-7B8330D4AC3C}"/>
              </a:ext>
            </a:extLst>
          </p:cNvPr>
          <p:cNvSpPr txBox="1"/>
          <p:nvPr/>
        </p:nvSpPr>
        <p:spPr>
          <a:xfrm>
            <a:off x="13037145" y="7004617"/>
            <a:ext cx="17823855" cy="10433625"/>
          </a:xfrm>
          <a:prstGeom prst="rect">
            <a:avLst/>
          </a:prstGeom>
          <a:solidFill>
            <a:schemeClr val="bg1"/>
          </a:solidFill>
        </p:spPr>
        <p:txBody>
          <a:bodyPr wrap="square">
            <a:spAutoFit/>
          </a:bodyPr>
          <a:lstStyle/>
          <a:p>
            <a:pPr lvl="1" eaLnBrk="1" hangingPunct="1">
              <a:spcAft>
                <a:spcPts val="0"/>
              </a:spcAft>
              <a:defRPr/>
            </a:pPr>
            <a:r>
              <a:rPr lang="en-US" altLang="en-US" sz="4800" i="1" dirty="0">
                <a:latin typeface="Georgia" panose="02040502050405020303" pitchFamily="18" charset="0"/>
                <a:ea typeface="Source Sans Pro" panose="020B0503030403020204" pitchFamily="34" charset="0"/>
                <a:cs typeface="Times New Roman" panose="02020603050405020304" pitchFamily="18" charset="0"/>
              </a:rPr>
              <a:t>Measures</a:t>
            </a:r>
            <a:endParaRPr lang="en-US" altLang="en-US" sz="4000" i="1" dirty="0">
              <a:latin typeface="Georgia" panose="02040502050405020303" pitchFamily="18" charset="0"/>
              <a:ea typeface="Source Sans Pro" panose="020B0503030403020204" pitchFamily="34" charset="0"/>
              <a:cs typeface="Times New Roman" panose="02020603050405020304" pitchFamily="18" charset="0"/>
            </a:endParaRPr>
          </a:p>
          <a:p>
            <a:pPr eaLnBrk="1" hangingPunct="1">
              <a:spcAft>
                <a:spcPts val="0"/>
              </a:spcAft>
              <a:defRPr/>
            </a:pPr>
            <a:endParaRPr lang="en-US" altLang="en-US" sz="1200" b="0" i="1" dirty="0">
              <a:solidFill>
                <a:srgbClr val="A50021"/>
              </a:solidFill>
              <a:latin typeface="Source Sans Pro" panose="020B0503030403020204" pitchFamily="34" charset="0"/>
              <a:ea typeface="Source Sans Pro" panose="020B0503030403020204" pitchFamily="34" charset="0"/>
              <a:cs typeface="Times New Roman" panose="02020603050405020304" pitchFamily="18" charset="0"/>
            </a:endParaRPr>
          </a:p>
          <a:p>
            <a:pPr lvl="1" eaLnBrk="1" hangingPunct="1">
              <a:spcAft>
                <a:spcPts val="0"/>
              </a:spcAft>
              <a:defRPr/>
            </a:pPr>
            <a:r>
              <a:rPr lang="en-US" altLang="en-US" sz="3600" i="1" dirty="0">
                <a:solidFill>
                  <a:srgbClr val="3C3093"/>
                </a:solidFill>
                <a:latin typeface="Source Sans Pro" panose="020B0503030403020204" pitchFamily="34" charset="0"/>
                <a:ea typeface="Source Sans Pro" panose="020B0503030403020204" pitchFamily="34" charset="0"/>
                <a:cs typeface="Times New Roman" panose="02020603050405020304" pitchFamily="18" charset="0"/>
              </a:rPr>
              <a:t>Parent Cohesion and Consensus </a:t>
            </a:r>
            <a:r>
              <a:rPr lang="en-US" altLang="en-US" sz="3600" b="0" i="1" dirty="0">
                <a:latin typeface="Source Sans Pro" panose="020B0503030403020204" pitchFamily="34" charset="0"/>
                <a:ea typeface="Source Sans Pro" panose="020B0503030403020204" pitchFamily="34" charset="0"/>
                <a:cs typeface="Times New Roman" panose="02020603050405020304" pitchFamily="18" charset="0"/>
              </a:rPr>
              <a:t>(ages 13 and 17-19) </a:t>
            </a:r>
            <a:r>
              <a:rPr lang="en-US" altLang="en-US" sz="3600" b="0" dirty="0">
                <a:latin typeface="Source Sans Pro" panose="020B0503030403020204" pitchFamily="34" charset="0"/>
                <a:ea typeface="Source Sans Pro" panose="020B0503030403020204" pitchFamily="34" charset="0"/>
                <a:cs typeface="Times New Roman" panose="02020603050405020304" pitchFamily="18" charset="0"/>
              </a:rPr>
              <a:t>Assessed using parents’ reports on the Dyadic Adjustment Scale, a 32-item measure of martial adjustment. The consensus scale measures how often couples disagree on topics (finances,  household tasks,  goals, etc.); identified as a relationship</a:t>
            </a:r>
            <a:r>
              <a:rPr lang="en-US" altLang="en-US" sz="3600" b="0" i="1" dirty="0">
                <a:latin typeface="Source Sans Pro" panose="020B0503030403020204" pitchFamily="34" charset="0"/>
                <a:ea typeface="Source Sans Pro" panose="020B0503030403020204" pitchFamily="34" charset="0"/>
                <a:cs typeface="Times New Roman" panose="02020603050405020304" pitchFamily="18" charset="0"/>
              </a:rPr>
              <a:t> quality</a:t>
            </a:r>
            <a:r>
              <a:rPr lang="en-US" altLang="en-US" sz="3600" b="0" dirty="0">
                <a:latin typeface="Source Sans Pro" panose="020B0503030403020204" pitchFamily="34" charset="0"/>
                <a:ea typeface="Source Sans Pro" panose="020B0503030403020204" pitchFamily="34" charset="0"/>
                <a:cs typeface="Times New Roman" panose="02020603050405020304" pitchFamily="18" charset="0"/>
              </a:rPr>
              <a:t>. The cohesion scale measures couples’ engagement in joint activities (laughing, exchanging ideas, outside interests, etc.); identified as a </a:t>
            </a:r>
            <a:r>
              <a:rPr lang="en-US" altLang="en-US" sz="3600" b="0" i="1" dirty="0">
                <a:latin typeface="Source Sans Pro" panose="020B0503030403020204" pitchFamily="34" charset="0"/>
                <a:ea typeface="Source Sans Pro" panose="020B0503030403020204" pitchFamily="34" charset="0"/>
                <a:cs typeface="Times New Roman" panose="02020603050405020304" pitchFamily="18" charset="0"/>
              </a:rPr>
              <a:t>behavior.</a:t>
            </a:r>
          </a:p>
          <a:p>
            <a:pPr eaLnBrk="1" hangingPunct="1">
              <a:spcAft>
                <a:spcPts val="0"/>
              </a:spcAft>
              <a:defRPr/>
            </a:pPr>
            <a:endParaRPr lang="en-US" altLang="en-US" sz="1200" b="0" i="1" dirty="0">
              <a:solidFill>
                <a:srgbClr val="3C3093"/>
              </a:solidFill>
              <a:latin typeface="Source Sans Pro" panose="020B0503030403020204" pitchFamily="34" charset="0"/>
              <a:ea typeface="Source Sans Pro" panose="020B0503030403020204" pitchFamily="34" charset="0"/>
              <a:cs typeface="Times New Roman" panose="02020603050405020304" pitchFamily="18" charset="0"/>
            </a:endParaRPr>
          </a:p>
          <a:p>
            <a:pPr lvl="1" eaLnBrk="1" hangingPunct="1">
              <a:spcAft>
                <a:spcPts val="0"/>
              </a:spcAft>
              <a:defRPr/>
            </a:pPr>
            <a:r>
              <a:rPr lang="en-US" altLang="en-US" sz="3600" i="1" dirty="0">
                <a:solidFill>
                  <a:srgbClr val="3C3093"/>
                </a:solidFill>
                <a:latin typeface="Source Sans Pro" panose="020B0503030403020204" pitchFamily="34" charset="0"/>
                <a:ea typeface="Source Sans Pro" panose="020B0503030403020204" pitchFamily="34" charset="0"/>
                <a:cs typeface="Times New Roman" panose="02020603050405020304" pitchFamily="18" charset="0"/>
              </a:rPr>
              <a:t>Parent Valuing and Self-Disclosure </a:t>
            </a:r>
            <a:r>
              <a:rPr lang="en-US" altLang="en-US" sz="3600" b="0" i="1" dirty="0">
                <a:latin typeface="Source Sans Pro" panose="020B0503030403020204" pitchFamily="34" charset="0"/>
                <a:ea typeface="Source Sans Pro" panose="020B0503030403020204" pitchFamily="34" charset="0"/>
                <a:cs typeface="Times New Roman" panose="02020603050405020304" pitchFamily="18" charset="0"/>
              </a:rPr>
              <a:t>(ages 13 and 17-19) </a:t>
            </a:r>
            <a:r>
              <a:rPr lang="en-US" altLang="en-US" sz="3600" b="0" dirty="0">
                <a:latin typeface="Source Sans Pro" panose="020B0503030403020204" pitchFamily="34" charset="0"/>
                <a:ea typeface="Source Sans Pro" panose="020B0503030403020204" pitchFamily="34" charset="0"/>
                <a:cs typeface="Times New Roman" panose="02020603050405020304" pitchFamily="18" charset="0"/>
              </a:rPr>
              <a:t>Assessed via parents’ behavior during an 8-minute observation task with teens, referred to as the Supportive Behavior Task , in which teens presented a problem to parents that they asked for advice or support about. Valuing is identified as a relationship </a:t>
            </a:r>
            <a:r>
              <a:rPr lang="en-US" altLang="en-US" sz="3600" b="0" i="1" dirty="0">
                <a:latin typeface="Source Sans Pro" panose="020B0503030403020204" pitchFamily="34" charset="0"/>
                <a:ea typeface="Source Sans Pro" panose="020B0503030403020204" pitchFamily="34" charset="0"/>
                <a:cs typeface="Times New Roman" panose="02020603050405020304" pitchFamily="18" charset="0"/>
              </a:rPr>
              <a:t>quality</a:t>
            </a:r>
            <a:r>
              <a:rPr lang="en-US" altLang="en-US" sz="3600" b="0" dirty="0">
                <a:latin typeface="Source Sans Pro" panose="020B0503030403020204" pitchFamily="34" charset="0"/>
                <a:ea typeface="Source Sans Pro" panose="020B0503030403020204" pitchFamily="34" charset="0"/>
                <a:cs typeface="Times New Roman" panose="02020603050405020304" pitchFamily="18" charset="0"/>
              </a:rPr>
              <a:t>; self-disclosure is identified as a </a:t>
            </a:r>
            <a:r>
              <a:rPr lang="en-US" altLang="en-US" sz="3600" b="0" i="1" dirty="0">
                <a:latin typeface="Source Sans Pro" panose="020B0503030403020204" pitchFamily="34" charset="0"/>
                <a:ea typeface="Source Sans Pro" panose="020B0503030403020204" pitchFamily="34" charset="0"/>
                <a:cs typeface="Times New Roman" panose="02020603050405020304" pitchFamily="18" charset="0"/>
              </a:rPr>
              <a:t>behavior</a:t>
            </a:r>
            <a:r>
              <a:rPr lang="en-US" altLang="en-US" sz="3600" b="0" dirty="0">
                <a:latin typeface="Source Sans Pro" panose="020B0503030403020204" pitchFamily="34" charset="0"/>
                <a:ea typeface="Source Sans Pro" panose="020B0503030403020204" pitchFamily="34" charset="0"/>
                <a:cs typeface="Times New Roman" panose="02020603050405020304" pitchFamily="18" charset="0"/>
              </a:rPr>
              <a:t>.</a:t>
            </a:r>
            <a:endParaRPr lang="en-US" altLang="en-US" sz="3600" b="0" dirty="0">
              <a:highlight>
                <a:srgbClr val="FFFF00"/>
              </a:highlight>
              <a:latin typeface="Source Sans Pro" panose="020B0503030403020204" pitchFamily="34" charset="0"/>
              <a:ea typeface="Source Sans Pro" panose="020B0503030403020204" pitchFamily="34" charset="0"/>
              <a:cs typeface="Times New Roman" panose="02020603050405020304" pitchFamily="18" charset="0"/>
            </a:endParaRPr>
          </a:p>
          <a:p>
            <a:pPr eaLnBrk="1" hangingPunct="1">
              <a:spcAft>
                <a:spcPts val="0"/>
              </a:spcAft>
              <a:defRPr/>
            </a:pPr>
            <a:endParaRPr lang="en-US" altLang="en-US" sz="1200" dirty="0">
              <a:latin typeface="Source Sans Pro" panose="020B0503030403020204" pitchFamily="34" charset="0"/>
              <a:ea typeface="Source Sans Pro" panose="020B0503030403020204" pitchFamily="34" charset="0"/>
              <a:cs typeface="Times New Roman" panose="02020603050405020304" pitchFamily="18" charset="0"/>
            </a:endParaRPr>
          </a:p>
          <a:p>
            <a:pPr lvl="1">
              <a:spcAft>
                <a:spcPts val="0"/>
              </a:spcAft>
              <a:defRPr/>
            </a:pPr>
            <a:r>
              <a:rPr lang="en-US" altLang="en-US" sz="3600" i="1" dirty="0">
                <a:solidFill>
                  <a:srgbClr val="3C3093"/>
                </a:solidFill>
                <a:latin typeface="Source Sans Pro" panose="020B0503030403020204" pitchFamily="34" charset="0"/>
                <a:ea typeface="Source Sans Pro" panose="020B0503030403020204" pitchFamily="34" charset="0"/>
                <a:cs typeface="Times New Roman" panose="02020603050405020304" pitchFamily="18" charset="0"/>
              </a:rPr>
              <a:t>Emotional Regulation</a:t>
            </a:r>
            <a:r>
              <a:rPr lang="en-US" altLang="en-US" sz="3600" i="1" dirty="0">
                <a:solidFill>
                  <a:srgbClr val="660066"/>
                </a:solidFill>
                <a:latin typeface="Source Sans Pro" panose="020B0503030403020204" pitchFamily="34" charset="0"/>
                <a:ea typeface="Source Sans Pro" panose="020B0503030403020204" pitchFamily="34" charset="0"/>
                <a:cs typeface="Times New Roman" panose="02020603050405020304" pitchFamily="18" charset="0"/>
              </a:rPr>
              <a:t> </a:t>
            </a:r>
            <a:r>
              <a:rPr lang="en-US" altLang="en-US" sz="3600" b="0" i="1" dirty="0">
                <a:latin typeface="Source Sans Pro" panose="020B0503030403020204" pitchFamily="34" charset="0"/>
                <a:ea typeface="Source Sans Pro" panose="020B0503030403020204" pitchFamily="34" charset="0"/>
                <a:cs typeface="Times New Roman" panose="02020603050405020304" pitchFamily="18" charset="0"/>
              </a:rPr>
              <a:t>(age 27) </a:t>
            </a:r>
            <a:r>
              <a:rPr lang="en-US" altLang="en-US" sz="3600" b="0" dirty="0">
                <a:latin typeface="Source Sans Pro" panose="020B0503030403020204" pitchFamily="34" charset="0"/>
                <a:ea typeface="Source Sans Pro" panose="020B0503030403020204" pitchFamily="34" charset="0"/>
                <a:cs typeface="Times New Roman" panose="02020603050405020304" pitchFamily="18" charset="0"/>
              </a:rPr>
              <a:t>Assessed using the Total score of the Difficulties in Emotion Regulation Scale, a 36-item, self-report questionnaire measuring individual differences in difficulty regulating emotion.</a:t>
            </a:r>
          </a:p>
          <a:p>
            <a:pPr>
              <a:spcAft>
                <a:spcPts val="0"/>
              </a:spcAft>
              <a:defRPr/>
            </a:pPr>
            <a:endParaRPr lang="en-US" altLang="en-US" sz="1200" dirty="0">
              <a:latin typeface="Source Sans Pro" panose="020B0503030403020204" pitchFamily="34" charset="0"/>
              <a:ea typeface="Source Sans Pro" panose="020B0503030403020204" pitchFamily="34" charset="0"/>
              <a:cs typeface="Times New Roman" panose="02020603050405020304" pitchFamily="18" charset="0"/>
            </a:endParaRPr>
          </a:p>
          <a:p>
            <a:pPr lvl="1">
              <a:spcAft>
                <a:spcPts val="0"/>
              </a:spcAft>
              <a:defRPr/>
            </a:pPr>
            <a:r>
              <a:rPr lang="en-US" altLang="en-US" sz="3600" i="1" dirty="0">
                <a:solidFill>
                  <a:srgbClr val="3C3093"/>
                </a:solidFill>
                <a:latin typeface="Source Sans Pro" panose="020B0503030403020204" pitchFamily="34" charset="0"/>
                <a:ea typeface="Source Sans Pro" panose="020B0503030403020204" pitchFamily="34" charset="0"/>
                <a:cs typeface="Times New Roman" panose="02020603050405020304" pitchFamily="18" charset="0"/>
              </a:rPr>
              <a:t>Acceptance and Denial </a:t>
            </a:r>
            <a:r>
              <a:rPr lang="en-US" altLang="en-US" sz="3600" b="0" i="1" dirty="0">
                <a:latin typeface="Source Sans Pro" panose="020B0503030403020204" pitchFamily="34" charset="0"/>
                <a:ea typeface="Source Sans Pro" panose="020B0503030403020204" pitchFamily="34" charset="0"/>
                <a:cs typeface="Times New Roman" panose="02020603050405020304" pitchFamily="18" charset="0"/>
              </a:rPr>
              <a:t>(age 27) </a:t>
            </a:r>
            <a:r>
              <a:rPr lang="en-US" altLang="en-US" sz="3600" b="0" dirty="0">
                <a:latin typeface="Source Sans Pro" panose="020B0503030403020204" pitchFamily="34" charset="0"/>
                <a:ea typeface="Source Sans Pro" panose="020B0503030403020204" pitchFamily="34" charset="0"/>
                <a:cs typeface="Times New Roman" panose="02020603050405020304" pitchFamily="18" charset="0"/>
              </a:rPr>
              <a:t>Assessed using the Brief COPE, a 28-item, self-report measure of adaptive and dysfunctional responses to stress.</a:t>
            </a:r>
          </a:p>
        </p:txBody>
      </p:sp>
      <p:pic>
        <p:nvPicPr>
          <p:cNvPr id="16" name="Picture 15" descr="Logo&#10;&#10;Description automatically generated">
            <a:extLst>
              <a:ext uri="{FF2B5EF4-FFF2-40B4-BE49-F238E27FC236}">
                <a16:creationId xmlns:a16="http://schemas.microsoft.com/office/drawing/2014/main" id="{BA1F8696-ECBF-A7E6-B531-FD4254616C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2344" y="1259016"/>
            <a:ext cx="6769054" cy="4379976"/>
          </a:xfrm>
          <a:prstGeom prst="rect">
            <a:avLst/>
          </a:prstGeom>
        </p:spPr>
      </p:pic>
      <p:sp>
        <p:nvSpPr>
          <p:cNvPr id="24" name="TextBox 23">
            <a:extLst>
              <a:ext uri="{FF2B5EF4-FFF2-40B4-BE49-F238E27FC236}">
                <a16:creationId xmlns:a16="http://schemas.microsoft.com/office/drawing/2014/main" id="{C7E85616-2E76-5ED5-0017-D451F9F729F6}"/>
              </a:ext>
            </a:extLst>
          </p:cNvPr>
          <p:cNvSpPr txBox="1"/>
          <p:nvPr/>
        </p:nvSpPr>
        <p:spPr>
          <a:xfrm>
            <a:off x="31583991" y="7004617"/>
            <a:ext cx="11658600" cy="13696057"/>
          </a:xfrm>
          <a:prstGeom prst="rect">
            <a:avLst/>
          </a:prstGeom>
          <a:solidFill>
            <a:schemeClr val="bg1"/>
          </a:solidFill>
        </p:spPr>
        <p:txBody>
          <a:bodyPr wrap="square">
            <a:spAutoFit/>
          </a:bodyPr>
          <a:lstStyle/>
          <a:p>
            <a:pPr lvl="1" eaLnBrk="1" hangingPunct="1">
              <a:defRPr/>
            </a:pPr>
            <a:r>
              <a:rPr kumimoji="0" lang="en-US" altLang="en-US" sz="6800" b="1" i="0" u="none" strike="noStrike" kern="1200" cap="none" spc="0" normalizeH="0" baseline="0" noProof="0" dirty="0">
                <a:ln>
                  <a:noFill/>
                </a:ln>
                <a:solidFill>
                  <a:srgbClr val="000000"/>
                </a:solidFill>
                <a:effectLst/>
                <a:uLnTx/>
                <a:uFillTx/>
                <a:latin typeface="Georgia" panose="02040502050405020303" pitchFamily="18" charset="0"/>
                <a:ea typeface="MS PGothic" panose="020B0600070205080204" pitchFamily="34" charset="-128"/>
                <a:cs typeface="+mn-cs"/>
              </a:rPr>
              <a:t>Results</a:t>
            </a:r>
          </a:p>
          <a:p>
            <a:pPr eaLnBrk="1" hangingPunct="1">
              <a:defRPr/>
            </a:pPr>
            <a:endParaRPr kumimoji="0" lang="en-US" altLang="en-US" sz="1200" i="1" strike="noStrike" kern="1200" cap="none" spc="0" normalizeH="0" baseline="0" noProof="0" dirty="0">
              <a:ln>
                <a:noFill/>
              </a:ln>
              <a:effectLst/>
              <a:uLnTx/>
              <a:uFillTx/>
              <a:latin typeface="Georgia" panose="02040502050405020303" pitchFamily="18" charset="0"/>
              <a:ea typeface="Source Sans Pro SemiBold" panose="020B0603030403020204" pitchFamily="34" charset="0"/>
              <a:cs typeface="Times New Roman" panose="02020603050405020304" pitchFamily="18" charset="0"/>
            </a:endParaRPr>
          </a:p>
          <a:p>
            <a:pPr marL="457200" indent="-457200" eaLnBrk="1" hangingPunct="1">
              <a:buFont typeface="Arial" panose="020B0604020202020204" pitchFamily="34" charset="0"/>
              <a:buChar char="•"/>
              <a:defRPr/>
            </a:pPr>
            <a:r>
              <a:rPr kumimoji="0" lang="en-US" altLang="en-US" sz="3600" i="1" strike="noStrike" kern="1200" cap="none" spc="0" normalizeH="0" baseline="0" noProof="0" dirty="0">
                <a:ln>
                  <a:noFill/>
                </a:ln>
                <a:effectLst/>
                <a:uLnTx/>
                <a:uFillTx/>
                <a:latin typeface="Georgia" panose="02040502050405020303" pitchFamily="18" charset="0"/>
                <a:ea typeface="Source Sans Pro SemiBold" panose="020B0603030403020204" pitchFamily="34" charset="0"/>
                <a:cs typeface="Times New Roman" panose="02020603050405020304" pitchFamily="18" charset="0"/>
              </a:rPr>
              <a:t>Hypothesis 1:</a:t>
            </a:r>
            <a:r>
              <a:rPr kumimoji="0" lang="en-US" altLang="en-US" sz="3600" b="0" strike="noStrike" kern="1200" cap="none" spc="0" normalizeH="0" baseline="0" noProof="0" dirty="0">
                <a:ln>
                  <a:noFill/>
                </a:ln>
                <a:effectLst/>
                <a:uLnTx/>
                <a:uFillTx/>
                <a:latin typeface="Source Sans Pro" panose="020B0503030403020204" pitchFamily="34" charset="0"/>
                <a:ea typeface="Source Sans Pro" panose="020B0503030403020204" pitchFamily="34" charset="0"/>
                <a:cs typeface="Times New Roman" panose="02020603050405020304" pitchFamily="18" charset="0"/>
              </a:rPr>
              <a:t> </a:t>
            </a:r>
            <a:r>
              <a:rPr lang="en-US" altLang="en-US" sz="3600" b="0" dirty="0">
                <a:latin typeface="Source Sans Pro" panose="020B0503030403020204" pitchFamily="34" charset="0"/>
                <a:ea typeface="Source Sans Pro" panose="020B0503030403020204" pitchFamily="34" charset="0"/>
                <a:cs typeface="Times New Roman" panose="02020603050405020304" pitchFamily="18" charset="0"/>
              </a:rPr>
              <a:t>Parent relationship qualities were stronger predictors of young adult emotion regulation across developmental periods</a:t>
            </a:r>
            <a:r>
              <a:rPr lang="en-US" sz="3600" b="0" dirty="0">
                <a:latin typeface="Source Sans Pro" panose="020B0503030403020204" pitchFamily="34" charset="0"/>
                <a:ea typeface="Source Sans Pro" panose="020B0503030403020204" pitchFamily="34" charset="0"/>
                <a:cs typeface="Times New Roman" panose="02020603050405020304" pitchFamily="18" charset="0"/>
              </a:rPr>
              <a:t>.</a:t>
            </a:r>
          </a:p>
          <a:p>
            <a:pPr marL="457200" indent="-457200" eaLnBrk="1" hangingPunct="1">
              <a:buFont typeface="Arial" panose="020B0604020202020204" pitchFamily="34" charset="0"/>
              <a:buChar char="•"/>
              <a:defRPr/>
            </a:pPr>
            <a:endParaRPr kumimoji="0" lang="en-US" altLang="en-US" sz="1200" b="0" i="0" u="none" strike="noStrike" kern="1200" cap="none" spc="0" normalizeH="0" baseline="0" noProof="0" dirty="0">
              <a:ln>
                <a:noFill/>
              </a:ln>
              <a:effectLst/>
              <a:uLnTx/>
              <a:uFillTx/>
              <a:latin typeface="Source Sans Pro" panose="020B0503030403020204" pitchFamily="34" charset="0"/>
              <a:ea typeface="Source Sans Pro" panose="020B0503030403020204" pitchFamily="34" charset="0"/>
              <a:cs typeface="Times New Roman" panose="02020603050405020304" pitchFamily="18" charset="0"/>
            </a:endParaRPr>
          </a:p>
          <a:p>
            <a:pPr marL="914400" lvl="1" indent="-457200" eaLnBrk="1" hangingPunct="1">
              <a:buFont typeface="Arial" panose="020B0604020202020204" pitchFamily="34" charset="0"/>
              <a:buChar char="•"/>
              <a:defRPr/>
            </a:pPr>
            <a:r>
              <a:rPr kumimoji="0" lang="en-US" altLang="en-US" sz="3600" b="0" i="0" u="none" strike="noStrike" kern="1200" cap="none" spc="0" normalizeH="0" baseline="0" noProof="0" dirty="0">
                <a:ln>
                  <a:noFill/>
                </a:ln>
                <a:effectLst/>
                <a:uLnTx/>
                <a:uFillTx/>
                <a:latin typeface="Source Sans Pro" panose="020B0503030403020204" pitchFamily="34" charset="0"/>
                <a:ea typeface="Source Sans Pro" panose="020B0503030403020204" pitchFamily="34" charset="0"/>
                <a:cs typeface="Times New Roman" panose="02020603050405020304" pitchFamily="18" charset="0"/>
              </a:rPr>
              <a:t>Dad consensus at 13 predicted less denial.</a:t>
            </a:r>
            <a:endParaRPr lang="en-US" altLang="en-US" sz="1200" b="0" dirty="0">
              <a:latin typeface="Source Sans Pro" panose="020B0503030403020204" pitchFamily="34" charset="0"/>
              <a:ea typeface="Source Sans Pro" panose="020B0503030403020204" pitchFamily="34" charset="0"/>
              <a:cs typeface="Times New Roman" panose="02020603050405020304" pitchFamily="18" charset="0"/>
            </a:endParaRPr>
          </a:p>
          <a:p>
            <a:pPr marL="914400" lvl="1" indent="-457200" eaLnBrk="1" hangingPunct="1">
              <a:buFont typeface="Arial" panose="020B0604020202020204" pitchFamily="34" charset="0"/>
              <a:buChar char="•"/>
              <a:defRPr/>
            </a:pPr>
            <a:r>
              <a:rPr kumimoji="0" lang="en-US" altLang="en-US" sz="3600" b="0" i="0" u="none" strike="noStrike" kern="1200" cap="none" spc="0" normalizeH="0" baseline="0" noProof="0" dirty="0">
                <a:ln>
                  <a:noFill/>
                </a:ln>
                <a:effectLst/>
                <a:uLnTx/>
                <a:uFillTx/>
                <a:latin typeface="Source Sans Pro" panose="020B0503030403020204" pitchFamily="34" charset="0"/>
                <a:ea typeface="Source Sans Pro" panose="020B0503030403020204" pitchFamily="34" charset="0"/>
                <a:cs typeface="Times New Roman" panose="02020603050405020304" pitchFamily="18" charset="0"/>
              </a:rPr>
              <a:t>Mom consensus </a:t>
            </a:r>
            <a:r>
              <a:rPr lang="en-US" altLang="en-US" sz="3600" b="0" dirty="0">
                <a:latin typeface="Source Sans Pro" panose="020B0503030403020204" pitchFamily="34" charset="0"/>
                <a:ea typeface="Source Sans Pro" panose="020B0503030403020204" pitchFamily="34" charset="0"/>
                <a:cs typeface="Times New Roman" panose="02020603050405020304" pitchFamily="18" charset="0"/>
              </a:rPr>
              <a:t>at 13 </a:t>
            </a:r>
            <a:r>
              <a:rPr kumimoji="0" lang="en-US" altLang="en-US" sz="3600" b="0" i="0" u="none" strike="noStrike" kern="1200" cap="none" spc="0" normalizeH="0" baseline="0" noProof="0" dirty="0">
                <a:ln>
                  <a:noFill/>
                </a:ln>
                <a:effectLst/>
                <a:uLnTx/>
                <a:uFillTx/>
                <a:latin typeface="Source Sans Pro" panose="020B0503030403020204" pitchFamily="34" charset="0"/>
                <a:ea typeface="Source Sans Pro" panose="020B0503030403020204" pitchFamily="34" charset="0"/>
                <a:cs typeface="Times New Roman" panose="02020603050405020304" pitchFamily="18" charset="0"/>
              </a:rPr>
              <a:t>predicted greater acceptance. </a:t>
            </a:r>
            <a:endParaRPr kumimoji="0" lang="en-US" altLang="en-US" sz="1200" b="0" i="0" u="none" strike="noStrike" kern="1200" cap="none" spc="0" normalizeH="0" baseline="0" noProof="0" dirty="0">
              <a:ln>
                <a:noFill/>
              </a:ln>
              <a:effectLst/>
              <a:uLnTx/>
              <a:uFillTx/>
              <a:latin typeface="Source Sans Pro" panose="020B0503030403020204" pitchFamily="34" charset="0"/>
              <a:ea typeface="Source Sans Pro" panose="020B0503030403020204" pitchFamily="34" charset="0"/>
              <a:cs typeface="Times New Roman" panose="02020603050405020304" pitchFamily="18" charset="0"/>
            </a:endParaRPr>
          </a:p>
          <a:p>
            <a:pPr marL="914400" lvl="1" indent="-457200" eaLnBrk="1" hangingPunct="1">
              <a:buFont typeface="Arial" panose="020B0604020202020204" pitchFamily="34" charset="0"/>
              <a:buChar char="•"/>
              <a:defRPr/>
            </a:pPr>
            <a:r>
              <a:rPr lang="en-US" altLang="en-US" sz="3600" b="0" dirty="0">
                <a:latin typeface="Source Sans Pro" panose="020B0503030403020204" pitchFamily="34" charset="0"/>
                <a:ea typeface="Source Sans Pro" panose="020B0503030403020204" pitchFamily="34" charset="0"/>
                <a:cs typeface="Times New Roman" panose="02020603050405020304" pitchFamily="18" charset="0"/>
              </a:rPr>
              <a:t>Mom valuing at 17-19 predicted less denial.</a:t>
            </a:r>
            <a:endParaRPr kumimoji="0" lang="en-US" altLang="en-US" sz="3600" b="0" i="0" u="none" strike="noStrike" kern="1200" cap="none" spc="0" normalizeH="0" baseline="0" noProof="0" dirty="0">
              <a:ln>
                <a:noFill/>
              </a:ln>
              <a:effectLst/>
              <a:uLnTx/>
              <a:uFillTx/>
              <a:latin typeface="Source Sans Pro" panose="020B0503030403020204" pitchFamily="34" charset="0"/>
              <a:ea typeface="Source Sans Pro" panose="020B0503030403020204" pitchFamily="34" charset="0"/>
              <a:cs typeface="Times New Roman" panose="02020603050405020304" pitchFamily="18" charset="0"/>
            </a:endParaRPr>
          </a:p>
          <a:p>
            <a:pPr marL="914400" lvl="1" indent="-457200" eaLnBrk="1" hangingPunct="1">
              <a:buFont typeface="Arial" panose="020B0604020202020204" pitchFamily="34" charset="0"/>
              <a:buChar char="•"/>
              <a:defRPr/>
            </a:pPr>
            <a:endParaRPr lang="en-US" altLang="en-US" sz="1200" b="0" dirty="0">
              <a:latin typeface="Source Sans Pro" panose="020B0503030403020204" pitchFamily="34" charset="0"/>
              <a:ea typeface="Source Sans Pro" panose="020B0503030403020204" pitchFamily="34" charset="0"/>
              <a:cs typeface="Times New Roman" panose="02020603050405020304" pitchFamily="18" charset="0"/>
            </a:endParaRPr>
          </a:p>
          <a:p>
            <a:pPr marL="457200" indent="-457200" eaLnBrk="1" hangingPunct="1">
              <a:buFont typeface="Arial" panose="020B0604020202020204" pitchFamily="34" charset="0"/>
              <a:buChar char="•"/>
              <a:defRPr/>
            </a:pPr>
            <a:r>
              <a:rPr kumimoji="0" lang="en-US" altLang="en-US" sz="3600" i="1" strike="noStrike" kern="1200" cap="none" spc="0" normalizeH="0" baseline="0" noProof="0" dirty="0">
                <a:ln>
                  <a:noFill/>
                </a:ln>
                <a:effectLst/>
                <a:uLnTx/>
                <a:uFillTx/>
                <a:latin typeface="Georgia" panose="02040502050405020303" pitchFamily="18" charset="0"/>
                <a:ea typeface="Source Sans Pro SemiBold" panose="020B0603030403020204" pitchFamily="34" charset="0"/>
                <a:cs typeface="Times New Roman" panose="02020603050405020304" pitchFamily="18" charset="0"/>
              </a:rPr>
              <a:t>Hypothesis 2</a:t>
            </a:r>
            <a:r>
              <a:rPr kumimoji="0" lang="en-US" altLang="en-US" sz="3600" i="1" strike="noStrike" kern="1200" cap="none" spc="0" normalizeH="0" baseline="0" noProof="0" dirty="0">
                <a:ln>
                  <a:noFill/>
                </a:ln>
                <a:effectLst/>
                <a:uLnTx/>
                <a:uFillTx/>
                <a:latin typeface="Georgia" panose="02040502050405020303" pitchFamily="18" charset="0"/>
                <a:ea typeface="Source Sans Pro" panose="020B0503030403020204" pitchFamily="34" charset="0"/>
                <a:cs typeface="Times New Roman" panose="02020603050405020304" pitchFamily="18" charset="0"/>
              </a:rPr>
              <a:t>:</a:t>
            </a:r>
            <a:r>
              <a:rPr lang="en-US" altLang="en-US" sz="3600" b="0" noProof="0" dirty="0">
                <a:latin typeface="Source Sans Pro" panose="020B0503030403020204" pitchFamily="34" charset="0"/>
                <a:ea typeface="Source Sans Pro" panose="020B0503030403020204" pitchFamily="34" charset="0"/>
                <a:cs typeface="Times New Roman" panose="02020603050405020304" pitchFamily="18" charset="0"/>
              </a:rPr>
              <a:t> P</a:t>
            </a:r>
            <a:r>
              <a:rPr lang="en-US" altLang="en-US" sz="3600" b="0" dirty="0" err="1">
                <a:latin typeface="Source Sans Pro" panose="020B0503030403020204" pitchFamily="34" charset="0"/>
                <a:ea typeface="Source Sans Pro" panose="020B0503030403020204" pitchFamily="34" charset="0"/>
                <a:cs typeface="Times New Roman" panose="02020603050405020304" pitchFamily="18" charset="0"/>
              </a:rPr>
              <a:t>arent</a:t>
            </a:r>
            <a:r>
              <a:rPr lang="en-US" altLang="en-US" sz="3600" b="0" dirty="0">
                <a:latin typeface="Source Sans Pro" panose="020B0503030403020204" pitchFamily="34" charset="0"/>
                <a:ea typeface="Source Sans Pro" panose="020B0503030403020204" pitchFamily="34" charset="0"/>
                <a:cs typeface="Times New Roman" panose="02020603050405020304" pitchFamily="18" charset="0"/>
              </a:rPr>
              <a:t> behaviors in their relationships were stronger predictors of young adult emotion regulation when reported in late adolescence</a:t>
            </a:r>
            <a:r>
              <a:rPr kumimoji="0" lang="en-US" altLang="en-US" sz="3200" b="0" i="0" u="none" strike="noStrike" kern="1200" cap="none" spc="0" normalizeH="0" baseline="0" noProof="0" dirty="0">
                <a:ln>
                  <a:noFill/>
                </a:ln>
                <a:effectLst/>
                <a:uLnTx/>
                <a:uFillTx/>
                <a:latin typeface="Source Sans Pro" panose="020B0503030403020204" pitchFamily="34" charset="0"/>
                <a:ea typeface="Source Sans Pro" panose="020B0503030403020204" pitchFamily="34" charset="0"/>
                <a:cs typeface="Times New Roman" panose="02020603050405020304" pitchFamily="18" charset="0"/>
              </a:rPr>
              <a:t>. </a:t>
            </a:r>
          </a:p>
          <a:p>
            <a:pPr marL="457200" indent="-457200" eaLnBrk="1" hangingPunct="1">
              <a:buFont typeface="Arial" panose="020B0604020202020204" pitchFamily="34" charset="0"/>
              <a:buChar char="•"/>
              <a:defRPr/>
            </a:pPr>
            <a:endParaRPr kumimoji="0" lang="en-US" altLang="en-US" sz="1200" b="0" i="0" u="none" strike="noStrike" kern="1200" cap="none" spc="0" normalizeH="0" baseline="0" noProof="0" dirty="0">
              <a:ln>
                <a:noFill/>
              </a:ln>
              <a:effectLst/>
              <a:uLnTx/>
              <a:uFillTx/>
              <a:latin typeface="Source Sans Pro" panose="020B0503030403020204" pitchFamily="34" charset="0"/>
              <a:ea typeface="Source Sans Pro" panose="020B0503030403020204" pitchFamily="34" charset="0"/>
              <a:cs typeface="Times New Roman" panose="02020603050405020304" pitchFamily="18" charset="0"/>
            </a:endParaRPr>
          </a:p>
          <a:p>
            <a:pPr marL="914400" lvl="1" indent="-457200" eaLnBrk="1" hangingPunct="1">
              <a:buFont typeface="Arial" panose="020B0604020202020204" pitchFamily="34" charset="0"/>
              <a:buChar char="•"/>
              <a:defRPr/>
            </a:pPr>
            <a:r>
              <a:rPr kumimoji="0" lang="en-US" altLang="en-US" sz="3600" b="0" i="0" u="none" strike="noStrike" kern="1200" cap="none" spc="0" normalizeH="0" baseline="0" noProof="0" dirty="0">
                <a:ln>
                  <a:noFill/>
                </a:ln>
                <a:effectLst/>
                <a:uLnTx/>
                <a:uFillTx/>
                <a:latin typeface="Source Sans Pro" panose="020B0503030403020204" pitchFamily="34" charset="0"/>
                <a:ea typeface="Source Sans Pro" panose="020B0503030403020204" pitchFamily="34" charset="0"/>
                <a:cs typeface="Times New Roman" panose="02020603050405020304" pitchFamily="18" charset="0"/>
              </a:rPr>
              <a:t>Mom self-disclosure significantly predicted acceptance.</a:t>
            </a:r>
            <a:endParaRPr lang="en-US" altLang="en-US" sz="1200" b="0" dirty="0">
              <a:latin typeface="Source Sans Pro" panose="020B0503030403020204" pitchFamily="34" charset="0"/>
              <a:ea typeface="Source Sans Pro" panose="020B0503030403020204" pitchFamily="34" charset="0"/>
              <a:cs typeface="Times New Roman" panose="02020603050405020304" pitchFamily="18" charset="0"/>
            </a:endParaRPr>
          </a:p>
          <a:p>
            <a:pPr marL="914400" lvl="1" indent="-457200" eaLnBrk="1" hangingPunct="1">
              <a:buFont typeface="Arial" panose="020B0604020202020204" pitchFamily="34" charset="0"/>
              <a:buChar char="•"/>
              <a:defRPr/>
            </a:pPr>
            <a:r>
              <a:rPr lang="en-US" altLang="en-US" sz="3600" b="0" dirty="0">
                <a:latin typeface="Source Sans Pro" panose="020B0503030403020204" pitchFamily="34" charset="0"/>
                <a:ea typeface="Source Sans Pro" panose="020B0503030403020204" pitchFamily="34" charset="0"/>
                <a:cs typeface="Times New Roman" panose="02020603050405020304" pitchFamily="18" charset="0"/>
              </a:rPr>
              <a:t>D</a:t>
            </a:r>
            <a:r>
              <a:rPr kumimoji="0" lang="en-US" altLang="en-US" sz="3600" b="0" i="0" u="none" strike="noStrike" kern="1200" cap="none" spc="0" normalizeH="0" baseline="0" noProof="0" dirty="0">
                <a:ln>
                  <a:noFill/>
                </a:ln>
                <a:effectLst/>
                <a:uLnTx/>
                <a:uFillTx/>
                <a:latin typeface="Source Sans Pro" panose="020B0503030403020204" pitchFamily="34" charset="0"/>
                <a:ea typeface="Source Sans Pro" panose="020B0503030403020204" pitchFamily="34" charset="0"/>
                <a:cs typeface="Times New Roman" panose="02020603050405020304" pitchFamily="18" charset="0"/>
              </a:rPr>
              <a:t>ad self-disclosure significantly predicted dysregulation. </a:t>
            </a:r>
            <a:endParaRPr kumimoji="0" lang="en-US" altLang="en-US" sz="1200" b="0" i="0" u="none" strike="noStrike" kern="1200" cap="none" spc="0" normalizeH="0" baseline="0" noProof="0" dirty="0">
              <a:ln>
                <a:noFill/>
              </a:ln>
              <a:effectLst/>
              <a:uLnTx/>
              <a:uFillTx/>
              <a:latin typeface="Source Sans Pro" panose="020B0503030403020204" pitchFamily="34" charset="0"/>
              <a:ea typeface="Source Sans Pro" panose="020B0503030403020204" pitchFamily="34" charset="0"/>
              <a:cs typeface="Times New Roman" panose="02020603050405020304" pitchFamily="18" charset="0"/>
            </a:endParaRPr>
          </a:p>
          <a:p>
            <a:pPr marL="914400" lvl="1" indent="-457200" eaLnBrk="1" hangingPunct="1">
              <a:buFont typeface="Arial" panose="020B0604020202020204" pitchFamily="34" charset="0"/>
              <a:buChar char="•"/>
              <a:defRPr/>
            </a:pPr>
            <a:r>
              <a:rPr kumimoji="0" lang="en-US" altLang="en-US" sz="3600" b="0" i="0" u="none" strike="noStrike" kern="1200" cap="none" spc="0" normalizeH="0" baseline="0" noProof="0" dirty="0">
                <a:ln>
                  <a:noFill/>
                </a:ln>
                <a:effectLst/>
                <a:uLnTx/>
                <a:uFillTx/>
                <a:latin typeface="Source Sans Pro" panose="020B0503030403020204" pitchFamily="34" charset="0"/>
                <a:ea typeface="Source Sans Pro" panose="020B0503030403020204" pitchFamily="34" charset="0"/>
                <a:cs typeface="Times New Roman" panose="02020603050405020304" pitchFamily="18" charset="0"/>
              </a:rPr>
              <a:t>Mom cohesion significantly predicted dysregulation and acceptance.</a:t>
            </a:r>
            <a:endParaRPr kumimoji="0" lang="en-US" altLang="en-US" sz="1200" b="0" i="0" u="none" strike="noStrike" kern="1200" cap="none" spc="0" normalizeH="0" baseline="0" noProof="0" dirty="0">
              <a:ln>
                <a:noFill/>
              </a:ln>
              <a:effectLst/>
              <a:uLnTx/>
              <a:uFillTx/>
              <a:latin typeface="Source Sans Pro" panose="020B0503030403020204" pitchFamily="34" charset="0"/>
              <a:ea typeface="Source Sans Pro" panose="020B0503030403020204" pitchFamily="34" charset="0"/>
              <a:cs typeface="Times New Roman" panose="02020603050405020304" pitchFamily="18" charset="0"/>
            </a:endParaRPr>
          </a:p>
          <a:p>
            <a:pPr marL="914400" lvl="1" indent="-457200" eaLnBrk="1" hangingPunct="1">
              <a:buFont typeface="Arial" panose="020B0604020202020204" pitchFamily="34" charset="0"/>
              <a:buChar char="•"/>
              <a:defRPr/>
            </a:pPr>
            <a:r>
              <a:rPr lang="en-US" altLang="en-US" sz="3600" b="0" dirty="0">
                <a:latin typeface="Source Sans Pro" panose="020B0503030403020204" pitchFamily="34" charset="0"/>
                <a:ea typeface="Source Sans Pro" panose="020B0503030403020204" pitchFamily="34" charset="0"/>
                <a:cs typeface="Times New Roman" panose="02020603050405020304" pitchFamily="18" charset="0"/>
              </a:rPr>
              <a:t>Dad cohesion significantly predicted dysregulation.</a:t>
            </a:r>
            <a:endParaRPr kumimoji="0" lang="en-US" altLang="en-US" sz="3600" b="0" i="0" u="none" strike="noStrike" kern="1200" cap="none" spc="0" normalizeH="0" baseline="0" noProof="0" dirty="0">
              <a:ln>
                <a:noFill/>
              </a:ln>
              <a:effectLst/>
              <a:uLnTx/>
              <a:uFillTx/>
              <a:latin typeface="Source Sans Pro" panose="020B0503030403020204" pitchFamily="34" charset="0"/>
              <a:ea typeface="Source Sans Pro" panose="020B0503030403020204" pitchFamily="34" charset="0"/>
              <a:cs typeface="Times New Roman" panose="02020603050405020304" pitchFamily="18" charset="0"/>
            </a:endParaRPr>
          </a:p>
          <a:p>
            <a:pPr marL="171450" marR="0" lvl="0" indent="-171450"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endParaRPr kumimoji="0" lang="en-US" altLang="en-US" sz="1200" b="0" i="0" u="none" strike="noStrike" kern="1200" cap="none" spc="0" normalizeH="0" baseline="0" noProof="0" dirty="0">
              <a:ln>
                <a:noFill/>
              </a:ln>
              <a:effectLst/>
              <a:uLnTx/>
              <a:uFillTx/>
              <a:latin typeface="Source Sans Pro" panose="020B0503030403020204" pitchFamily="34" charset="0"/>
              <a:ea typeface="Source Sans Pro" panose="020B0503030403020204" pitchFamily="34" charset="0"/>
              <a:cs typeface="Times New Roman" panose="02020603050405020304" pitchFamily="18" charset="0"/>
            </a:endParaRPr>
          </a:p>
          <a:p>
            <a:pPr marL="457200" marR="0" lvl="0" indent="-457200"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0" lang="en-US" altLang="en-US" sz="3600" b="0" i="0" u="none" strike="noStrike" kern="1200" cap="none" spc="0" normalizeH="0" baseline="0" noProof="0" dirty="0">
                <a:ln>
                  <a:noFill/>
                </a:ln>
                <a:effectLst/>
                <a:uLnTx/>
                <a:uFillTx/>
                <a:latin typeface="Source Sans Pro" panose="020B0503030403020204" pitchFamily="34" charset="0"/>
                <a:ea typeface="Source Sans Pro" panose="020B0503030403020204" pitchFamily="34" charset="0"/>
                <a:cs typeface="Times New Roman" panose="02020603050405020304" pitchFamily="18" charset="0"/>
              </a:rPr>
              <a:t>Mom valuing and self-disclosure in late adolescence and mom consensus in early adolescence predicted </a:t>
            </a:r>
            <a:r>
              <a:rPr kumimoji="0" lang="en-US" altLang="en-US" sz="3600" b="0" i="1" u="none" strike="noStrike" kern="1200" cap="none" spc="0" normalizeH="0" baseline="0" noProof="0" dirty="0">
                <a:ln>
                  <a:noFill/>
                </a:ln>
                <a:effectLst/>
                <a:uLnTx/>
                <a:uFillTx/>
                <a:latin typeface="Source Sans Pro SemiBold" panose="020B0603030403020204" pitchFamily="34" charset="0"/>
                <a:ea typeface="Source Sans Pro SemiBold" panose="020B0603030403020204" pitchFamily="34" charset="0"/>
                <a:cs typeface="Times New Roman" panose="02020603050405020304" pitchFamily="18" charset="0"/>
              </a:rPr>
              <a:t>greater</a:t>
            </a:r>
            <a:r>
              <a:rPr kumimoji="0" lang="en-US" altLang="en-US" sz="3600" b="0" i="0" u="none" strike="noStrike" kern="1200" cap="none" spc="0" normalizeH="0" baseline="0" noProof="0" dirty="0">
                <a:ln>
                  <a:noFill/>
                </a:ln>
                <a:effectLst/>
                <a:uLnTx/>
                <a:uFillTx/>
                <a:latin typeface="Source Sans Pro" panose="020B0503030403020204" pitchFamily="34" charset="0"/>
                <a:ea typeface="Source Sans Pro" panose="020B0503030403020204" pitchFamily="34" charset="0"/>
                <a:cs typeface="Times New Roman" panose="02020603050405020304" pitchFamily="18" charset="0"/>
              </a:rPr>
              <a:t> emotion regulation. Dad self-disclosure, mom cohesion, and dad cohesion in late adolescence predicted </a:t>
            </a:r>
            <a:r>
              <a:rPr kumimoji="0" lang="en-US" altLang="en-US" sz="3600" b="0" i="1" u="none" strike="noStrike" kern="1200" cap="none" spc="0" normalizeH="0" baseline="0" noProof="0" dirty="0">
                <a:ln>
                  <a:noFill/>
                </a:ln>
                <a:effectLst/>
                <a:uLnTx/>
                <a:uFillTx/>
                <a:latin typeface="Source Sans Pro SemiBold" panose="020B0603030403020204" pitchFamily="34" charset="0"/>
                <a:ea typeface="Source Sans Pro SemiBold" panose="020B0603030403020204" pitchFamily="34" charset="0"/>
                <a:cs typeface="Times New Roman" panose="02020603050405020304" pitchFamily="18" charset="0"/>
              </a:rPr>
              <a:t>less</a:t>
            </a:r>
            <a:r>
              <a:rPr kumimoji="0" lang="en-US" altLang="en-US" sz="3600" b="0" i="0" u="none" strike="noStrike" kern="1200" cap="none" spc="0" normalizeH="0" baseline="0" noProof="0" dirty="0">
                <a:ln>
                  <a:noFill/>
                </a:ln>
                <a:effectLst/>
                <a:uLnTx/>
                <a:uFillTx/>
                <a:latin typeface="Source Sans Pro" panose="020B0503030403020204" pitchFamily="34" charset="0"/>
                <a:ea typeface="Source Sans Pro" panose="020B0503030403020204" pitchFamily="34" charset="0"/>
                <a:cs typeface="Times New Roman" panose="02020603050405020304" pitchFamily="18" charset="0"/>
              </a:rPr>
              <a:t> emotion regulation.</a:t>
            </a:r>
          </a:p>
        </p:txBody>
      </p:sp>
      <p:sp>
        <p:nvSpPr>
          <p:cNvPr id="4179" name="Text Box 9">
            <a:extLst>
              <a:ext uri="{FF2B5EF4-FFF2-40B4-BE49-F238E27FC236}">
                <a16:creationId xmlns:a16="http://schemas.microsoft.com/office/drawing/2014/main" id="{F800C519-8C2D-42CB-7758-596187C1382E}"/>
              </a:ext>
            </a:extLst>
          </p:cNvPr>
          <p:cNvSpPr txBox="1">
            <a:spLocks noChangeArrowheads="1"/>
          </p:cNvSpPr>
          <p:nvPr/>
        </p:nvSpPr>
        <p:spPr bwMode="auto">
          <a:xfrm>
            <a:off x="13016541" y="29127095"/>
            <a:ext cx="17833133" cy="1754326"/>
          </a:xfrm>
          <a:prstGeom prst="rect">
            <a:avLst/>
          </a:prstGeom>
          <a:solidFill>
            <a:schemeClr val="bg1"/>
          </a:solidFill>
          <a:ln w="9525">
            <a:noFill/>
            <a:miter lim="800000"/>
            <a:headEnd/>
            <a:tailEnd/>
          </a:ln>
        </p:spPr>
        <p:txBody>
          <a:bodyPr wrap="square" anchor="ctr">
            <a:spAutoFit/>
          </a:bodyPr>
          <a:lstStyle>
            <a:lvl1pPr defTabSz="5121275">
              <a:spcBef>
                <a:spcPct val="20000"/>
              </a:spcBef>
              <a:buChar char="•"/>
              <a:defRPr sz="17900">
                <a:solidFill>
                  <a:schemeClr val="tx1"/>
                </a:solidFill>
                <a:latin typeface="Arial" panose="020B0604020202020204" pitchFamily="34" charset="0"/>
                <a:ea typeface="MS PGothic"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MS PGothic"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MS PGothic"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9pPr>
          </a:lstStyle>
          <a:p>
            <a:pPr defTabSz="914400" eaLnBrk="1" hangingPunct="1">
              <a:spcBef>
                <a:spcPct val="0"/>
              </a:spcBef>
              <a:buNone/>
              <a:defRPr/>
            </a:pPr>
            <a:r>
              <a:rPr lang="en-US" altLang="en-US" sz="3600" dirty="0">
                <a:latin typeface="Georgia" panose="02040502050405020303" pitchFamily="18" charset="0"/>
                <a:ea typeface="Source Sans Pro" panose="020B0503030403020204" pitchFamily="34" charset="0"/>
                <a:cs typeface="Times New Roman" panose="02020603050405020304" pitchFamily="18" charset="0"/>
              </a:rPr>
              <a:t>Figures 1 and 2</a:t>
            </a:r>
            <a:r>
              <a:rPr lang="en-US" altLang="en-US" sz="3600" b="0" dirty="0">
                <a:latin typeface="Source Sans Pro" panose="020B0503030403020204" pitchFamily="34" charset="0"/>
                <a:ea typeface="Source Sans Pro" panose="020B0503030403020204" pitchFamily="34" charset="0"/>
                <a:cs typeface="Times New Roman" panose="02020603050405020304" pitchFamily="18" charset="0"/>
              </a:rPr>
              <a:t>. Heuristic representations of univariate, linear regression analyses predicting young adult emotion regulation from parent qualities and behaviors in early and late adolescence, respectively from left to right. </a:t>
            </a:r>
            <a:r>
              <a:rPr lang="en-US" altLang="en-US" sz="3600" b="0" i="1" dirty="0">
                <a:latin typeface="Source Sans Pro" panose="020B0503030403020204" pitchFamily="34" charset="0"/>
                <a:ea typeface="Source Sans Pro" panose="020B0503030403020204" pitchFamily="34" charset="0"/>
                <a:cs typeface="Times New Roman" panose="02020603050405020304" pitchFamily="18" charset="0"/>
              </a:rPr>
              <a:t>Note. *p ≤ .05, **p ≤ .01, ***p ≤.001</a:t>
            </a:r>
          </a:p>
        </p:txBody>
      </p:sp>
      <p:grpSp>
        <p:nvGrpSpPr>
          <p:cNvPr id="455" name="Group 454">
            <a:extLst>
              <a:ext uri="{FF2B5EF4-FFF2-40B4-BE49-F238E27FC236}">
                <a16:creationId xmlns:a16="http://schemas.microsoft.com/office/drawing/2014/main" id="{430DF3C9-0943-4147-4633-4EB3BFA267BC}"/>
              </a:ext>
            </a:extLst>
          </p:cNvPr>
          <p:cNvGrpSpPr/>
          <p:nvPr/>
        </p:nvGrpSpPr>
        <p:grpSpPr>
          <a:xfrm>
            <a:off x="13027866" y="18161264"/>
            <a:ext cx="17821808" cy="10242809"/>
            <a:chOff x="12753242" y="19873846"/>
            <a:chExt cx="18367627" cy="10242809"/>
          </a:xfrm>
        </p:grpSpPr>
        <p:sp>
          <p:nvSpPr>
            <p:cNvPr id="36" name="Rectangle 35">
              <a:extLst>
                <a:ext uri="{FF2B5EF4-FFF2-40B4-BE49-F238E27FC236}">
                  <a16:creationId xmlns:a16="http://schemas.microsoft.com/office/drawing/2014/main" id="{BBB429FE-D563-B265-DA3C-5F65C2E27EA2}"/>
                </a:ext>
              </a:extLst>
            </p:cNvPr>
            <p:cNvSpPr/>
            <p:nvPr/>
          </p:nvSpPr>
          <p:spPr bwMode="auto">
            <a:xfrm>
              <a:off x="12753242" y="19873846"/>
              <a:ext cx="8858605" cy="10241280"/>
            </a:xfrm>
            <a:prstGeom prst="rect">
              <a:avLst/>
            </a:prstGeom>
            <a:solidFill>
              <a:schemeClr val="bg1"/>
            </a:solidFill>
            <a:ln w="571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5121275" rtl="0" eaLnBrk="1" fontAlgn="base" latinLnBrk="0" hangingPunct="1">
                <a:lnSpc>
                  <a:spcPct val="100000"/>
                </a:lnSpc>
                <a:spcBef>
                  <a:spcPct val="0"/>
                </a:spcBef>
                <a:spcAft>
                  <a:spcPct val="0"/>
                </a:spcAft>
                <a:buClrTx/>
                <a:buSzTx/>
                <a:buFontTx/>
                <a:buNone/>
                <a:tabLst/>
              </a:pPr>
              <a:endParaRPr kumimoji="0" lang="en-US" sz="3000" b="1" i="0" u="none" strike="noStrike" cap="none" normalizeH="0" baseline="0">
                <a:ln>
                  <a:noFill/>
                </a:ln>
                <a:solidFill>
                  <a:schemeClr val="tx1"/>
                </a:solidFill>
                <a:effectLst/>
                <a:latin typeface="Times New Roman" pitchFamily="18" charset="0"/>
              </a:endParaRPr>
            </a:p>
          </p:txBody>
        </p:sp>
        <p:sp>
          <p:nvSpPr>
            <p:cNvPr id="37" name="Rectangle 36">
              <a:extLst>
                <a:ext uri="{FF2B5EF4-FFF2-40B4-BE49-F238E27FC236}">
                  <a16:creationId xmlns:a16="http://schemas.microsoft.com/office/drawing/2014/main" id="{EE80E28F-A4FB-EFC6-DBE4-652F96826D8E}"/>
                </a:ext>
              </a:extLst>
            </p:cNvPr>
            <p:cNvSpPr/>
            <p:nvPr/>
          </p:nvSpPr>
          <p:spPr bwMode="auto">
            <a:xfrm>
              <a:off x="22262263" y="19875375"/>
              <a:ext cx="8858606" cy="10241280"/>
            </a:xfrm>
            <a:prstGeom prst="rect">
              <a:avLst/>
            </a:prstGeom>
            <a:solidFill>
              <a:schemeClr val="bg1"/>
            </a:solidFill>
            <a:ln w="5715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l" defTabSz="5121275" rtl="0" eaLnBrk="1" fontAlgn="base" latinLnBrk="0" hangingPunct="1">
                <a:lnSpc>
                  <a:spcPct val="100000"/>
                </a:lnSpc>
                <a:spcBef>
                  <a:spcPct val="0"/>
                </a:spcBef>
                <a:spcAft>
                  <a:spcPct val="0"/>
                </a:spcAft>
                <a:buClrTx/>
                <a:buSzTx/>
                <a:buFontTx/>
                <a:buNone/>
                <a:tabLst/>
              </a:pPr>
              <a:endParaRPr kumimoji="0" lang="en-US" sz="3000" b="1" i="0" u="none" strike="noStrike" cap="none" normalizeH="0" baseline="0">
                <a:ln>
                  <a:noFill/>
                </a:ln>
                <a:solidFill>
                  <a:schemeClr val="tx1"/>
                </a:solidFill>
                <a:effectLst/>
                <a:latin typeface="Times New Roman" pitchFamily="18" charset="0"/>
              </a:endParaRPr>
            </a:p>
          </p:txBody>
        </p:sp>
        <p:grpSp>
          <p:nvGrpSpPr>
            <p:cNvPr id="453" name="Group 452">
              <a:extLst>
                <a:ext uri="{FF2B5EF4-FFF2-40B4-BE49-F238E27FC236}">
                  <a16:creationId xmlns:a16="http://schemas.microsoft.com/office/drawing/2014/main" id="{C9E52ABB-15BB-8299-1452-8CF692C95E48}"/>
                </a:ext>
              </a:extLst>
            </p:cNvPr>
            <p:cNvGrpSpPr/>
            <p:nvPr/>
          </p:nvGrpSpPr>
          <p:grpSpPr>
            <a:xfrm>
              <a:off x="12872288" y="19977836"/>
              <a:ext cx="18036894" cy="9820552"/>
              <a:chOff x="12871836" y="19977836"/>
              <a:chExt cx="18036894" cy="9820552"/>
            </a:xfrm>
          </p:grpSpPr>
          <p:grpSp>
            <p:nvGrpSpPr>
              <p:cNvPr id="35" name="Group 34">
                <a:extLst>
                  <a:ext uri="{FF2B5EF4-FFF2-40B4-BE49-F238E27FC236}">
                    <a16:creationId xmlns:a16="http://schemas.microsoft.com/office/drawing/2014/main" id="{AA5DAA03-9DF4-96C2-16C8-EFB9182E5DF8}"/>
                  </a:ext>
                </a:extLst>
              </p:cNvPr>
              <p:cNvGrpSpPr/>
              <p:nvPr/>
            </p:nvGrpSpPr>
            <p:grpSpPr>
              <a:xfrm>
                <a:off x="12871836" y="19977836"/>
                <a:ext cx="18036894" cy="9820552"/>
                <a:chOff x="12861165" y="19749545"/>
                <a:chExt cx="18036894" cy="9820552"/>
              </a:xfrm>
            </p:grpSpPr>
            <p:grpSp>
              <p:nvGrpSpPr>
                <p:cNvPr id="29" name="Group 28">
                  <a:extLst>
                    <a:ext uri="{FF2B5EF4-FFF2-40B4-BE49-F238E27FC236}">
                      <a16:creationId xmlns:a16="http://schemas.microsoft.com/office/drawing/2014/main" id="{D7020D70-6FC0-81FE-9C45-F0F3B40BA52D}"/>
                    </a:ext>
                  </a:extLst>
                </p:cNvPr>
                <p:cNvGrpSpPr/>
                <p:nvPr/>
              </p:nvGrpSpPr>
              <p:grpSpPr>
                <a:xfrm>
                  <a:off x="12861165" y="19749545"/>
                  <a:ext cx="18036894" cy="9820552"/>
                  <a:chOff x="12861165" y="19134001"/>
                  <a:chExt cx="18036894" cy="9820552"/>
                </a:xfrm>
              </p:grpSpPr>
              <p:grpSp>
                <p:nvGrpSpPr>
                  <p:cNvPr id="4114" name="Group 61">
                    <a:extLst>
                      <a:ext uri="{FF2B5EF4-FFF2-40B4-BE49-F238E27FC236}">
                        <a16:creationId xmlns:a16="http://schemas.microsoft.com/office/drawing/2014/main" id="{EFDC5767-8F00-C8B4-7B96-59E57BE03917}"/>
                      </a:ext>
                    </a:extLst>
                  </p:cNvPr>
                  <p:cNvGrpSpPr>
                    <a:grpSpLocks/>
                  </p:cNvGrpSpPr>
                  <p:nvPr/>
                </p:nvGrpSpPr>
                <p:grpSpPr bwMode="auto">
                  <a:xfrm>
                    <a:off x="12938215" y="21522843"/>
                    <a:ext cx="17959844" cy="7431710"/>
                    <a:chOff x="22736391" y="15441946"/>
                    <a:chExt cx="20273060" cy="7432868"/>
                  </a:xfrm>
                </p:grpSpPr>
                <p:cxnSp>
                  <p:nvCxnSpPr>
                    <p:cNvPr id="4115" name="Straight Arrow Connector 399">
                      <a:extLst>
                        <a:ext uri="{FF2B5EF4-FFF2-40B4-BE49-F238E27FC236}">
                          <a16:creationId xmlns:a16="http://schemas.microsoft.com/office/drawing/2014/main" id="{AD7CA6A3-3D95-3F93-74E3-8958BB713144}"/>
                        </a:ext>
                      </a:extLst>
                    </p:cNvPr>
                    <p:cNvCxnSpPr>
                      <a:cxnSpLocks/>
                      <a:stCxn id="6239" idx="3"/>
                    </p:cNvCxnSpPr>
                    <p:nvPr/>
                  </p:nvCxnSpPr>
                  <p:spPr bwMode="auto">
                    <a:xfrm flipV="1">
                      <a:off x="36950316" y="17395122"/>
                      <a:ext cx="2895456" cy="5246483"/>
                    </a:xfrm>
                    <a:prstGeom prst="straightConnector1">
                      <a:avLst/>
                    </a:prstGeom>
                    <a:noFill/>
                    <a:ln w="38100" algn="ctr">
                      <a:solidFill>
                        <a:srgbClr val="5398B6"/>
                      </a:solidFill>
                      <a:round/>
                      <a:headEnd/>
                      <a:tailEnd type="triangle" w="med" len="med"/>
                    </a:ln>
                    <a:extLst>
                      <a:ext uri="{909E8E84-426E-40DD-AFC4-6F175D3DCCD1}">
                        <a14:hiddenFill xmlns:a14="http://schemas.microsoft.com/office/drawing/2010/main">
                          <a:noFill/>
                        </a14:hiddenFill>
                      </a:ext>
                    </a:extLst>
                  </p:spPr>
                </p:cxnSp>
                <p:grpSp>
                  <p:nvGrpSpPr>
                    <p:cNvPr id="4116" name="Group 60">
                      <a:extLst>
                        <a:ext uri="{FF2B5EF4-FFF2-40B4-BE49-F238E27FC236}">
                          <a16:creationId xmlns:a16="http://schemas.microsoft.com/office/drawing/2014/main" id="{DED31CB7-0F9B-A07A-0E75-6D1D86CE9DF4}"/>
                        </a:ext>
                      </a:extLst>
                    </p:cNvPr>
                    <p:cNvGrpSpPr>
                      <a:grpSpLocks/>
                    </p:cNvGrpSpPr>
                    <p:nvPr/>
                  </p:nvGrpSpPr>
                  <p:grpSpPr bwMode="auto">
                    <a:xfrm>
                      <a:off x="22736391" y="15441946"/>
                      <a:ext cx="20273060" cy="7432868"/>
                      <a:chOff x="22736391" y="15441946"/>
                      <a:chExt cx="20273060" cy="7432868"/>
                    </a:xfrm>
                  </p:grpSpPr>
                  <p:grpSp>
                    <p:nvGrpSpPr>
                      <p:cNvPr id="4118" name="Group 59">
                        <a:extLst>
                          <a:ext uri="{FF2B5EF4-FFF2-40B4-BE49-F238E27FC236}">
                            <a16:creationId xmlns:a16="http://schemas.microsoft.com/office/drawing/2014/main" id="{96C9ECB9-44BA-244B-A46B-12FC66AC278F}"/>
                          </a:ext>
                        </a:extLst>
                      </p:cNvPr>
                      <p:cNvGrpSpPr>
                        <a:grpSpLocks/>
                      </p:cNvGrpSpPr>
                      <p:nvPr/>
                    </p:nvGrpSpPr>
                    <p:grpSpPr bwMode="auto">
                      <a:xfrm>
                        <a:off x="22736391" y="15441946"/>
                        <a:ext cx="20273060" cy="7432868"/>
                        <a:chOff x="22736391" y="15441946"/>
                        <a:chExt cx="20273060" cy="7432868"/>
                      </a:xfrm>
                    </p:grpSpPr>
                    <p:grpSp>
                      <p:nvGrpSpPr>
                        <p:cNvPr id="4119" name="Group 51">
                          <a:extLst>
                            <a:ext uri="{FF2B5EF4-FFF2-40B4-BE49-F238E27FC236}">
                              <a16:creationId xmlns:a16="http://schemas.microsoft.com/office/drawing/2014/main" id="{CDE73526-7A6D-A08E-A7E0-0655A4BA1868}"/>
                            </a:ext>
                          </a:extLst>
                        </p:cNvPr>
                        <p:cNvGrpSpPr>
                          <a:grpSpLocks/>
                        </p:cNvGrpSpPr>
                        <p:nvPr/>
                      </p:nvGrpSpPr>
                      <p:grpSpPr bwMode="auto">
                        <a:xfrm>
                          <a:off x="22736391" y="16094311"/>
                          <a:ext cx="9534576" cy="6780020"/>
                          <a:chOff x="22485779" y="15898328"/>
                          <a:chExt cx="9534576" cy="6780020"/>
                        </a:xfrm>
                      </p:grpSpPr>
                      <p:cxnSp>
                        <p:nvCxnSpPr>
                          <p:cNvPr id="148" name="Straight Arrow Connector 147">
                            <a:extLst>
                              <a:ext uri="{FF2B5EF4-FFF2-40B4-BE49-F238E27FC236}">
                                <a16:creationId xmlns:a16="http://schemas.microsoft.com/office/drawing/2014/main" id="{738C62D3-4CB5-4489-DEA9-50664F6F0134}"/>
                              </a:ext>
                            </a:extLst>
                          </p:cNvPr>
                          <p:cNvCxnSpPr>
                            <a:cxnSpLocks/>
                            <a:endCxn id="139" idx="1"/>
                          </p:cNvCxnSpPr>
                          <p:nvPr/>
                        </p:nvCxnSpPr>
                        <p:spPr bwMode="auto">
                          <a:xfrm flipV="1">
                            <a:off x="25916168" y="16796378"/>
                            <a:ext cx="3071688" cy="1020506"/>
                          </a:xfrm>
                          <a:prstGeom prst="straightConnector1">
                            <a:avLst/>
                          </a:prstGeom>
                          <a:ln w="38100">
                            <a:solidFill>
                              <a:srgbClr val="3C3093"/>
                            </a:solidFill>
                            <a:headEnd type="none" w="med" len="med"/>
                            <a:tailEnd type="triangle"/>
                          </a:ln>
                        </p:spPr>
                        <p:style>
                          <a:lnRef idx="1">
                            <a:schemeClr val="dk1"/>
                          </a:lnRef>
                          <a:fillRef idx="0">
                            <a:schemeClr val="dk1"/>
                          </a:fillRef>
                          <a:effectRef idx="0">
                            <a:schemeClr val="dk1"/>
                          </a:effectRef>
                          <a:fontRef idx="minor">
                            <a:schemeClr val="tx1"/>
                          </a:fontRef>
                        </p:style>
                      </p:cxnSp>
                      <p:grpSp>
                        <p:nvGrpSpPr>
                          <p:cNvPr id="4174" name="Group 8">
                            <a:extLst>
                              <a:ext uri="{FF2B5EF4-FFF2-40B4-BE49-F238E27FC236}">
                                <a16:creationId xmlns:a16="http://schemas.microsoft.com/office/drawing/2014/main" id="{F525D05C-E21A-4BE6-83F0-A473458AE2A9}"/>
                              </a:ext>
                            </a:extLst>
                          </p:cNvPr>
                          <p:cNvGrpSpPr>
                            <a:grpSpLocks/>
                          </p:cNvGrpSpPr>
                          <p:nvPr/>
                        </p:nvGrpSpPr>
                        <p:grpSpPr bwMode="auto">
                          <a:xfrm>
                            <a:off x="28980384" y="16385151"/>
                            <a:ext cx="3039971" cy="5186728"/>
                            <a:chOff x="23156996" y="23872542"/>
                            <a:chExt cx="4423204" cy="2963991"/>
                          </a:xfrm>
                        </p:grpSpPr>
                        <p:sp>
                          <p:nvSpPr>
                            <p:cNvPr id="139" name="TextBox 61">
                              <a:extLst>
                                <a:ext uri="{FF2B5EF4-FFF2-40B4-BE49-F238E27FC236}">
                                  <a16:creationId xmlns:a16="http://schemas.microsoft.com/office/drawing/2014/main" id="{CC06149C-02B4-3719-D58B-5666F667F7B3}"/>
                                </a:ext>
                              </a:extLst>
                            </p:cNvPr>
                            <p:cNvSpPr txBox="1">
                              <a:spLocks noChangeArrowheads="1"/>
                            </p:cNvSpPr>
                            <p:nvPr/>
                          </p:nvSpPr>
                          <p:spPr bwMode="auto">
                            <a:xfrm>
                              <a:off x="23167867" y="23872542"/>
                              <a:ext cx="4411301" cy="469997"/>
                            </a:xfrm>
                            <a:prstGeom prst="rect">
                              <a:avLst/>
                            </a:prstGeom>
                            <a:solidFill>
                              <a:srgbClr val="413393"/>
                            </a:solidFill>
                            <a:ln>
                              <a:solidFill>
                                <a:schemeClr val="tx2"/>
                              </a:solidFill>
                            </a:ln>
                          </p:spPr>
                          <p:txBody>
                            <a:bodyPr anchor="ct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algn="ctr">
                                <a:defRPr/>
                              </a:pPr>
                              <a:r>
                                <a:rPr lang="en-US" altLang="en-US" sz="2400" b="0" dirty="0">
                                  <a:solidFill>
                                    <a:srgbClr val="FFFFFF"/>
                                  </a:solidFill>
                                  <a:latin typeface="Source Sans Pro SemiBold" panose="020B0603030403020204" pitchFamily="34" charset="0"/>
                                  <a:ea typeface="Source Sans Pro SemiBold" panose="020B0603030403020204" pitchFamily="34" charset="0"/>
                                </a:rPr>
                                <a:t>Acceptance</a:t>
                              </a:r>
                              <a:endParaRPr lang="en-US" altLang="en-US" b="0" dirty="0">
                                <a:solidFill>
                                  <a:srgbClr val="FFFFFF"/>
                                </a:solidFill>
                                <a:latin typeface="Source Sans Pro SemiBold" panose="020B0603030403020204" pitchFamily="34" charset="0"/>
                                <a:ea typeface="Source Sans Pro SemiBold" panose="020B0603030403020204" pitchFamily="34" charset="0"/>
                              </a:endParaRPr>
                            </a:p>
                          </p:txBody>
                        </p:sp>
                        <p:sp>
                          <p:nvSpPr>
                            <p:cNvPr id="141" name="TextBox 62">
                              <a:extLst>
                                <a:ext uri="{FF2B5EF4-FFF2-40B4-BE49-F238E27FC236}">
                                  <a16:creationId xmlns:a16="http://schemas.microsoft.com/office/drawing/2014/main" id="{0CC7F3BF-48D9-2A21-59F5-A39730CB7511}"/>
                                </a:ext>
                              </a:extLst>
                            </p:cNvPr>
                            <p:cNvSpPr txBox="1">
                              <a:spLocks noChangeArrowheads="1"/>
                            </p:cNvSpPr>
                            <p:nvPr/>
                          </p:nvSpPr>
                          <p:spPr bwMode="auto">
                            <a:xfrm>
                              <a:off x="23156996" y="25094269"/>
                              <a:ext cx="4411300" cy="469997"/>
                            </a:xfrm>
                            <a:prstGeom prst="rect">
                              <a:avLst/>
                            </a:prstGeom>
                            <a:solidFill>
                              <a:srgbClr val="413393"/>
                            </a:solidFill>
                            <a:ln>
                              <a:solidFill>
                                <a:schemeClr val="tx2"/>
                              </a:solidFill>
                            </a:ln>
                          </p:spPr>
                          <p:txBody>
                            <a:bodyPr anchor="ct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algn="ctr">
                                <a:defRPr/>
                              </a:pPr>
                              <a:r>
                                <a:rPr lang="en-US" altLang="en-US" sz="2400" b="0" dirty="0">
                                  <a:solidFill>
                                    <a:srgbClr val="FFFFFF"/>
                                  </a:solidFill>
                                  <a:latin typeface="Source Sans Pro SemiBold" panose="020B0603030403020204" pitchFamily="34" charset="0"/>
                                  <a:ea typeface="Source Sans Pro SemiBold" panose="020B0603030403020204" pitchFamily="34" charset="0"/>
                                </a:rPr>
                                <a:t>Denial</a:t>
                              </a:r>
                            </a:p>
                          </p:txBody>
                        </p:sp>
                        <p:sp>
                          <p:nvSpPr>
                            <p:cNvPr id="142" name="TextBox 63">
                              <a:extLst>
                                <a:ext uri="{FF2B5EF4-FFF2-40B4-BE49-F238E27FC236}">
                                  <a16:creationId xmlns:a16="http://schemas.microsoft.com/office/drawing/2014/main" id="{89434649-C187-15F3-DF1B-AFAF1E8943F8}"/>
                                </a:ext>
                              </a:extLst>
                            </p:cNvPr>
                            <p:cNvSpPr txBox="1">
                              <a:spLocks noChangeArrowheads="1"/>
                            </p:cNvSpPr>
                            <p:nvPr/>
                          </p:nvSpPr>
                          <p:spPr bwMode="auto">
                            <a:xfrm>
                              <a:off x="23168900" y="26366536"/>
                              <a:ext cx="4411300" cy="469997"/>
                            </a:xfrm>
                            <a:prstGeom prst="rect">
                              <a:avLst/>
                            </a:prstGeom>
                            <a:solidFill>
                              <a:srgbClr val="413393"/>
                            </a:solidFill>
                            <a:ln>
                              <a:solidFill>
                                <a:schemeClr val="tx2"/>
                              </a:solidFill>
                            </a:ln>
                          </p:spPr>
                          <p:txBody>
                            <a:bodyPr anchor="ct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algn="ctr">
                                <a:defRPr/>
                              </a:pPr>
                              <a:r>
                                <a:rPr lang="en-US" altLang="en-US" sz="2400" b="0" dirty="0">
                                  <a:solidFill>
                                    <a:srgbClr val="FFFFFF"/>
                                  </a:solidFill>
                                  <a:latin typeface="Source Sans Pro SemiBold" panose="020B0603030403020204" pitchFamily="34" charset="0"/>
                                  <a:ea typeface="Source Sans Pro SemiBold" panose="020B0603030403020204" pitchFamily="34" charset="0"/>
                                </a:rPr>
                                <a:t>Total Emotion Dysregulation</a:t>
                              </a:r>
                            </a:p>
                          </p:txBody>
                        </p:sp>
                      </p:grpSp>
                      <p:grpSp>
                        <p:nvGrpSpPr>
                          <p:cNvPr id="4161" name="Group 176">
                            <a:extLst>
                              <a:ext uri="{FF2B5EF4-FFF2-40B4-BE49-F238E27FC236}">
                                <a16:creationId xmlns:a16="http://schemas.microsoft.com/office/drawing/2014/main" id="{A599DC39-5219-D3CB-F3A5-A05A9A401FFE}"/>
                              </a:ext>
                            </a:extLst>
                          </p:cNvPr>
                          <p:cNvGrpSpPr>
                            <a:grpSpLocks/>
                          </p:cNvGrpSpPr>
                          <p:nvPr/>
                        </p:nvGrpSpPr>
                        <p:grpSpPr bwMode="auto">
                          <a:xfrm>
                            <a:off x="22485779" y="15898328"/>
                            <a:ext cx="3430398" cy="6780020"/>
                            <a:chOff x="33181509" y="15932453"/>
                            <a:chExt cx="3430398" cy="6780020"/>
                          </a:xfrm>
                        </p:grpSpPr>
                        <p:grpSp>
                          <p:nvGrpSpPr>
                            <p:cNvPr id="4162" name="Group 177">
                              <a:extLst>
                                <a:ext uri="{FF2B5EF4-FFF2-40B4-BE49-F238E27FC236}">
                                  <a16:creationId xmlns:a16="http://schemas.microsoft.com/office/drawing/2014/main" id="{861C6CB9-03A2-7042-8020-601FFACA610A}"/>
                                </a:ext>
                              </a:extLst>
                            </p:cNvPr>
                            <p:cNvGrpSpPr>
                              <a:grpSpLocks/>
                            </p:cNvGrpSpPr>
                            <p:nvPr/>
                          </p:nvGrpSpPr>
                          <p:grpSpPr bwMode="auto">
                            <a:xfrm>
                              <a:off x="33181509" y="15932453"/>
                              <a:ext cx="3430398" cy="2104358"/>
                              <a:chOff x="33181509" y="15932453"/>
                              <a:chExt cx="3430398" cy="2104358"/>
                            </a:xfrm>
                          </p:grpSpPr>
                          <p:grpSp>
                            <p:nvGrpSpPr>
                              <p:cNvPr id="4170" name="Group 181">
                                <a:extLst>
                                  <a:ext uri="{FF2B5EF4-FFF2-40B4-BE49-F238E27FC236}">
                                    <a16:creationId xmlns:a16="http://schemas.microsoft.com/office/drawing/2014/main" id="{731A2A12-0CCD-48BD-C4E9-AC2B149709F9}"/>
                                  </a:ext>
                                </a:extLst>
                              </p:cNvPr>
                              <p:cNvGrpSpPr>
                                <a:grpSpLocks/>
                              </p:cNvGrpSpPr>
                              <p:nvPr/>
                            </p:nvGrpSpPr>
                            <p:grpSpPr bwMode="auto">
                              <a:xfrm>
                                <a:off x="33207789" y="16919619"/>
                                <a:ext cx="3404118" cy="1117192"/>
                                <a:chOff x="29429359" y="11099371"/>
                                <a:chExt cx="4816650" cy="1237316"/>
                              </a:xfrm>
                            </p:grpSpPr>
                            <p:sp>
                              <p:nvSpPr>
                                <p:cNvPr id="4173" name="TextBox 65">
                                  <a:extLst>
                                    <a:ext uri="{FF2B5EF4-FFF2-40B4-BE49-F238E27FC236}">
                                      <a16:creationId xmlns:a16="http://schemas.microsoft.com/office/drawing/2014/main" id="{DDD3E882-DD6A-73FE-E6FB-756BB4FBEDA9}"/>
                                    </a:ext>
                                  </a:extLst>
                                </p:cNvPr>
                                <p:cNvSpPr txBox="1">
                                  <a:spLocks noChangeArrowheads="1"/>
                                </p:cNvSpPr>
                                <p:nvPr/>
                              </p:nvSpPr>
                              <p:spPr bwMode="auto">
                                <a:xfrm>
                                  <a:off x="29429359" y="11825303"/>
                                  <a:ext cx="4816647" cy="511384"/>
                                </a:xfrm>
                                <a:prstGeom prst="rect">
                                  <a:avLst/>
                                </a:prstGeom>
                                <a:solidFill>
                                  <a:srgbClr val="C7BEDF"/>
                                </a:solidFill>
                                <a:ln w="9525">
                                  <a:solidFill>
                                    <a:schemeClr val="tx2"/>
                                  </a:solidFill>
                                  <a:miter lim="800000"/>
                                  <a:headEnd/>
                                  <a:tailEnd/>
                                </a:ln>
                              </p:spPr>
                              <p:txBody>
                                <a:bodyPr anchor="ct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r>
                                    <a:rPr lang="en-US" altLang="en-US" sz="2400" dirty="0">
                                      <a:latin typeface="Source Sans Pro SemiBold" panose="020B0503030403020204" pitchFamily="34" charset="0"/>
                                    </a:rPr>
                                    <a:t>Mom Consensus</a:t>
                                  </a:r>
                                </a:p>
                              </p:txBody>
                            </p:sp>
                            <p:sp>
                              <p:nvSpPr>
                                <p:cNvPr id="4172" name="TextBox 65">
                                  <a:extLst>
                                    <a:ext uri="{FF2B5EF4-FFF2-40B4-BE49-F238E27FC236}">
                                      <a16:creationId xmlns:a16="http://schemas.microsoft.com/office/drawing/2014/main" id="{AF68B837-F40B-AA63-D260-FFDCAD5181C8}"/>
                                    </a:ext>
                                  </a:extLst>
                                </p:cNvPr>
                                <p:cNvSpPr txBox="1">
                                  <a:spLocks noChangeArrowheads="1"/>
                                </p:cNvSpPr>
                                <p:nvPr/>
                              </p:nvSpPr>
                              <p:spPr bwMode="auto">
                                <a:xfrm>
                                  <a:off x="29429362" y="11099371"/>
                                  <a:ext cx="4816647" cy="511384"/>
                                </a:xfrm>
                                <a:prstGeom prst="rect">
                                  <a:avLst/>
                                </a:prstGeom>
                                <a:solidFill>
                                  <a:srgbClr val="C7BEDF"/>
                                </a:solidFill>
                                <a:ln w="9525">
                                  <a:solidFill>
                                    <a:schemeClr val="tx2"/>
                                  </a:solidFill>
                                  <a:miter lim="800000"/>
                                  <a:headEnd/>
                                  <a:tailEnd/>
                                </a:ln>
                              </p:spPr>
                              <p:txBody>
                                <a:bodyPr anchor="ct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r>
                                    <a:rPr lang="en-US" altLang="en-US" sz="2400" dirty="0">
                                      <a:latin typeface="Source Sans Pro SemiBold" panose="020B0503030403020204" pitchFamily="34" charset="0"/>
                                    </a:rPr>
                                    <a:t>Dad Consensus</a:t>
                                  </a:r>
                                </a:p>
                              </p:txBody>
                            </p:sp>
                          </p:grpSp>
                          <p:sp>
                            <p:nvSpPr>
                              <p:cNvPr id="4171" name="TextBox 67">
                                <a:extLst>
                                  <a:ext uri="{FF2B5EF4-FFF2-40B4-BE49-F238E27FC236}">
                                    <a16:creationId xmlns:a16="http://schemas.microsoft.com/office/drawing/2014/main" id="{5C107CF9-B634-CC36-C91A-AD9938B1C7B4}"/>
                                  </a:ext>
                                </a:extLst>
                              </p:cNvPr>
                              <p:cNvSpPr txBox="1">
                                <a:spLocks noChangeArrowheads="1"/>
                              </p:cNvSpPr>
                              <p:nvPr/>
                            </p:nvSpPr>
                            <p:spPr bwMode="auto">
                              <a:xfrm>
                                <a:off x="33181509" y="15932453"/>
                                <a:ext cx="3404115" cy="461737"/>
                              </a:xfrm>
                              <a:prstGeom prst="rect">
                                <a:avLst/>
                              </a:prstGeom>
                              <a:solidFill>
                                <a:srgbClr val="C7BEDF"/>
                              </a:solidFill>
                              <a:ln w="9525">
                                <a:solidFill>
                                  <a:schemeClr val="tx2"/>
                                </a:solidFill>
                                <a:miter lim="800000"/>
                                <a:headEnd/>
                                <a:tailEnd/>
                              </a:ln>
                            </p:spPr>
                            <p:txBody>
                              <a:bodyPr anchor="ct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r>
                                  <a:rPr lang="en-US" altLang="en-US" sz="2400" dirty="0">
                                    <a:latin typeface="Source Sans Pro SemiBold" panose="020B0503030403020204" pitchFamily="34" charset="0"/>
                                  </a:rPr>
                                  <a:t>Mom Valuing </a:t>
                                </a:r>
                              </a:p>
                            </p:txBody>
                          </p:sp>
                        </p:grpSp>
                        <p:grpSp>
                          <p:nvGrpSpPr>
                            <p:cNvPr id="4163" name="Group 178">
                              <a:extLst>
                                <a:ext uri="{FF2B5EF4-FFF2-40B4-BE49-F238E27FC236}">
                                  <a16:creationId xmlns:a16="http://schemas.microsoft.com/office/drawing/2014/main" id="{B0D9D12D-5684-863D-7DC9-A34FB641EFF9}"/>
                                </a:ext>
                              </a:extLst>
                            </p:cNvPr>
                            <p:cNvGrpSpPr>
                              <a:grpSpLocks/>
                            </p:cNvGrpSpPr>
                            <p:nvPr/>
                          </p:nvGrpSpPr>
                          <p:grpSpPr bwMode="auto">
                            <a:xfrm>
                              <a:off x="33181509" y="18922376"/>
                              <a:ext cx="3430389" cy="3790097"/>
                              <a:chOff x="33181509" y="18922376"/>
                              <a:chExt cx="3430389" cy="3790097"/>
                            </a:xfrm>
                          </p:grpSpPr>
                          <p:grpSp>
                            <p:nvGrpSpPr>
                              <p:cNvPr id="4164" name="Group 180">
                                <a:extLst>
                                  <a:ext uri="{FF2B5EF4-FFF2-40B4-BE49-F238E27FC236}">
                                    <a16:creationId xmlns:a16="http://schemas.microsoft.com/office/drawing/2014/main" id="{FBA7CCCF-865C-9667-2A42-F7B7C35DE991}"/>
                                  </a:ext>
                                </a:extLst>
                              </p:cNvPr>
                              <p:cNvGrpSpPr>
                                <a:grpSpLocks/>
                              </p:cNvGrpSpPr>
                              <p:nvPr/>
                            </p:nvGrpSpPr>
                            <p:grpSpPr bwMode="auto">
                              <a:xfrm>
                                <a:off x="33181509" y="21631196"/>
                                <a:ext cx="3404118" cy="1081277"/>
                                <a:chOff x="29354906" y="16383726"/>
                                <a:chExt cx="4816653" cy="1197539"/>
                              </a:xfrm>
                            </p:grpSpPr>
                            <p:sp>
                              <p:nvSpPr>
                                <p:cNvPr id="185" name="TextBox 65">
                                  <a:extLst>
                                    <a:ext uri="{FF2B5EF4-FFF2-40B4-BE49-F238E27FC236}">
                                      <a16:creationId xmlns:a16="http://schemas.microsoft.com/office/drawing/2014/main" id="{B6002805-C28C-C3D3-7ADC-F24226653819}"/>
                                    </a:ext>
                                  </a:extLst>
                                </p:cNvPr>
                                <p:cNvSpPr txBox="1">
                                  <a:spLocks noChangeArrowheads="1"/>
                                </p:cNvSpPr>
                                <p:nvPr/>
                              </p:nvSpPr>
                              <p:spPr bwMode="auto">
                                <a:xfrm>
                                  <a:off x="29354909" y="16383726"/>
                                  <a:ext cx="4816650" cy="516567"/>
                                </a:xfrm>
                                <a:prstGeom prst="rect">
                                  <a:avLst/>
                                </a:prstGeom>
                                <a:solidFill>
                                  <a:srgbClr val="D3EBF6"/>
                                </a:solidFill>
                                <a:ln w="9525">
                                  <a:solidFill>
                                    <a:schemeClr val="tx2"/>
                                  </a:solidFill>
                                  <a:miter lim="800000"/>
                                  <a:headEnd/>
                                  <a:tailEnd/>
                                </a:ln>
                              </p:spPr>
                              <p:txBody>
                                <a:bodyPr anchor="ct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a:defRPr/>
                                  </a:pPr>
                                  <a:r>
                                    <a:rPr lang="en-US" altLang="en-US" sz="2400" dirty="0">
                                      <a:latin typeface="Source Sans Pro SemiBold" panose="020B0603030403020204" pitchFamily="34" charset="0"/>
                                      <a:cs typeface="Source Sans Pro SemiBold" panose="020B0603030403020204" pitchFamily="34" charset="0"/>
                                    </a:rPr>
                                    <a:t>Dad Cohesion</a:t>
                                  </a:r>
                                </a:p>
                              </p:txBody>
                            </p:sp>
                            <p:sp>
                              <p:nvSpPr>
                                <p:cNvPr id="186" name="TextBox 65">
                                  <a:extLst>
                                    <a:ext uri="{FF2B5EF4-FFF2-40B4-BE49-F238E27FC236}">
                                      <a16:creationId xmlns:a16="http://schemas.microsoft.com/office/drawing/2014/main" id="{CD5F143B-7566-C6DB-EEDF-75D28D4AC479}"/>
                                    </a:ext>
                                  </a:extLst>
                                </p:cNvPr>
                                <p:cNvSpPr txBox="1">
                                  <a:spLocks noChangeArrowheads="1"/>
                                </p:cNvSpPr>
                                <p:nvPr/>
                              </p:nvSpPr>
                              <p:spPr bwMode="auto">
                                <a:xfrm>
                                  <a:off x="29354906" y="17069881"/>
                                  <a:ext cx="4816648" cy="511384"/>
                                </a:xfrm>
                                <a:prstGeom prst="rect">
                                  <a:avLst/>
                                </a:prstGeom>
                                <a:solidFill>
                                  <a:srgbClr val="D3EBF6"/>
                                </a:solidFill>
                                <a:ln w="9525">
                                  <a:solidFill>
                                    <a:schemeClr val="tx2"/>
                                  </a:solidFill>
                                  <a:miter lim="800000"/>
                                  <a:headEnd/>
                                  <a:tailEnd/>
                                </a:ln>
                              </p:spPr>
                              <p:txBody>
                                <a:bodyPr anchor="ct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a:defRPr/>
                                  </a:pPr>
                                  <a:r>
                                    <a:rPr lang="en-US" altLang="en-US" sz="2400" dirty="0">
                                      <a:latin typeface="Source Sans Pro SemiBold" panose="020B0603030403020204" pitchFamily="34" charset="0"/>
                                      <a:cs typeface="Source Sans Pro SemiBold" panose="020B0603030403020204" pitchFamily="34" charset="0"/>
                                    </a:rPr>
                                    <a:t>Mom Cohesion</a:t>
                                  </a:r>
                                </a:p>
                              </p:txBody>
                            </p:sp>
                          </p:grpSp>
                          <p:sp>
                            <p:nvSpPr>
                              <p:cNvPr id="183" name="TextBox 67">
                                <a:extLst>
                                  <a:ext uri="{FF2B5EF4-FFF2-40B4-BE49-F238E27FC236}">
                                    <a16:creationId xmlns:a16="http://schemas.microsoft.com/office/drawing/2014/main" id="{5EB89CE3-5EB2-D388-7918-1E4940D4775C}"/>
                                  </a:ext>
                                </a:extLst>
                              </p:cNvPr>
                              <p:cNvSpPr txBox="1">
                                <a:spLocks noChangeArrowheads="1"/>
                              </p:cNvSpPr>
                              <p:nvPr/>
                            </p:nvSpPr>
                            <p:spPr bwMode="auto">
                              <a:xfrm>
                                <a:off x="33207782" y="20636474"/>
                                <a:ext cx="3404116" cy="466417"/>
                              </a:xfrm>
                              <a:prstGeom prst="rect">
                                <a:avLst/>
                              </a:prstGeom>
                              <a:solidFill>
                                <a:srgbClr val="D3EBF6"/>
                              </a:solidFill>
                              <a:ln>
                                <a:solidFill>
                                  <a:schemeClr val="tx2"/>
                                </a:solidFill>
                              </a:ln>
                            </p:spPr>
                            <p:txBody>
                              <a:bodyPr anchor="ct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a:defRPr/>
                                </a:pPr>
                                <a:r>
                                  <a:rPr lang="en-US" altLang="en-US" sz="2400" dirty="0">
                                    <a:latin typeface="Source Sans Pro SemiBold" panose="020B0603030403020204" pitchFamily="34" charset="0"/>
                                    <a:ea typeface="Source Sans Pro SemiBold" panose="020B0603030403020204" pitchFamily="34" charset="0"/>
                                  </a:rPr>
                                  <a:t>Mom Self-Disclosure </a:t>
                                </a:r>
                              </a:p>
                            </p:txBody>
                          </p:sp>
                          <p:sp>
                            <p:nvSpPr>
                              <p:cNvPr id="4166" name="TextBox 66">
                                <a:extLst>
                                  <a:ext uri="{FF2B5EF4-FFF2-40B4-BE49-F238E27FC236}">
                                    <a16:creationId xmlns:a16="http://schemas.microsoft.com/office/drawing/2014/main" id="{C6549BA6-D040-78AE-D572-94CF3DEB6FE5}"/>
                                  </a:ext>
                                </a:extLst>
                              </p:cNvPr>
                              <p:cNvSpPr txBox="1">
                                <a:spLocks noChangeArrowheads="1"/>
                              </p:cNvSpPr>
                              <p:nvPr/>
                            </p:nvSpPr>
                            <p:spPr bwMode="auto">
                              <a:xfrm>
                                <a:off x="33196828" y="18922376"/>
                                <a:ext cx="3404115" cy="914542"/>
                              </a:xfrm>
                              <a:prstGeom prst="rect">
                                <a:avLst/>
                              </a:prstGeom>
                              <a:solidFill>
                                <a:srgbClr val="FFFFFF"/>
                              </a:solidFill>
                              <a:ln w="9525">
                                <a:solidFill>
                                  <a:schemeClr val="tx2"/>
                                </a:solidFill>
                                <a:miter lim="800000"/>
                                <a:headEnd/>
                                <a:tailEnd/>
                              </a:ln>
                            </p:spPr>
                            <p:txBody>
                              <a:bodyPr anchor="ct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algn="ctr"/>
                                <a:r>
                                  <a:rPr lang="en-US" altLang="en-US" sz="2400" dirty="0">
                                    <a:latin typeface="Georgia" panose="02040502050405020303" pitchFamily="18" charset="0"/>
                                  </a:rPr>
                                  <a:t>Parent Behaviors</a:t>
                                </a:r>
                              </a:p>
                              <a:p>
                                <a:pPr algn="ctr"/>
                                <a:r>
                                  <a:rPr lang="en-US" altLang="en-US" sz="2400" b="0" dirty="0">
                                    <a:latin typeface="Georgia" panose="02040502050405020303" pitchFamily="18" charset="0"/>
                                  </a:rPr>
                                  <a:t> (Age 13)</a:t>
                                </a:r>
                              </a:p>
                            </p:txBody>
                          </p:sp>
                        </p:grpSp>
                      </p:grpSp>
                    </p:grpSp>
                    <p:grpSp>
                      <p:nvGrpSpPr>
                        <p:cNvPr id="4120" name="Group 58">
                          <a:extLst>
                            <a:ext uri="{FF2B5EF4-FFF2-40B4-BE49-F238E27FC236}">
                              <a16:creationId xmlns:a16="http://schemas.microsoft.com/office/drawing/2014/main" id="{B76082AD-6E07-B98D-99E5-E267F1C4EFEF}"/>
                            </a:ext>
                          </a:extLst>
                        </p:cNvPr>
                        <p:cNvGrpSpPr>
                          <a:grpSpLocks/>
                        </p:cNvGrpSpPr>
                        <p:nvPr/>
                      </p:nvGrpSpPr>
                      <p:grpSpPr bwMode="auto">
                        <a:xfrm>
                          <a:off x="33546202" y="15441946"/>
                          <a:ext cx="9463249" cy="7432868"/>
                          <a:chOff x="33776766" y="15475397"/>
                          <a:chExt cx="9463249" cy="7432868"/>
                        </a:xfrm>
                      </p:grpSpPr>
                      <p:cxnSp>
                        <p:nvCxnSpPr>
                          <p:cNvPr id="4121" name="Straight Arrow Connector 393">
                            <a:extLst>
                              <a:ext uri="{FF2B5EF4-FFF2-40B4-BE49-F238E27FC236}">
                                <a16:creationId xmlns:a16="http://schemas.microsoft.com/office/drawing/2014/main" id="{5C08C2BA-79BF-BC84-4972-A1922A2E6DE7}"/>
                              </a:ext>
                            </a:extLst>
                          </p:cNvPr>
                          <p:cNvCxnSpPr>
                            <a:cxnSpLocks/>
                            <a:stCxn id="187" idx="3"/>
                          </p:cNvCxnSpPr>
                          <p:nvPr/>
                        </p:nvCxnSpPr>
                        <p:spPr bwMode="auto">
                          <a:xfrm flipV="1">
                            <a:off x="37194424" y="17142123"/>
                            <a:ext cx="2895455" cy="3924766"/>
                          </a:xfrm>
                          <a:prstGeom prst="straightConnector1">
                            <a:avLst/>
                          </a:prstGeom>
                          <a:noFill/>
                          <a:ln w="38100" algn="ctr">
                            <a:solidFill>
                              <a:srgbClr val="5398B6"/>
                            </a:solidFill>
                            <a:round/>
                            <a:headEnd/>
                            <a:tailEnd type="triangle" w="med" len="med"/>
                          </a:ln>
                          <a:extLst>
                            <a:ext uri="{909E8E84-426E-40DD-AFC4-6F175D3DCCD1}">
                              <a14:hiddenFill xmlns:a14="http://schemas.microsoft.com/office/drawing/2010/main">
                                <a:noFill/>
                              </a14:hiddenFill>
                            </a:ext>
                          </a:extLst>
                        </p:spPr>
                      </p:cxnSp>
                      <p:sp>
                        <p:nvSpPr>
                          <p:cNvPr id="4122" name="TextBox 394">
                            <a:extLst>
                              <a:ext uri="{FF2B5EF4-FFF2-40B4-BE49-F238E27FC236}">
                                <a16:creationId xmlns:a16="http://schemas.microsoft.com/office/drawing/2014/main" id="{389DE5E1-4861-2864-DD89-51FD349251B6}"/>
                              </a:ext>
                            </a:extLst>
                          </p:cNvPr>
                          <p:cNvSpPr txBox="1">
                            <a:spLocks noChangeArrowheads="1"/>
                          </p:cNvSpPr>
                          <p:nvPr/>
                        </p:nvSpPr>
                        <p:spPr bwMode="auto">
                          <a:xfrm rot="18115687">
                            <a:off x="38006309" y="18848014"/>
                            <a:ext cx="1191675" cy="50128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r>
                              <a:rPr lang="en-US" altLang="en-US" sz="2200" b="0" dirty="0">
                                <a:solidFill>
                                  <a:srgbClr val="5398B6"/>
                                </a:solidFill>
                                <a:latin typeface="Source Sans Pro SemiBold" panose="020B0503030403020204" pitchFamily="34" charset="0"/>
                              </a:rPr>
                              <a:t>.356***</a:t>
                            </a:r>
                          </a:p>
                        </p:txBody>
                      </p:sp>
                      <p:cxnSp>
                        <p:nvCxnSpPr>
                          <p:cNvPr id="4123" name="Straight Arrow Connector 396">
                            <a:extLst>
                              <a:ext uri="{FF2B5EF4-FFF2-40B4-BE49-F238E27FC236}">
                                <a16:creationId xmlns:a16="http://schemas.microsoft.com/office/drawing/2014/main" id="{DCBDACDB-1355-F43F-C0CA-CDBFBF409E8E}"/>
                              </a:ext>
                            </a:extLst>
                          </p:cNvPr>
                          <p:cNvCxnSpPr>
                            <a:cxnSpLocks/>
                            <a:stCxn id="188" idx="3"/>
                          </p:cNvCxnSpPr>
                          <p:nvPr/>
                        </p:nvCxnSpPr>
                        <p:spPr bwMode="auto">
                          <a:xfrm>
                            <a:off x="37194423" y="20463897"/>
                            <a:ext cx="2908993" cy="792449"/>
                          </a:xfrm>
                          <a:prstGeom prst="straightConnector1">
                            <a:avLst/>
                          </a:prstGeom>
                          <a:noFill/>
                          <a:ln w="38100" algn="ctr">
                            <a:solidFill>
                              <a:srgbClr val="5398B6"/>
                            </a:solidFill>
                            <a:round/>
                            <a:headEnd/>
                            <a:tailEnd type="triangle" w="med" len="med"/>
                          </a:ln>
                          <a:extLst>
                            <a:ext uri="{909E8E84-426E-40DD-AFC4-6F175D3DCCD1}">
                              <a14:hiddenFill xmlns:a14="http://schemas.microsoft.com/office/drawing/2010/main">
                                <a:noFill/>
                              </a14:hiddenFill>
                            </a:ext>
                          </a:extLst>
                        </p:spPr>
                      </p:cxnSp>
                      <p:sp>
                        <p:nvSpPr>
                          <p:cNvPr id="4124" name="TextBox 397">
                            <a:extLst>
                              <a:ext uri="{FF2B5EF4-FFF2-40B4-BE49-F238E27FC236}">
                                <a16:creationId xmlns:a16="http://schemas.microsoft.com/office/drawing/2014/main" id="{7742E751-992D-3814-6CA8-1877FE4946D9}"/>
                              </a:ext>
                            </a:extLst>
                          </p:cNvPr>
                          <p:cNvSpPr txBox="1">
                            <a:spLocks noChangeArrowheads="1"/>
                          </p:cNvSpPr>
                          <p:nvPr/>
                        </p:nvSpPr>
                        <p:spPr bwMode="auto">
                          <a:xfrm rot="1247562">
                            <a:off x="38511573" y="20741649"/>
                            <a:ext cx="1090797" cy="42983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r>
                              <a:rPr lang="en-US" altLang="en-US" sz="2200" b="0" dirty="0">
                                <a:solidFill>
                                  <a:srgbClr val="5398B6"/>
                                </a:solidFill>
                                <a:latin typeface="Source Sans Pro SemiBold" panose="020B0503030403020204" pitchFamily="34" charset="0"/>
                              </a:rPr>
                              <a:t>.412**</a:t>
                            </a:r>
                          </a:p>
                        </p:txBody>
                      </p:sp>
                      <p:sp>
                        <p:nvSpPr>
                          <p:cNvPr id="4125" name="TextBox 400">
                            <a:extLst>
                              <a:ext uri="{FF2B5EF4-FFF2-40B4-BE49-F238E27FC236}">
                                <a16:creationId xmlns:a16="http://schemas.microsoft.com/office/drawing/2014/main" id="{14DBE699-F476-20D4-00DB-7F1A0A175E1F}"/>
                              </a:ext>
                            </a:extLst>
                          </p:cNvPr>
                          <p:cNvSpPr txBox="1">
                            <a:spLocks noChangeArrowheads="1"/>
                          </p:cNvSpPr>
                          <p:nvPr/>
                        </p:nvSpPr>
                        <p:spPr bwMode="auto">
                          <a:xfrm rot="17636450">
                            <a:off x="38156993" y="19713709"/>
                            <a:ext cx="920792" cy="48638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r>
                              <a:rPr lang="en-US" altLang="en-US" sz="2200" b="0" dirty="0">
                                <a:solidFill>
                                  <a:srgbClr val="5398B6"/>
                                </a:solidFill>
                                <a:latin typeface="Source Sans Pro SemiBold" panose="020B0503030403020204" pitchFamily="34" charset="0"/>
                              </a:rPr>
                              <a:t>-.242*</a:t>
                            </a:r>
                          </a:p>
                        </p:txBody>
                      </p:sp>
                      <p:cxnSp>
                        <p:nvCxnSpPr>
                          <p:cNvPr id="406" name="Straight Arrow Connector 405">
                            <a:extLst>
                              <a:ext uri="{FF2B5EF4-FFF2-40B4-BE49-F238E27FC236}">
                                <a16:creationId xmlns:a16="http://schemas.microsoft.com/office/drawing/2014/main" id="{44D92D8A-763B-E478-C8B8-1864FE80AD96}"/>
                              </a:ext>
                            </a:extLst>
                          </p:cNvPr>
                          <p:cNvCxnSpPr>
                            <a:cxnSpLocks/>
                            <a:stCxn id="6239" idx="3"/>
                          </p:cNvCxnSpPr>
                          <p:nvPr/>
                        </p:nvCxnSpPr>
                        <p:spPr bwMode="auto">
                          <a:xfrm flipV="1">
                            <a:off x="37180880" y="21641050"/>
                            <a:ext cx="2895456" cy="1034007"/>
                          </a:xfrm>
                          <a:prstGeom prst="straightConnector1">
                            <a:avLst/>
                          </a:prstGeom>
                          <a:ln w="38100">
                            <a:solidFill>
                              <a:srgbClr val="5398B6"/>
                            </a:solidFill>
                            <a:headEnd type="none" w="med" len="med"/>
                            <a:tailEnd type="triangle"/>
                          </a:ln>
                        </p:spPr>
                        <p:style>
                          <a:lnRef idx="1">
                            <a:schemeClr val="dk1"/>
                          </a:lnRef>
                          <a:fillRef idx="0">
                            <a:schemeClr val="dk1"/>
                          </a:fillRef>
                          <a:effectRef idx="0">
                            <a:schemeClr val="dk1"/>
                          </a:effectRef>
                          <a:fontRef idx="minor">
                            <a:schemeClr val="tx1"/>
                          </a:fontRef>
                        </p:style>
                      </p:cxnSp>
                      <p:sp>
                        <p:nvSpPr>
                          <p:cNvPr id="4126" name="TextBox 406">
                            <a:extLst>
                              <a:ext uri="{FF2B5EF4-FFF2-40B4-BE49-F238E27FC236}">
                                <a16:creationId xmlns:a16="http://schemas.microsoft.com/office/drawing/2014/main" id="{29F7F905-FA4A-3244-E71B-EB2AC775F077}"/>
                              </a:ext>
                            </a:extLst>
                          </p:cNvPr>
                          <p:cNvSpPr txBox="1">
                            <a:spLocks noChangeArrowheads="1"/>
                          </p:cNvSpPr>
                          <p:nvPr/>
                        </p:nvSpPr>
                        <p:spPr bwMode="auto">
                          <a:xfrm rot="20339296">
                            <a:off x="37848580" y="21987931"/>
                            <a:ext cx="1261187" cy="430887"/>
                          </a:xfrm>
                          <a:prstGeom prst="rect">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r>
                              <a:rPr lang="en-US" altLang="en-US" sz="2200" b="0" dirty="0">
                                <a:solidFill>
                                  <a:srgbClr val="5398B6"/>
                                </a:solidFill>
                                <a:latin typeface="Source Sans Pro SemiBold" panose="020B0503030403020204" pitchFamily="34" charset="0"/>
                              </a:rPr>
                              <a:t>.408***</a:t>
                            </a:r>
                          </a:p>
                        </p:txBody>
                      </p:sp>
                      <p:cxnSp>
                        <p:nvCxnSpPr>
                          <p:cNvPr id="4128" name="Straight Arrow Connector 408">
                            <a:extLst>
                              <a:ext uri="{FF2B5EF4-FFF2-40B4-BE49-F238E27FC236}">
                                <a16:creationId xmlns:a16="http://schemas.microsoft.com/office/drawing/2014/main" id="{FB11DB0E-346A-AFC5-1CEE-D5B4E69450FA}"/>
                              </a:ext>
                            </a:extLst>
                          </p:cNvPr>
                          <p:cNvCxnSpPr>
                            <a:cxnSpLocks/>
                            <a:stCxn id="4149" idx="3"/>
                            <a:endCxn id="208" idx="1"/>
                          </p:cNvCxnSpPr>
                          <p:nvPr/>
                        </p:nvCxnSpPr>
                        <p:spPr bwMode="auto">
                          <a:xfrm>
                            <a:off x="37196117" y="16358631"/>
                            <a:ext cx="3007798" cy="2802148"/>
                          </a:xfrm>
                          <a:prstGeom prst="straightConnector1">
                            <a:avLst/>
                          </a:prstGeom>
                          <a:noFill/>
                          <a:ln w="38100" algn="ctr">
                            <a:solidFill>
                              <a:srgbClr val="3C3093"/>
                            </a:solidFill>
                            <a:round/>
                            <a:headEnd/>
                            <a:tailEnd type="triangle" w="med" len="med"/>
                          </a:ln>
                          <a:extLst>
                            <a:ext uri="{909E8E84-426E-40DD-AFC4-6F175D3DCCD1}">
                              <a14:hiddenFill xmlns:a14="http://schemas.microsoft.com/office/drawing/2010/main">
                                <a:noFill/>
                              </a14:hiddenFill>
                            </a:ext>
                          </a:extLst>
                        </p:spPr>
                      </p:cxnSp>
                      <p:sp>
                        <p:nvSpPr>
                          <p:cNvPr id="4129" name="TextBox 409">
                            <a:extLst>
                              <a:ext uri="{FF2B5EF4-FFF2-40B4-BE49-F238E27FC236}">
                                <a16:creationId xmlns:a16="http://schemas.microsoft.com/office/drawing/2014/main" id="{1952853F-290F-9F0C-F5FE-F4EF366168D4}"/>
                              </a:ext>
                            </a:extLst>
                          </p:cNvPr>
                          <p:cNvSpPr txBox="1">
                            <a:spLocks noChangeArrowheads="1"/>
                          </p:cNvSpPr>
                          <p:nvPr/>
                        </p:nvSpPr>
                        <p:spPr bwMode="auto">
                          <a:xfrm rot="2750107">
                            <a:off x="37914420" y="17309208"/>
                            <a:ext cx="950248" cy="501281"/>
                          </a:xfrm>
                          <a:prstGeom prst="rect">
                            <a:avLst/>
                          </a:prstGeom>
                          <a:solidFill>
                            <a:schemeClr val="accent3"/>
                          </a:solidFill>
                          <a:ln w="9525">
                            <a:noFill/>
                            <a:miter lim="800000"/>
                            <a:headEnd/>
                            <a:tailEnd/>
                          </a:ln>
                        </p:spPr>
                        <p:txBody>
                          <a:bodyPr wrap="square">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r>
                              <a:rPr lang="en-US" altLang="en-US" sz="2200" b="0" dirty="0">
                                <a:solidFill>
                                  <a:srgbClr val="413393"/>
                                </a:solidFill>
                                <a:latin typeface="Source Sans Pro SemiBold" panose="020B0503030403020204" pitchFamily="34" charset="0"/>
                              </a:rPr>
                              <a:t>-.230*</a:t>
                            </a:r>
                          </a:p>
                        </p:txBody>
                      </p:sp>
                      <p:grpSp>
                        <p:nvGrpSpPr>
                          <p:cNvPr id="4130" name="Group 20">
                            <a:extLst>
                              <a:ext uri="{FF2B5EF4-FFF2-40B4-BE49-F238E27FC236}">
                                <a16:creationId xmlns:a16="http://schemas.microsoft.com/office/drawing/2014/main" id="{F759F3D1-C6DA-573E-8639-E3DD57C2896D}"/>
                              </a:ext>
                            </a:extLst>
                          </p:cNvPr>
                          <p:cNvGrpSpPr>
                            <a:grpSpLocks/>
                          </p:cNvGrpSpPr>
                          <p:nvPr/>
                        </p:nvGrpSpPr>
                        <p:grpSpPr bwMode="auto">
                          <a:xfrm>
                            <a:off x="33776766" y="15475397"/>
                            <a:ext cx="3421080" cy="7432868"/>
                            <a:chOff x="33518680" y="15308290"/>
                            <a:chExt cx="3421080" cy="7432868"/>
                          </a:xfrm>
                        </p:grpSpPr>
                        <p:grpSp>
                          <p:nvGrpSpPr>
                            <p:cNvPr id="4137" name="Group 19">
                              <a:extLst>
                                <a:ext uri="{FF2B5EF4-FFF2-40B4-BE49-F238E27FC236}">
                                  <a16:creationId xmlns:a16="http://schemas.microsoft.com/office/drawing/2014/main" id="{F81B59C8-1D9C-2B2F-FD17-79F288475093}"/>
                                </a:ext>
                              </a:extLst>
                            </p:cNvPr>
                            <p:cNvGrpSpPr>
                              <a:grpSpLocks/>
                            </p:cNvGrpSpPr>
                            <p:nvPr/>
                          </p:nvGrpSpPr>
                          <p:grpSpPr bwMode="auto">
                            <a:xfrm>
                              <a:off x="33518686" y="15308290"/>
                              <a:ext cx="3421074" cy="2763069"/>
                              <a:chOff x="33518686" y="15308290"/>
                              <a:chExt cx="3421074" cy="2763069"/>
                            </a:xfrm>
                          </p:grpSpPr>
                          <p:grpSp>
                            <p:nvGrpSpPr>
                              <p:cNvPr id="4147" name="Group 181">
                                <a:extLst>
                                  <a:ext uri="{FF2B5EF4-FFF2-40B4-BE49-F238E27FC236}">
                                    <a16:creationId xmlns:a16="http://schemas.microsoft.com/office/drawing/2014/main" id="{E3704599-186F-ACC5-297C-624064345BA4}"/>
                                  </a:ext>
                                </a:extLst>
                              </p:cNvPr>
                              <p:cNvGrpSpPr>
                                <a:grpSpLocks/>
                              </p:cNvGrpSpPr>
                              <p:nvPr/>
                            </p:nvGrpSpPr>
                            <p:grpSpPr bwMode="auto">
                              <a:xfrm>
                                <a:off x="33518686" y="16955686"/>
                                <a:ext cx="3421074" cy="1115673"/>
                                <a:chOff x="29869250" y="11139308"/>
                                <a:chExt cx="4840640" cy="1235633"/>
                              </a:xfrm>
                            </p:grpSpPr>
                            <p:sp>
                              <p:nvSpPr>
                                <p:cNvPr id="4151" name="TextBox 65">
                                  <a:extLst>
                                    <a:ext uri="{FF2B5EF4-FFF2-40B4-BE49-F238E27FC236}">
                                      <a16:creationId xmlns:a16="http://schemas.microsoft.com/office/drawing/2014/main" id="{D5645B95-1D8A-5118-B297-7C32C83FC5B2}"/>
                                    </a:ext>
                                  </a:extLst>
                                </p:cNvPr>
                                <p:cNvSpPr txBox="1">
                                  <a:spLocks noChangeArrowheads="1"/>
                                </p:cNvSpPr>
                                <p:nvPr/>
                              </p:nvSpPr>
                              <p:spPr bwMode="auto">
                                <a:xfrm>
                                  <a:off x="29893245" y="11139308"/>
                                  <a:ext cx="4816645" cy="511384"/>
                                </a:xfrm>
                                <a:prstGeom prst="rect">
                                  <a:avLst/>
                                </a:prstGeom>
                                <a:solidFill>
                                  <a:srgbClr val="C7BEDF"/>
                                </a:solidFill>
                                <a:ln w="9525">
                                  <a:solidFill>
                                    <a:schemeClr val="tx2"/>
                                  </a:solidFill>
                                  <a:miter lim="800000"/>
                                  <a:headEnd/>
                                  <a:tailEnd/>
                                </a:ln>
                              </p:spPr>
                              <p:txBody>
                                <a:bodyPr anchor="ct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r>
                                    <a:rPr lang="en-US" altLang="en-US" sz="2400" dirty="0">
                                      <a:latin typeface="Source Sans Pro SemiBold" panose="020B0503030403020204" pitchFamily="34" charset="0"/>
                                    </a:rPr>
                                    <a:t>Dad Consensus</a:t>
                                  </a:r>
                                </a:p>
                              </p:txBody>
                            </p:sp>
                            <p:sp>
                              <p:nvSpPr>
                                <p:cNvPr id="4152" name="TextBox 65">
                                  <a:extLst>
                                    <a:ext uri="{FF2B5EF4-FFF2-40B4-BE49-F238E27FC236}">
                                      <a16:creationId xmlns:a16="http://schemas.microsoft.com/office/drawing/2014/main" id="{7376E20A-CAC1-720A-5D76-FBF0F57CC66C}"/>
                                    </a:ext>
                                  </a:extLst>
                                </p:cNvPr>
                                <p:cNvSpPr txBox="1">
                                  <a:spLocks noChangeArrowheads="1"/>
                                </p:cNvSpPr>
                                <p:nvPr/>
                              </p:nvSpPr>
                              <p:spPr bwMode="auto">
                                <a:xfrm>
                                  <a:off x="29869250" y="11863556"/>
                                  <a:ext cx="4816645" cy="511385"/>
                                </a:xfrm>
                                <a:prstGeom prst="rect">
                                  <a:avLst/>
                                </a:prstGeom>
                                <a:solidFill>
                                  <a:srgbClr val="C7BEDF"/>
                                </a:solidFill>
                                <a:ln w="9525">
                                  <a:solidFill>
                                    <a:schemeClr val="tx2"/>
                                  </a:solidFill>
                                  <a:miter lim="800000"/>
                                  <a:headEnd/>
                                  <a:tailEnd/>
                                </a:ln>
                              </p:spPr>
                              <p:txBody>
                                <a:bodyPr anchor="ct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r>
                                    <a:rPr lang="en-US" altLang="en-US" sz="2400" dirty="0">
                                      <a:latin typeface="Source Sans Pro SemiBold" panose="020B0503030403020204" pitchFamily="34" charset="0"/>
                                    </a:rPr>
                                    <a:t>Mom Consensus</a:t>
                                  </a:r>
                                </a:p>
                              </p:txBody>
                            </p:sp>
                          </p:grpSp>
                          <p:grpSp>
                            <p:nvGrpSpPr>
                              <p:cNvPr id="4148" name="Group 183">
                                <a:extLst>
                                  <a:ext uri="{FF2B5EF4-FFF2-40B4-BE49-F238E27FC236}">
                                    <a16:creationId xmlns:a16="http://schemas.microsoft.com/office/drawing/2014/main" id="{D2F1B340-33DD-F89F-8BC2-3F3DF72AEE2F}"/>
                                  </a:ext>
                                </a:extLst>
                              </p:cNvPr>
                              <p:cNvGrpSpPr>
                                <a:grpSpLocks/>
                              </p:cNvGrpSpPr>
                              <p:nvPr/>
                            </p:nvGrpSpPr>
                            <p:grpSpPr bwMode="auto">
                              <a:xfrm>
                                <a:off x="33526876" y="15308290"/>
                                <a:ext cx="3411155" cy="1116442"/>
                                <a:chOff x="29880833" y="9461366"/>
                                <a:chExt cx="4826604" cy="1236484"/>
                              </a:xfrm>
                            </p:grpSpPr>
                            <p:sp>
                              <p:nvSpPr>
                                <p:cNvPr id="4149" name="TextBox 67">
                                  <a:extLst>
                                    <a:ext uri="{FF2B5EF4-FFF2-40B4-BE49-F238E27FC236}">
                                      <a16:creationId xmlns:a16="http://schemas.microsoft.com/office/drawing/2014/main" id="{0627B5BF-6F70-03F6-6381-6340BCFDCB20}"/>
                                    </a:ext>
                                  </a:extLst>
                                </p:cNvPr>
                                <p:cNvSpPr txBox="1">
                                  <a:spLocks noChangeArrowheads="1"/>
                                </p:cNvSpPr>
                                <p:nvPr/>
                              </p:nvSpPr>
                              <p:spPr bwMode="auto">
                                <a:xfrm>
                                  <a:off x="29890794" y="10181283"/>
                                  <a:ext cx="4816643" cy="516567"/>
                                </a:xfrm>
                                <a:prstGeom prst="rect">
                                  <a:avLst/>
                                </a:prstGeom>
                                <a:solidFill>
                                  <a:srgbClr val="C7BEDF"/>
                                </a:solidFill>
                                <a:ln w="9525">
                                  <a:solidFill>
                                    <a:schemeClr val="tx2"/>
                                  </a:solidFill>
                                  <a:miter lim="800000"/>
                                  <a:headEnd/>
                                  <a:tailEnd/>
                                </a:ln>
                              </p:spPr>
                              <p:txBody>
                                <a:bodyPr anchor="ct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r>
                                    <a:rPr lang="en-US" altLang="en-US" sz="2400" dirty="0">
                                      <a:latin typeface="Source Sans Pro SemiBold" panose="020B0503030403020204" pitchFamily="34" charset="0"/>
                                    </a:rPr>
                                    <a:t>Mom Valuing </a:t>
                                  </a:r>
                                </a:p>
                              </p:txBody>
                            </p:sp>
                            <p:sp>
                              <p:nvSpPr>
                                <p:cNvPr id="4150" name="TextBox 67">
                                  <a:extLst>
                                    <a:ext uri="{FF2B5EF4-FFF2-40B4-BE49-F238E27FC236}">
                                      <a16:creationId xmlns:a16="http://schemas.microsoft.com/office/drawing/2014/main" id="{B8A2B5E2-1EBB-8CCC-CECA-FD5CA3B9C261}"/>
                                    </a:ext>
                                  </a:extLst>
                                </p:cNvPr>
                                <p:cNvSpPr txBox="1">
                                  <a:spLocks noChangeArrowheads="1"/>
                                </p:cNvSpPr>
                                <p:nvPr/>
                              </p:nvSpPr>
                              <p:spPr bwMode="auto">
                                <a:xfrm>
                                  <a:off x="29880833" y="9461366"/>
                                  <a:ext cx="4816643" cy="516567"/>
                                </a:xfrm>
                                <a:prstGeom prst="rect">
                                  <a:avLst/>
                                </a:prstGeom>
                                <a:solidFill>
                                  <a:srgbClr val="C7BEDF"/>
                                </a:solidFill>
                                <a:ln w="9525">
                                  <a:solidFill>
                                    <a:schemeClr val="tx2"/>
                                  </a:solidFill>
                                  <a:miter lim="800000"/>
                                  <a:headEnd/>
                                  <a:tailEnd/>
                                </a:ln>
                              </p:spPr>
                              <p:txBody>
                                <a:bodyPr anchor="ct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r>
                                    <a:rPr lang="en-US" altLang="en-US" sz="2400" dirty="0">
                                      <a:latin typeface="Source Sans Pro SemiBold" panose="020B0503030403020204" pitchFamily="34" charset="0"/>
                                    </a:rPr>
                                    <a:t>Dad Valuing </a:t>
                                  </a:r>
                                </a:p>
                              </p:txBody>
                            </p:sp>
                          </p:grpSp>
                        </p:grpSp>
                        <p:grpSp>
                          <p:nvGrpSpPr>
                            <p:cNvPr id="4138" name="Group 18">
                              <a:extLst>
                                <a:ext uri="{FF2B5EF4-FFF2-40B4-BE49-F238E27FC236}">
                                  <a16:creationId xmlns:a16="http://schemas.microsoft.com/office/drawing/2014/main" id="{C0D3BAE4-902F-DAF6-3CD8-83E7C5AADE9D}"/>
                                </a:ext>
                              </a:extLst>
                            </p:cNvPr>
                            <p:cNvGrpSpPr>
                              <a:grpSpLocks/>
                            </p:cNvGrpSpPr>
                            <p:nvPr/>
                          </p:nvGrpSpPr>
                          <p:grpSpPr bwMode="auto">
                            <a:xfrm>
                              <a:off x="33518680" y="18970856"/>
                              <a:ext cx="3417659" cy="3770302"/>
                              <a:chOff x="33518680" y="18970856"/>
                              <a:chExt cx="3417659" cy="3770302"/>
                            </a:xfrm>
                          </p:grpSpPr>
                          <p:grpSp>
                            <p:nvGrpSpPr>
                              <p:cNvPr id="4139" name="Group 180">
                                <a:extLst>
                                  <a:ext uri="{FF2B5EF4-FFF2-40B4-BE49-F238E27FC236}">
                                    <a16:creationId xmlns:a16="http://schemas.microsoft.com/office/drawing/2014/main" id="{A0DA1C3D-50B8-855E-4B36-C04364D9560B}"/>
                                  </a:ext>
                                </a:extLst>
                              </p:cNvPr>
                              <p:cNvGrpSpPr>
                                <a:grpSpLocks/>
                              </p:cNvGrpSpPr>
                              <p:nvPr/>
                            </p:nvGrpSpPr>
                            <p:grpSpPr bwMode="auto">
                              <a:xfrm>
                                <a:off x="33518680" y="21659408"/>
                                <a:ext cx="3404120" cy="1081750"/>
                                <a:chOff x="29831962" y="16414974"/>
                                <a:chExt cx="4816652" cy="1198063"/>
                              </a:xfrm>
                            </p:grpSpPr>
                            <p:sp>
                              <p:nvSpPr>
                                <p:cNvPr id="6238" name="TextBox 65">
                                  <a:extLst>
                                    <a:ext uri="{FF2B5EF4-FFF2-40B4-BE49-F238E27FC236}">
                                      <a16:creationId xmlns:a16="http://schemas.microsoft.com/office/drawing/2014/main" id="{67126F2A-3085-9D13-2BB1-3C8728243670}"/>
                                    </a:ext>
                                  </a:extLst>
                                </p:cNvPr>
                                <p:cNvSpPr txBox="1">
                                  <a:spLocks noChangeArrowheads="1"/>
                                </p:cNvSpPr>
                                <p:nvPr/>
                              </p:nvSpPr>
                              <p:spPr bwMode="auto">
                                <a:xfrm>
                                  <a:off x="29831969" y="16414974"/>
                                  <a:ext cx="4816645" cy="511384"/>
                                </a:xfrm>
                                <a:prstGeom prst="rect">
                                  <a:avLst/>
                                </a:prstGeom>
                                <a:solidFill>
                                  <a:srgbClr val="D3EBF6"/>
                                </a:solidFill>
                                <a:ln w="9525">
                                  <a:solidFill>
                                    <a:schemeClr val="tx2"/>
                                  </a:solidFill>
                                  <a:miter lim="800000"/>
                                  <a:headEnd/>
                                  <a:tailEnd/>
                                </a:ln>
                              </p:spPr>
                              <p:txBody>
                                <a:bodyPr anchor="ct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a:defRPr/>
                                  </a:pPr>
                                  <a:r>
                                    <a:rPr lang="en-US" altLang="en-US" sz="2400" dirty="0">
                                      <a:latin typeface="Source Sans Pro SemiBold" panose="020B0603030403020204" pitchFamily="34" charset="0"/>
                                      <a:cs typeface="Source Sans Pro SemiBold" panose="020B0603030403020204" pitchFamily="34" charset="0"/>
                                    </a:rPr>
                                    <a:t>Dad Cohesion</a:t>
                                  </a:r>
                                </a:p>
                              </p:txBody>
                            </p:sp>
                            <p:sp>
                              <p:nvSpPr>
                                <p:cNvPr id="6239" name="TextBox 65">
                                  <a:extLst>
                                    <a:ext uri="{FF2B5EF4-FFF2-40B4-BE49-F238E27FC236}">
                                      <a16:creationId xmlns:a16="http://schemas.microsoft.com/office/drawing/2014/main" id="{DAAE35C1-967A-8469-DEE3-94DED0C75F91}"/>
                                    </a:ext>
                                  </a:extLst>
                                </p:cNvPr>
                                <p:cNvSpPr txBox="1">
                                  <a:spLocks noChangeArrowheads="1"/>
                                </p:cNvSpPr>
                                <p:nvPr/>
                              </p:nvSpPr>
                              <p:spPr bwMode="auto">
                                <a:xfrm>
                                  <a:off x="29831962" y="17096470"/>
                                  <a:ext cx="4816645" cy="516567"/>
                                </a:xfrm>
                                <a:prstGeom prst="rect">
                                  <a:avLst/>
                                </a:prstGeom>
                                <a:solidFill>
                                  <a:srgbClr val="D3EBF6"/>
                                </a:solidFill>
                                <a:ln w="9525">
                                  <a:solidFill>
                                    <a:schemeClr val="tx2"/>
                                  </a:solidFill>
                                  <a:miter lim="800000"/>
                                  <a:headEnd/>
                                  <a:tailEnd/>
                                </a:ln>
                              </p:spPr>
                              <p:txBody>
                                <a:bodyPr anchor="ct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a:defRPr/>
                                  </a:pPr>
                                  <a:r>
                                    <a:rPr lang="en-US" altLang="en-US" sz="2400" dirty="0">
                                      <a:latin typeface="Source Sans Pro SemiBold" panose="020B0603030403020204" pitchFamily="34" charset="0"/>
                                      <a:cs typeface="Source Sans Pro SemiBold" panose="020B0603030403020204" pitchFamily="34" charset="0"/>
                                    </a:rPr>
                                    <a:t>Mom Cohesion</a:t>
                                  </a:r>
                                </a:p>
                              </p:txBody>
                            </p:sp>
                          </p:grpSp>
                          <p:grpSp>
                            <p:nvGrpSpPr>
                              <p:cNvPr id="4140" name="Group 182">
                                <a:extLst>
                                  <a:ext uri="{FF2B5EF4-FFF2-40B4-BE49-F238E27FC236}">
                                    <a16:creationId xmlns:a16="http://schemas.microsoft.com/office/drawing/2014/main" id="{DAB64DD4-2A3C-0B9A-E481-698F58BE019A}"/>
                                  </a:ext>
                                </a:extLst>
                              </p:cNvPr>
                              <p:cNvGrpSpPr>
                                <a:grpSpLocks/>
                              </p:cNvGrpSpPr>
                              <p:nvPr/>
                            </p:nvGrpSpPr>
                            <p:grpSpPr bwMode="auto">
                              <a:xfrm>
                                <a:off x="33532223" y="20065921"/>
                                <a:ext cx="3404116" cy="1064729"/>
                                <a:chOff x="29820846" y="14905778"/>
                                <a:chExt cx="4816649" cy="1179211"/>
                              </a:xfrm>
                            </p:grpSpPr>
                            <p:sp>
                              <p:nvSpPr>
                                <p:cNvPr id="187" name="TextBox 67">
                                  <a:extLst>
                                    <a:ext uri="{FF2B5EF4-FFF2-40B4-BE49-F238E27FC236}">
                                      <a16:creationId xmlns:a16="http://schemas.microsoft.com/office/drawing/2014/main" id="{5C4E3B55-B199-7A3B-E089-D0A0323670B6}"/>
                                    </a:ext>
                                  </a:extLst>
                                </p:cNvPr>
                                <p:cNvSpPr txBox="1">
                                  <a:spLocks noChangeArrowheads="1"/>
                                </p:cNvSpPr>
                                <p:nvPr/>
                              </p:nvSpPr>
                              <p:spPr bwMode="auto">
                                <a:xfrm>
                                  <a:off x="29820846" y="15573605"/>
                                  <a:ext cx="4816649" cy="511384"/>
                                </a:xfrm>
                                <a:prstGeom prst="rect">
                                  <a:avLst/>
                                </a:prstGeom>
                                <a:solidFill>
                                  <a:srgbClr val="D3EBF6"/>
                                </a:solidFill>
                                <a:ln>
                                  <a:solidFill>
                                    <a:schemeClr val="tx2"/>
                                  </a:solidFill>
                                </a:ln>
                              </p:spPr>
                              <p:txBody>
                                <a:bodyPr anchor="ct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a:defRPr/>
                                  </a:pPr>
                                  <a:r>
                                    <a:rPr lang="en-US" altLang="en-US" sz="2400" dirty="0">
                                      <a:latin typeface="Source Sans Pro SemiBold" panose="020B0603030403020204" pitchFamily="34" charset="0"/>
                                      <a:ea typeface="Source Sans Pro SemiBold" panose="020B0603030403020204" pitchFamily="34" charset="0"/>
                                    </a:rPr>
                                    <a:t>Mom Self-Disclosure </a:t>
                                  </a:r>
                                </a:p>
                              </p:txBody>
                            </p:sp>
                            <p:sp>
                              <p:nvSpPr>
                                <p:cNvPr id="188" name="TextBox 67">
                                  <a:extLst>
                                    <a:ext uri="{FF2B5EF4-FFF2-40B4-BE49-F238E27FC236}">
                                      <a16:creationId xmlns:a16="http://schemas.microsoft.com/office/drawing/2014/main" id="{45BF120F-59AD-4C1B-7E1E-CF3CB084D044}"/>
                                    </a:ext>
                                  </a:extLst>
                                </p:cNvPr>
                                <p:cNvSpPr txBox="1">
                                  <a:spLocks noChangeArrowheads="1"/>
                                </p:cNvSpPr>
                                <p:nvPr/>
                              </p:nvSpPr>
                              <p:spPr bwMode="auto">
                                <a:xfrm>
                                  <a:off x="29820846" y="14905778"/>
                                  <a:ext cx="4816647" cy="511384"/>
                                </a:xfrm>
                                <a:prstGeom prst="rect">
                                  <a:avLst/>
                                </a:prstGeom>
                                <a:solidFill>
                                  <a:srgbClr val="D3EBF6"/>
                                </a:solidFill>
                                <a:ln>
                                  <a:solidFill>
                                    <a:schemeClr val="tx2"/>
                                  </a:solidFill>
                                </a:ln>
                              </p:spPr>
                              <p:txBody>
                                <a:bodyPr anchor="ct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a:defRPr/>
                                  </a:pPr>
                                  <a:r>
                                    <a:rPr lang="en-US" altLang="en-US" sz="2400" dirty="0">
                                      <a:latin typeface="Source Sans Pro SemiBold" panose="020B0603030403020204" pitchFamily="34" charset="0"/>
                                      <a:ea typeface="Source Sans Pro SemiBold" panose="020B0603030403020204" pitchFamily="34" charset="0"/>
                                    </a:rPr>
                                    <a:t>Dad Self-Disclosure </a:t>
                                  </a:r>
                                </a:p>
                              </p:txBody>
                            </p:sp>
                          </p:grpSp>
                          <p:sp>
                            <p:nvSpPr>
                              <p:cNvPr id="4141" name="TextBox 66">
                                <a:extLst>
                                  <a:ext uri="{FF2B5EF4-FFF2-40B4-BE49-F238E27FC236}">
                                    <a16:creationId xmlns:a16="http://schemas.microsoft.com/office/drawing/2014/main" id="{573C48C6-2742-BAC5-EB44-52A77AE54889}"/>
                                  </a:ext>
                                </a:extLst>
                              </p:cNvPr>
                              <p:cNvSpPr txBox="1">
                                <a:spLocks noChangeArrowheads="1"/>
                              </p:cNvSpPr>
                              <p:nvPr/>
                            </p:nvSpPr>
                            <p:spPr bwMode="auto">
                              <a:xfrm>
                                <a:off x="33526875" y="18970856"/>
                                <a:ext cx="3404115" cy="914543"/>
                              </a:xfrm>
                              <a:prstGeom prst="rect">
                                <a:avLst/>
                              </a:prstGeom>
                              <a:solidFill>
                                <a:srgbClr val="FFFFFF"/>
                              </a:solidFill>
                              <a:ln w="9525">
                                <a:solidFill>
                                  <a:schemeClr val="tx2"/>
                                </a:solidFill>
                                <a:miter lim="800000"/>
                                <a:headEnd/>
                                <a:tailEnd/>
                              </a:ln>
                            </p:spPr>
                            <p:txBody>
                              <a:bodyPr anchor="ct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algn="ctr"/>
                                <a:r>
                                  <a:rPr lang="en-US" altLang="en-US" sz="2400" dirty="0">
                                    <a:latin typeface="Georgia" panose="02040502050405020303" pitchFamily="18" charset="0"/>
                                  </a:rPr>
                                  <a:t>Parent Behaviors</a:t>
                                </a:r>
                              </a:p>
                              <a:p>
                                <a:pPr algn="ctr"/>
                                <a:r>
                                  <a:rPr lang="en-US" altLang="en-US" sz="2400" b="0" dirty="0">
                                    <a:latin typeface="Georgia" panose="02040502050405020303" pitchFamily="18" charset="0"/>
                                  </a:rPr>
                                  <a:t> (Ages 17-19)</a:t>
                                </a:r>
                                <a:endParaRPr lang="en-US" altLang="en-US" sz="2000" b="0" dirty="0">
                                  <a:latin typeface="Georgia" panose="02040502050405020303" pitchFamily="18" charset="0"/>
                                </a:endParaRPr>
                              </a:p>
                            </p:txBody>
                          </p:sp>
                        </p:grpSp>
                      </p:grpSp>
                      <p:grpSp>
                        <p:nvGrpSpPr>
                          <p:cNvPr id="4132" name="Group 8">
                            <a:extLst>
                              <a:ext uri="{FF2B5EF4-FFF2-40B4-BE49-F238E27FC236}">
                                <a16:creationId xmlns:a16="http://schemas.microsoft.com/office/drawing/2014/main" id="{84E6CA95-0817-22BA-8B61-2A9C87011D59}"/>
                              </a:ext>
                            </a:extLst>
                          </p:cNvPr>
                          <p:cNvGrpSpPr>
                            <a:grpSpLocks/>
                          </p:cNvGrpSpPr>
                          <p:nvPr/>
                        </p:nvGrpSpPr>
                        <p:grpSpPr bwMode="auto">
                          <a:xfrm>
                            <a:off x="40203912" y="16614580"/>
                            <a:ext cx="3036103" cy="5186730"/>
                            <a:chOff x="23645356" y="23899202"/>
                            <a:chExt cx="4417575" cy="2963993"/>
                          </a:xfrm>
                        </p:grpSpPr>
                        <p:sp>
                          <p:nvSpPr>
                            <p:cNvPr id="207" name="TextBox 61">
                              <a:extLst>
                                <a:ext uri="{FF2B5EF4-FFF2-40B4-BE49-F238E27FC236}">
                                  <a16:creationId xmlns:a16="http://schemas.microsoft.com/office/drawing/2014/main" id="{06583FAF-A878-11E5-E932-D578FA4B5A1E}"/>
                                </a:ext>
                              </a:extLst>
                            </p:cNvPr>
                            <p:cNvSpPr txBox="1">
                              <a:spLocks noChangeArrowheads="1"/>
                            </p:cNvSpPr>
                            <p:nvPr/>
                          </p:nvSpPr>
                          <p:spPr bwMode="auto">
                            <a:xfrm>
                              <a:off x="23645992" y="23899202"/>
                              <a:ext cx="4411297" cy="470359"/>
                            </a:xfrm>
                            <a:prstGeom prst="rect">
                              <a:avLst/>
                            </a:prstGeom>
                            <a:solidFill>
                              <a:srgbClr val="413393"/>
                            </a:solidFill>
                            <a:ln>
                              <a:solidFill>
                                <a:schemeClr val="tx2"/>
                              </a:solidFill>
                            </a:ln>
                          </p:spPr>
                          <p:txBody>
                            <a:bodyPr anchor="ct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algn="ctr">
                                <a:defRPr/>
                              </a:pPr>
                              <a:r>
                                <a:rPr lang="en-US" altLang="en-US" sz="2400" b="0" dirty="0">
                                  <a:solidFill>
                                    <a:srgbClr val="FFFFFF"/>
                                  </a:solidFill>
                                  <a:latin typeface="Source Sans Pro SemiBold" panose="020B0603030403020204" pitchFamily="34" charset="0"/>
                                  <a:ea typeface="Source Sans Pro SemiBold" panose="020B0603030403020204" pitchFamily="34" charset="0"/>
                                </a:rPr>
                                <a:t>Acceptance</a:t>
                              </a:r>
                              <a:endParaRPr lang="en-US" altLang="en-US" b="0" dirty="0">
                                <a:solidFill>
                                  <a:srgbClr val="FFFFFF"/>
                                </a:solidFill>
                                <a:latin typeface="Source Sans Pro SemiBold" panose="020B0603030403020204" pitchFamily="34" charset="0"/>
                                <a:ea typeface="Source Sans Pro SemiBold" panose="020B0603030403020204" pitchFamily="34" charset="0"/>
                              </a:endParaRPr>
                            </a:p>
                          </p:txBody>
                        </p:sp>
                        <p:sp>
                          <p:nvSpPr>
                            <p:cNvPr id="208" name="TextBox 62">
                              <a:extLst>
                                <a:ext uri="{FF2B5EF4-FFF2-40B4-BE49-F238E27FC236}">
                                  <a16:creationId xmlns:a16="http://schemas.microsoft.com/office/drawing/2014/main" id="{04E4ADE3-77E9-5D4C-1CA0-F18DDBFD5488}"/>
                                </a:ext>
                              </a:extLst>
                            </p:cNvPr>
                            <p:cNvSpPr txBox="1">
                              <a:spLocks noChangeArrowheads="1"/>
                            </p:cNvSpPr>
                            <p:nvPr/>
                          </p:nvSpPr>
                          <p:spPr bwMode="auto">
                            <a:xfrm>
                              <a:off x="23645356" y="25119245"/>
                              <a:ext cx="4411297" cy="469997"/>
                            </a:xfrm>
                            <a:prstGeom prst="rect">
                              <a:avLst/>
                            </a:prstGeom>
                            <a:solidFill>
                              <a:srgbClr val="413393"/>
                            </a:solidFill>
                            <a:ln>
                              <a:solidFill>
                                <a:schemeClr val="tx2"/>
                              </a:solidFill>
                            </a:ln>
                          </p:spPr>
                          <p:txBody>
                            <a:bodyPr anchor="ct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algn="ctr">
                                <a:defRPr/>
                              </a:pPr>
                              <a:r>
                                <a:rPr lang="en-US" altLang="en-US" sz="2400" b="0" dirty="0">
                                  <a:solidFill>
                                    <a:srgbClr val="FFFFFF"/>
                                  </a:solidFill>
                                  <a:latin typeface="Source Sans Pro SemiBold" panose="020B0603030403020204" pitchFamily="34" charset="0"/>
                                  <a:ea typeface="Source Sans Pro SemiBold" panose="020B0603030403020204" pitchFamily="34" charset="0"/>
                                </a:rPr>
                                <a:t>Denial</a:t>
                              </a:r>
                            </a:p>
                          </p:txBody>
                        </p:sp>
                        <p:sp>
                          <p:nvSpPr>
                            <p:cNvPr id="209" name="TextBox 63">
                              <a:extLst>
                                <a:ext uri="{FF2B5EF4-FFF2-40B4-BE49-F238E27FC236}">
                                  <a16:creationId xmlns:a16="http://schemas.microsoft.com/office/drawing/2014/main" id="{D0A4BC3C-D2A0-C84A-7452-7448CD42A913}"/>
                                </a:ext>
                              </a:extLst>
                            </p:cNvPr>
                            <p:cNvSpPr txBox="1">
                              <a:spLocks noChangeArrowheads="1"/>
                            </p:cNvSpPr>
                            <p:nvPr/>
                          </p:nvSpPr>
                          <p:spPr bwMode="auto">
                            <a:xfrm>
                              <a:off x="23651635" y="26393198"/>
                              <a:ext cx="4411296" cy="469997"/>
                            </a:xfrm>
                            <a:prstGeom prst="rect">
                              <a:avLst/>
                            </a:prstGeom>
                            <a:solidFill>
                              <a:srgbClr val="413393"/>
                            </a:solidFill>
                            <a:ln>
                              <a:solidFill>
                                <a:schemeClr val="tx2"/>
                              </a:solidFill>
                            </a:ln>
                          </p:spPr>
                          <p:txBody>
                            <a:bodyPr anchor="ct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algn="ctr">
                                <a:defRPr/>
                              </a:pPr>
                              <a:r>
                                <a:rPr lang="en-US" altLang="en-US" sz="2400" b="0" dirty="0">
                                  <a:solidFill>
                                    <a:srgbClr val="FFFFFF"/>
                                  </a:solidFill>
                                  <a:latin typeface="Source Sans Pro SemiBold" panose="020B0603030403020204" pitchFamily="34" charset="0"/>
                                  <a:ea typeface="Source Sans Pro SemiBold" panose="020B0603030403020204" pitchFamily="34" charset="0"/>
                                </a:rPr>
                                <a:t>Total Emotion Dysregulation</a:t>
                              </a:r>
                            </a:p>
                          </p:txBody>
                        </p:sp>
                      </p:grpSp>
                    </p:grpSp>
                  </p:grpSp>
                  <p:sp>
                    <p:nvSpPr>
                      <p:cNvPr id="4117" name="TextBox 155">
                        <a:extLst>
                          <a:ext uri="{FF2B5EF4-FFF2-40B4-BE49-F238E27FC236}">
                            <a16:creationId xmlns:a16="http://schemas.microsoft.com/office/drawing/2014/main" id="{E47AE1D0-7719-1E47-D515-F33FF4DB5DF2}"/>
                          </a:ext>
                        </a:extLst>
                      </p:cNvPr>
                      <p:cNvSpPr txBox="1">
                        <a:spLocks noChangeArrowheads="1"/>
                      </p:cNvSpPr>
                      <p:nvPr/>
                    </p:nvSpPr>
                    <p:spPr bwMode="auto">
                      <a:xfrm rot="20473198">
                        <a:off x="27380865" y="17226183"/>
                        <a:ext cx="960939" cy="430887"/>
                      </a:xfrm>
                      <a:prstGeom prst="rect">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r>
                          <a:rPr lang="en-US" altLang="en-US" sz="2200" b="0" dirty="0">
                            <a:solidFill>
                              <a:srgbClr val="413393"/>
                            </a:solidFill>
                            <a:latin typeface="Source Sans Pro SemiBold" panose="020B0503030403020204" pitchFamily="34" charset="0"/>
                          </a:rPr>
                          <a:t>.218*</a:t>
                        </a:r>
                      </a:p>
                    </p:txBody>
                  </p:sp>
                </p:grpSp>
              </p:grpSp>
              <p:sp>
                <p:nvSpPr>
                  <p:cNvPr id="25" name="TextBox 66">
                    <a:extLst>
                      <a:ext uri="{FF2B5EF4-FFF2-40B4-BE49-F238E27FC236}">
                        <a16:creationId xmlns:a16="http://schemas.microsoft.com/office/drawing/2014/main" id="{D2687B5A-8539-3EED-317E-95D3C469D222}"/>
                      </a:ext>
                    </a:extLst>
                  </p:cNvPr>
                  <p:cNvSpPr txBox="1">
                    <a:spLocks noChangeArrowheads="1"/>
                  </p:cNvSpPr>
                  <p:nvPr/>
                </p:nvSpPr>
                <p:spPr bwMode="auto">
                  <a:xfrm>
                    <a:off x="12861165" y="19134001"/>
                    <a:ext cx="7429183" cy="584775"/>
                  </a:xfrm>
                  <a:prstGeom prst="rect">
                    <a:avLst/>
                  </a:prstGeom>
                  <a:solidFill>
                    <a:srgbClr val="FFFFFF"/>
                  </a:solidFill>
                  <a:ln w="9525">
                    <a:noFill/>
                    <a:miter lim="800000"/>
                    <a:headEnd/>
                    <a:tailEnd/>
                  </a:ln>
                </p:spPr>
                <p:txBody>
                  <a:bodyPr wrap="square" anchor="ct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r>
                      <a:rPr lang="en-US" altLang="en-US" sz="3200" dirty="0">
                        <a:latin typeface="Georgia" panose="02040502050405020303" pitchFamily="18" charset="0"/>
                      </a:rPr>
                      <a:t>Figure 1. </a:t>
                    </a:r>
                    <a:r>
                      <a:rPr lang="en-US" altLang="en-US" sz="3200" b="0" i="1" dirty="0">
                        <a:latin typeface="Georgia" panose="02040502050405020303" pitchFamily="18" charset="0"/>
                      </a:rPr>
                      <a:t>Early Adolescent Predictors</a:t>
                    </a:r>
                  </a:p>
                </p:txBody>
              </p:sp>
              <p:sp>
                <p:nvSpPr>
                  <p:cNvPr id="26" name="TextBox 66">
                    <a:extLst>
                      <a:ext uri="{FF2B5EF4-FFF2-40B4-BE49-F238E27FC236}">
                        <a16:creationId xmlns:a16="http://schemas.microsoft.com/office/drawing/2014/main" id="{CA2294AB-8EFE-FD10-055E-5173D714C792}"/>
                      </a:ext>
                    </a:extLst>
                  </p:cNvPr>
                  <p:cNvSpPr txBox="1">
                    <a:spLocks noChangeArrowheads="1"/>
                  </p:cNvSpPr>
                  <p:nvPr/>
                </p:nvSpPr>
                <p:spPr bwMode="auto">
                  <a:xfrm>
                    <a:off x="12938216" y="20421763"/>
                    <a:ext cx="3015695" cy="914400"/>
                  </a:xfrm>
                  <a:prstGeom prst="rect">
                    <a:avLst/>
                  </a:prstGeom>
                  <a:solidFill>
                    <a:srgbClr val="FFFFFF"/>
                  </a:solidFill>
                  <a:ln w="9525">
                    <a:solidFill>
                      <a:schemeClr val="tx2"/>
                    </a:solidFill>
                    <a:miter lim="800000"/>
                    <a:headEnd/>
                    <a:tailEnd/>
                  </a:ln>
                </p:spPr>
                <p:txBody>
                  <a:bodyPr anchor="ct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algn="ctr"/>
                    <a:r>
                      <a:rPr lang="en-US" altLang="en-US" sz="2400" dirty="0">
                        <a:latin typeface="Georgia" panose="02040502050405020303" pitchFamily="18" charset="0"/>
                      </a:rPr>
                      <a:t>Parent Qualities</a:t>
                    </a:r>
                  </a:p>
                  <a:p>
                    <a:pPr algn="ctr"/>
                    <a:r>
                      <a:rPr lang="en-US" altLang="en-US" sz="2400" b="0" dirty="0">
                        <a:latin typeface="Georgia" panose="02040502050405020303" pitchFamily="18" charset="0"/>
                      </a:rPr>
                      <a:t>(Age 13)</a:t>
                    </a:r>
                    <a:endParaRPr lang="en-US" altLang="en-US" sz="2800" b="0" dirty="0">
                      <a:latin typeface="Georgia" panose="02040502050405020303" pitchFamily="18" charset="0"/>
                    </a:endParaRPr>
                  </a:p>
                </p:txBody>
              </p:sp>
              <p:sp>
                <p:nvSpPr>
                  <p:cNvPr id="27" name="TextBox 66">
                    <a:extLst>
                      <a:ext uri="{FF2B5EF4-FFF2-40B4-BE49-F238E27FC236}">
                        <a16:creationId xmlns:a16="http://schemas.microsoft.com/office/drawing/2014/main" id="{9D53CD9C-512C-9DD6-8745-620B0B5CA069}"/>
                      </a:ext>
                    </a:extLst>
                  </p:cNvPr>
                  <p:cNvSpPr txBox="1">
                    <a:spLocks noChangeArrowheads="1"/>
                  </p:cNvSpPr>
                  <p:nvPr/>
                </p:nvSpPr>
                <p:spPr bwMode="auto">
                  <a:xfrm>
                    <a:off x="18698385" y="20278797"/>
                    <a:ext cx="2685854" cy="1200329"/>
                  </a:xfrm>
                  <a:prstGeom prst="rect">
                    <a:avLst/>
                  </a:prstGeom>
                  <a:solidFill>
                    <a:srgbClr val="FFFFFF"/>
                  </a:solidFill>
                  <a:ln w="9525">
                    <a:solidFill>
                      <a:schemeClr val="tx2"/>
                    </a:solidFill>
                    <a:miter lim="800000"/>
                    <a:headEnd/>
                    <a:tailEnd/>
                  </a:ln>
                </p:spPr>
                <p:txBody>
                  <a:bodyPr wrap="square" anchor="ct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algn="ctr"/>
                    <a:r>
                      <a:rPr lang="en-US" altLang="en-US" sz="2400" dirty="0">
                        <a:latin typeface="Georgia" panose="02040502050405020303" pitchFamily="18" charset="0"/>
                      </a:rPr>
                      <a:t>Emotion Regulation</a:t>
                    </a:r>
                  </a:p>
                  <a:p>
                    <a:pPr algn="ctr"/>
                    <a:r>
                      <a:rPr lang="en-US" altLang="en-US" sz="2400" b="0" dirty="0">
                        <a:latin typeface="Georgia" panose="02040502050405020303" pitchFamily="18" charset="0"/>
                      </a:rPr>
                      <a:t>(Age 27)</a:t>
                    </a:r>
                    <a:endParaRPr lang="en-US" altLang="en-US" sz="2800" b="0" dirty="0">
                      <a:latin typeface="Georgia" panose="02040502050405020303" pitchFamily="18" charset="0"/>
                    </a:endParaRPr>
                  </a:p>
                </p:txBody>
              </p:sp>
              <p:sp>
                <p:nvSpPr>
                  <p:cNvPr id="28" name="TextBox 66">
                    <a:extLst>
                      <a:ext uri="{FF2B5EF4-FFF2-40B4-BE49-F238E27FC236}">
                        <a16:creationId xmlns:a16="http://schemas.microsoft.com/office/drawing/2014/main" id="{DE5B3078-8313-A1BD-2771-F62821D3DF04}"/>
                      </a:ext>
                    </a:extLst>
                  </p:cNvPr>
                  <p:cNvSpPr txBox="1">
                    <a:spLocks noChangeArrowheads="1"/>
                  </p:cNvSpPr>
                  <p:nvPr/>
                </p:nvSpPr>
                <p:spPr bwMode="auto">
                  <a:xfrm>
                    <a:off x="28208387" y="20278797"/>
                    <a:ext cx="2685854" cy="1200329"/>
                  </a:xfrm>
                  <a:prstGeom prst="rect">
                    <a:avLst/>
                  </a:prstGeom>
                  <a:solidFill>
                    <a:srgbClr val="FFFFFF"/>
                  </a:solidFill>
                  <a:ln w="9525">
                    <a:solidFill>
                      <a:schemeClr val="tx2"/>
                    </a:solidFill>
                    <a:miter lim="800000"/>
                    <a:headEnd/>
                    <a:tailEnd/>
                  </a:ln>
                </p:spPr>
                <p:txBody>
                  <a:bodyPr wrap="square" anchor="ct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algn="ctr"/>
                    <a:r>
                      <a:rPr lang="en-US" altLang="en-US" sz="2400" dirty="0">
                        <a:latin typeface="Georgia" panose="02040502050405020303" pitchFamily="18" charset="0"/>
                      </a:rPr>
                      <a:t>Emotion Regulation</a:t>
                    </a:r>
                  </a:p>
                  <a:p>
                    <a:pPr algn="ctr"/>
                    <a:r>
                      <a:rPr lang="en-US" altLang="en-US" sz="2400" b="0" dirty="0">
                        <a:latin typeface="Georgia" panose="02040502050405020303" pitchFamily="18" charset="0"/>
                      </a:rPr>
                      <a:t>(Age 27)</a:t>
                    </a:r>
                    <a:endParaRPr lang="en-US" altLang="en-US" sz="2800" b="0" dirty="0">
                      <a:latin typeface="Georgia" panose="02040502050405020303" pitchFamily="18" charset="0"/>
                    </a:endParaRPr>
                  </a:p>
                </p:txBody>
              </p:sp>
            </p:grpSp>
            <p:sp>
              <p:nvSpPr>
                <p:cNvPr id="30" name="TextBox 66">
                  <a:extLst>
                    <a:ext uri="{FF2B5EF4-FFF2-40B4-BE49-F238E27FC236}">
                      <a16:creationId xmlns:a16="http://schemas.microsoft.com/office/drawing/2014/main" id="{FBAC150E-B7BD-EF59-C915-DF4D9291E000}"/>
                    </a:ext>
                  </a:extLst>
                </p:cNvPr>
                <p:cNvSpPr txBox="1">
                  <a:spLocks noChangeArrowheads="1"/>
                </p:cNvSpPr>
                <p:nvPr/>
              </p:nvSpPr>
              <p:spPr bwMode="auto">
                <a:xfrm>
                  <a:off x="22519428" y="21037307"/>
                  <a:ext cx="3015695" cy="914400"/>
                </a:xfrm>
                <a:prstGeom prst="rect">
                  <a:avLst/>
                </a:prstGeom>
                <a:solidFill>
                  <a:srgbClr val="FFFFFF"/>
                </a:solidFill>
                <a:ln w="9525">
                  <a:solidFill>
                    <a:schemeClr val="tx2"/>
                  </a:solidFill>
                  <a:miter lim="800000"/>
                  <a:headEnd/>
                  <a:tailEnd/>
                </a:ln>
              </p:spPr>
              <p:txBody>
                <a:bodyPr anchor="ct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pPr algn="ctr"/>
                  <a:r>
                    <a:rPr lang="en-US" altLang="en-US" sz="2400" dirty="0">
                      <a:latin typeface="Georgia" panose="02040502050405020303" pitchFamily="18" charset="0"/>
                    </a:rPr>
                    <a:t>Parent Qualities</a:t>
                  </a:r>
                </a:p>
                <a:p>
                  <a:pPr algn="ctr"/>
                  <a:r>
                    <a:rPr lang="en-US" altLang="en-US" sz="2400" b="0" dirty="0">
                      <a:latin typeface="Georgia" panose="02040502050405020303" pitchFamily="18" charset="0"/>
                    </a:rPr>
                    <a:t>(Ages 17-19)</a:t>
                  </a:r>
                  <a:endParaRPr lang="en-US" altLang="en-US" sz="2800" b="0" dirty="0">
                    <a:latin typeface="Georgia" panose="02040502050405020303" pitchFamily="18" charset="0"/>
                  </a:endParaRPr>
                </a:p>
              </p:txBody>
            </p:sp>
          </p:grpSp>
          <p:sp>
            <p:nvSpPr>
              <p:cNvPr id="38" name="TextBox 66">
                <a:extLst>
                  <a:ext uri="{FF2B5EF4-FFF2-40B4-BE49-F238E27FC236}">
                    <a16:creationId xmlns:a16="http://schemas.microsoft.com/office/drawing/2014/main" id="{8BC64A7B-C860-7D29-5269-315BB0B85A07}"/>
                  </a:ext>
                </a:extLst>
              </p:cNvPr>
              <p:cNvSpPr txBox="1">
                <a:spLocks noChangeArrowheads="1"/>
              </p:cNvSpPr>
              <p:nvPr/>
            </p:nvSpPr>
            <p:spPr bwMode="auto">
              <a:xfrm>
                <a:off x="22297084" y="19983075"/>
                <a:ext cx="8104682" cy="584775"/>
              </a:xfrm>
              <a:prstGeom prst="rect">
                <a:avLst/>
              </a:prstGeom>
              <a:noFill/>
              <a:ln w="9525">
                <a:noFill/>
                <a:miter lim="800000"/>
                <a:headEnd/>
                <a:tailEnd/>
              </a:ln>
            </p:spPr>
            <p:txBody>
              <a:bodyPr wrap="square" anchor="ctr">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r>
                  <a:rPr lang="en-US" altLang="en-US" sz="3200" dirty="0">
                    <a:latin typeface="Georgia" panose="02040502050405020303" pitchFamily="18" charset="0"/>
                  </a:rPr>
                  <a:t>Figure 2. </a:t>
                </a:r>
                <a:r>
                  <a:rPr lang="en-US" altLang="en-US" sz="3200" b="0" i="1" dirty="0">
                    <a:latin typeface="Georgia" panose="02040502050405020303" pitchFamily="18" charset="0"/>
                  </a:rPr>
                  <a:t>Late Adolescent Predictors</a:t>
                </a:r>
              </a:p>
            </p:txBody>
          </p:sp>
        </p:grpSp>
      </p:grpSp>
      <p:cxnSp>
        <p:nvCxnSpPr>
          <p:cNvPr id="6" name="Straight Arrow Connector 5">
            <a:extLst>
              <a:ext uri="{FF2B5EF4-FFF2-40B4-BE49-F238E27FC236}">
                <a16:creationId xmlns:a16="http://schemas.microsoft.com/office/drawing/2014/main" id="{7997BFEA-ABB6-294B-187A-EBF30505D21D}"/>
              </a:ext>
            </a:extLst>
          </p:cNvPr>
          <p:cNvCxnSpPr>
            <a:cxnSpLocks/>
          </p:cNvCxnSpPr>
          <p:nvPr/>
        </p:nvCxnSpPr>
        <p:spPr bwMode="auto">
          <a:xfrm>
            <a:off x="16166798" y="22567455"/>
            <a:ext cx="2586585" cy="1779781"/>
          </a:xfrm>
          <a:prstGeom prst="straightConnector1">
            <a:avLst/>
          </a:prstGeom>
          <a:ln w="38100">
            <a:solidFill>
              <a:srgbClr val="3C3093"/>
            </a:solidFill>
            <a:headEnd type="none" w="med" len="med"/>
            <a:tailEnd type="triangle"/>
          </a:ln>
        </p:spPr>
        <p:style>
          <a:lnRef idx="1">
            <a:schemeClr val="dk1"/>
          </a:lnRef>
          <a:fillRef idx="0">
            <a:schemeClr val="dk1"/>
          </a:fillRef>
          <a:effectRef idx="0">
            <a:schemeClr val="dk1"/>
          </a:effectRef>
          <a:fontRef idx="minor">
            <a:schemeClr val="tx1"/>
          </a:fontRef>
        </p:style>
      </p:cxnSp>
      <p:sp>
        <p:nvSpPr>
          <p:cNvPr id="468" name="Text Box 9">
            <a:extLst>
              <a:ext uri="{FF2B5EF4-FFF2-40B4-BE49-F238E27FC236}">
                <a16:creationId xmlns:a16="http://schemas.microsoft.com/office/drawing/2014/main" id="{1F265946-8268-94C0-EAD5-B557F0508FDF}"/>
              </a:ext>
            </a:extLst>
          </p:cNvPr>
          <p:cNvSpPr txBox="1">
            <a:spLocks noChangeArrowheads="1"/>
          </p:cNvSpPr>
          <p:nvPr/>
        </p:nvSpPr>
        <p:spPr bwMode="auto">
          <a:xfrm>
            <a:off x="13037145" y="31531155"/>
            <a:ext cx="17833133" cy="830997"/>
          </a:xfrm>
          <a:prstGeom prst="rect">
            <a:avLst/>
          </a:prstGeom>
          <a:solidFill>
            <a:schemeClr val="bg1"/>
          </a:solidFill>
          <a:ln w="9525">
            <a:noFill/>
            <a:miter lim="800000"/>
            <a:headEnd/>
            <a:tailEnd/>
          </a:ln>
        </p:spPr>
        <p:txBody>
          <a:bodyPr wrap="square" anchor="ctr">
            <a:spAutoFit/>
          </a:bodyPr>
          <a:lstStyle>
            <a:lvl1pPr defTabSz="5121275">
              <a:spcBef>
                <a:spcPct val="20000"/>
              </a:spcBef>
              <a:buChar char="•"/>
              <a:defRPr sz="17900">
                <a:solidFill>
                  <a:schemeClr val="tx1"/>
                </a:solidFill>
                <a:latin typeface="Arial" panose="020B0604020202020204" pitchFamily="34" charset="0"/>
                <a:ea typeface="MS PGothic" panose="020B0600070205080204" pitchFamily="34" charset="-128"/>
              </a:defRPr>
            </a:lvl1pPr>
            <a:lvl2pPr marL="742950" indent="-285750" defTabSz="5121275">
              <a:spcBef>
                <a:spcPct val="20000"/>
              </a:spcBef>
              <a:buChar char="–"/>
              <a:defRPr sz="15700">
                <a:solidFill>
                  <a:schemeClr val="tx1"/>
                </a:solidFill>
                <a:latin typeface="Arial" panose="020B0604020202020204" pitchFamily="34" charset="0"/>
                <a:ea typeface="MS PGothic" panose="020B0600070205080204" pitchFamily="34" charset="-128"/>
              </a:defRPr>
            </a:lvl2pPr>
            <a:lvl3pPr marL="1143000" indent="-228600" defTabSz="5121275">
              <a:spcBef>
                <a:spcPct val="20000"/>
              </a:spcBef>
              <a:buChar char="•"/>
              <a:defRPr sz="13400">
                <a:solidFill>
                  <a:schemeClr val="tx1"/>
                </a:solidFill>
                <a:latin typeface="Arial" panose="020B0604020202020204" pitchFamily="34" charset="0"/>
                <a:ea typeface="MS PGothic" panose="020B0600070205080204" pitchFamily="34" charset="-128"/>
              </a:defRPr>
            </a:lvl3pPr>
            <a:lvl4pPr marL="16002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4pPr>
            <a:lvl5pPr marL="2057400" indent="-228600" defTabSz="5121275">
              <a:spcBef>
                <a:spcPct val="20000"/>
              </a:spcBef>
              <a:buChar char="»"/>
              <a:defRPr sz="11200">
                <a:solidFill>
                  <a:schemeClr val="tx1"/>
                </a:solidFill>
                <a:latin typeface="Arial" panose="020B0604020202020204" pitchFamily="34" charset="0"/>
                <a:ea typeface="MS PGothic" panose="020B0600070205080204" pitchFamily="34" charset="-128"/>
              </a:defRPr>
            </a:lvl5pPr>
            <a:lvl6pPr marL="25146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6pPr>
            <a:lvl7pPr marL="29718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7pPr>
            <a:lvl8pPr marL="34290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8pPr>
            <a:lvl9pPr marL="3886200" indent="-228600" defTabSz="5121275" eaLnBrk="0" fontAlgn="base" hangingPunct="0">
              <a:spcBef>
                <a:spcPct val="20000"/>
              </a:spcBef>
              <a:spcAft>
                <a:spcPct val="0"/>
              </a:spcAft>
              <a:buChar char="»"/>
              <a:defRPr sz="11200">
                <a:solidFill>
                  <a:schemeClr val="tx1"/>
                </a:solidFill>
                <a:latin typeface="Arial" panose="020B0604020202020204" pitchFamily="34" charset="0"/>
                <a:ea typeface="MS PGothic" panose="020B0600070205080204" pitchFamily="34" charset="-128"/>
              </a:defRPr>
            </a:lvl9pPr>
          </a:lstStyle>
          <a:p>
            <a:pPr algn="r" defTabSz="914400" eaLnBrk="1" hangingPunct="1">
              <a:spcBef>
                <a:spcPct val="0"/>
              </a:spcBef>
              <a:buNone/>
              <a:defRPr/>
            </a:pPr>
            <a:r>
              <a:rPr lang="en-US" altLang="en-US" sz="4800" i="1" dirty="0">
                <a:solidFill>
                  <a:srgbClr val="000000"/>
                </a:solidFill>
                <a:latin typeface="Georgia" panose="02040502050405020303" pitchFamily="18" charset="0"/>
                <a:ea typeface="Source Sans Pro" panose="020B0503030403020204" pitchFamily="34" charset="0"/>
                <a:cs typeface="Times New Roman" panose="02020603050405020304" pitchFamily="18" charset="0"/>
              </a:rPr>
              <a:t>*References available upon request</a:t>
            </a:r>
            <a:endParaRPr lang="en-US" altLang="en-US" sz="4800" i="1" dirty="0">
              <a:latin typeface="Source Sans Pro" panose="020B0503030403020204" pitchFamily="34" charset="0"/>
              <a:ea typeface="Source Sans Pro" panose="020B0503030403020204" pitchFamily="34" charset="0"/>
              <a:cs typeface="Times New Roman" panose="02020603050405020304" pitchFamily="18" charset="0"/>
            </a:endParaRPr>
          </a:p>
        </p:txBody>
      </p:sp>
      <p:sp>
        <p:nvSpPr>
          <p:cNvPr id="7" name="TextBox 155">
            <a:extLst>
              <a:ext uri="{FF2B5EF4-FFF2-40B4-BE49-F238E27FC236}">
                <a16:creationId xmlns:a16="http://schemas.microsoft.com/office/drawing/2014/main" id="{128555F7-3FDD-8EA3-AF9F-4F0179CA1888}"/>
              </a:ext>
            </a:extLst>
          </p:cNvPr>
          <p:cNvSpPr txBox="1">
            <a:spLocks noChangeArrowheads="1"/>
          </p:cNvSpPr>
          <p:nvPr/>
        </p:nvSpPr>
        <p:spPr bwMode="auto">
          <a:xfrm rot="2194110">
            <a:off x="17118147" y="23353051"/>
            <a:ext cx="958430" cy="430887"/>
          </a:xfrm>
          <a:prstGeom prst="rect">
            <a:avLst/>
          </a:prstGeom>
          <a:solidFill>
            <a:schemeClr val="accent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3000" b="1">
                <a:solidFill>
                  <a:schemeClr val="tx1"/>
                </a:solidFill>
                <a:latin typeface="Times New Roman" panose="02020603050405020304" pitchFamily="18" charset="0"/>
                <a:ea typeface="MS PGothic" panose="020B0600070205080204" pitchFamily="34" charset="-128"/>
              </a:defRPr>
            </a:lvl1pPr>
            <a:lvl2pPr marL="742950" indent="-285750">
              <a:defRPr sz="3000" b="1">
                <a:solidFill>
                  <a:schemeClr val="tx1"/>
                </a:solidFill>
                <a:latin typeface="Times New Roman" panose="02020603050405020304" pitchFamily="18" charset="0"/>
                <a:ea typeface="MS PGothic" panose="020B0600070205080204" pitchFamily="34" charset="-128"/>
              </a:defRPr>
            </a:lvl2pPr>
            <a:lvl3pPr marL="1143000" indent="-228600">
              <a:defRPr sz="3000" b="1">
                <a:solidFill>
                  <a:schemeClr val="tx1"/>
                </a:solidFill>
                <a:latin typeface="Times New Roman" panose="02020603050405020304" pitchFamily="18" charset="0"/>
                <a:ea typeface="MS PGothic" panose="020B0600070205080204" pitchFamily="34" charset="-128"/>
              </a:defRPr>
            </a:lvl3pPr>
            <a:lvl4pPr marL="1600200" indent="-228600">
              <a:defRPr sz="3000" b="1">
                <a:solidFill>
                  <a:schemeClr val="tx1"/>
                </a:solidFill>
                <a:latin typeface="Times New Roman" panose="02020603050405020304" pitchFamily="18" charset="0"/>
                <a:ea typeface="MS PGothic" panose="020B0600070205080204" pitchFamily="34" charset="-128"/>
              </a:defRPr>
            </a:lvl4pPr>
            <a:lvl5pPr marL="2057400" indent="-228600">
              <a:defRPr sz="3000" b="1">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3000" b="1">
                <a:solidFill>
                  <a:schemeClr val="tx1"/>
                </a:solidFill>
                <a:latin typeface="Times New Roman" panose="02020603050405020304" pitchFamily="18" charset="0"/>
                <a:ea typeface="MS PGothic" panose="020B0600070205080204" pitchFamily="34" charset="-128"/>
              </a:defRPr>
            </a:lvl9pPr>
          </a:lstStyle>
          <a:p>
            <a:r>
              <a:rPr lang="en-US" altLang="en-US" sz="2200" b="0" dirty="0">
                <a:solidFill>
                  <a:srgbClr val="413393"/>
                </a:solidFill>
                <a:latin typeface="Source Sans Pro SemiBold" panose="020B0503030403020204" pitchFamily="34" charset="0"/>
              </a:rPr>
              <a:t>-.205*</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57150" cap="flat" cmpd="sng" algn="ctr">
          <a:solidFill>
            <a:srgbClr val="003366"/>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5121275" rtl="0" eaLnBrk="1" fontAlgn="base" latinLnBrk="0" hangingPunct="1">
          <a:lnSpc>
            <a:spcPct val="100000"/>
          </a:lnSpc>
          <a:spcBef>
            <a:spcPct val="0"/>
          </a:spcBef>
          <a:spcAft>
            <a:spcPct val="0"/>
          </a:spcAft>
          <a:buClrTx/>
          <a:buSzTx/>
          <a:buFontTx/>
          <a:buNone/>
          <a:tabLst/>
          <a:defRPr kumimoji="0" lang="en-US" sz="30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57150" cap="flat" cmpd="sng" algn="ctr">
          <a:solidFill>
            <a:srgbClr val="003366"/>
          </a:solid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5121275" rtl="0" eaLnBrk="1" fontAlgn="base" latinLnBrk="0" hangingPunct="1">
          <a:lnSpc>
            <a:spcPct val="100000"/>
          </a:lnSpc>
          <a:spcBef>
            <a:spcPct val="0"/>
          </a:spcBef>
          <a:spcAft>
            <a:spcPct val="0"/>
          </a:spcAft>
          <a:buClrTx/>
          <a:buSzTx/>
          <a:buFontTx/>
          <a:buNone/>
          <a:tabLst/>
          <a:defRPr kumimoji="0" lang="en-US" sz="30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38154</TotalTime>
  <Words>1036</Words>
  <Application>Microsoft Office PowerPoint</Application>
  <PresentationFormat>Custom</PresentationFormat>
  <Paragraphs>121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Georgia</vt:lpstr>
      <vt:lpstr>Source Sans Pro</vt:lpstr>
      <vt:lpstr>Source Sans Pro SemiBold</vt:lpstr>
      <vt:lpstr>Times New Roman</vt:lpstr>
      <vt:lpstr>Default Design</vt:lpstr>
      <vt:lpstr>Society for Research in Child Development 2023 Biennial Meeting – March 23-25, 2023   Parental Qualities vs. Behaviors as  Predictors of Young Adult Emotion Regulation   Saleena V. Wilson1, David E. Szwedo1, &amp; Joseph P. Allen2 1James Madison University, 2University of Virginia</vt:lpstr>
    </vt:vector>
  </TitlesOfParts>
  <Company>Yale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Longitudinal Examination of Depression and Negative Feedback Seeking in Adolescents Jessica L. Borelli1, Mitchell J. Prinstein1, Valerie A. Simon2,  Charissa S. L. Cheah3, &amp; Julie Wargo Aikins1 1 Yale University; 2Bowling Green State University; 3University of Saskatchewan</dc:title>
  <dc:creator>Wilson, Saleena Virginia - wilsonsv</dc:creator>
  <cp:lastModifiedBy>Breeden, Lauren Victoria (lvb5hq)</cp:lastModifiedBy>
  <cp:revision>1959</cp:revision>
  <dcterms:created xsi:type="dcterms:W3CDTF">2003-06-02T18:18:04Z</dcterms:created>
  <dcterms:modified xsi:type="dcterms:W3CDTF">2023-07-25T17:49:20Z</dcterms:modified>
</cp:coreProperties>
</file>