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1250" r:id="rId2"/>
    <p:sldId id="1251" r:id="rId3"/>
    <p:sldId id="1261" r:id="rId4"/>
    <p:sldId id="1262" r:id="rId5"/>
    <p:sldId id="1263" r:id="rId6"/>
    <p:sldId id="1264" r:id="rId7"/>
    <p:sldId id="1265" r:id="rId8"/>
    <p:sldId id="1253" r:id="rId9"/>
    <p:sldId id="264" r:id="rId10"/>
    <p:sldId id="1224" r:id="rId11"/>
    <p:sldId id="1241" r:id="rId12"/>
    <p:sldId id="1276" r:id="rId13"/>
    <p:sldId id="1277" r:id="rId14"/>
    <p:sldId id="1270" r:id="rId15"/>
    <p:sldId id="1255" r:id="rId16"/>
    <p:sldId id="1275" r:id="rId17"/>
    <p:sldId id="125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B15E4D"/>
    <a:srgbClr val="0796AB"/>
    <a:srgbClr val="BDAA91"/>
    <a:srgbClr val="1F3A66"/>
    <a:srgbClr val="C7E2F2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6"/>
    <p:restoredTop sz="95735"/>
  </p:normalViewPr>
  <p:slideViewPr>
    <p:cSldViewPr snapToGrid="0" snapToObjects="1">
      <p:cViewPr varScale="1">
        <p:scale>
          <a:sx n="72" d="100"/>
          <a:sy n="72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13C-4C6A-8451-025612D0C4B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13C-4C6A-8451-025612D0C4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3C-4C6A-8451-025612D0C4BA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3C-4C6A-8451-025612D0C4BA}"/>
              </c:ext>
            </c:extLst>
          </c:dPt>
          <c:dLbls>
            <c:dLbl>
              <c:idx val="0"/>
              <c:layout>
                <c:manualLayout>
                  <c:x val="-0.18669111810201633"/>
                  <c:y val="-8.4161875097756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3C-4C6A-8451-025612D0C4BA}"/>
                </c:ext>
              </c:extLst>
            </c:dLbl>
            <c:dLbl>
              <c:idx val="1"/>
              <c:layout>
                <c:manualLayout>
                  <c:x val="0.17308607409300353"/>
                  <c:y val="-6.8960266663628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3C-4C6A-8451-025612D0C4BA}"/>
                </c:ext>
              </c:extLst>
            </c:dLbl>
            <c:dLbl>
              <c:idx val="2"/>
              <c:layout>
                <c:manualLayout>
                  <c:x val="0.10980463330066273"/>
                  <c:y val="0.169496722121459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3C-4C6A-8451-025612D0C4BA}"/>
                </c:ext>
              </c:extLst>
            </c:dLbl>
            <c:dLbl>
              <c:idx val="3"/>
              <c:layout>
                <c:manualLayout>
                  <c:x val="4.933569236277157E-2"/>
                  <c:y val="0.117310451196433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7629426925692"/>
                      <c:h val="0.16012191889871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13C-4C6A-8451-025612D0C4BA}"/>
                </c:ext>
              </c:extLst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Multiracial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</c:v>
                </c:pt>
                <c:pt idx="1">
                  <c:v>53</c:v>
                </c:pt>
                <c:pt idx="2">
                  <c:v>15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C-4C6A-8451-025612D0C4B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09481-5F71-D345-82AA-D4E427AD26F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1384B-8DE1-074C-9228-5BA8E8CD9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Inherently social, dyadic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FE734-AB53-4B91-8364-EB79550BCD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9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Order of the </a:t>
            </a:r>
            <a:r>
              <a:rPr lang="en-US" dirty="0" err="1"/>
              <a:t>taskss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4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3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Co-development of disclosure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384B-8DE1-074C-9228-5BA8E8CD9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6C1B-012C-B172-9438-8C24E02DF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06C99-8B23-6E51-C139-9D6BD58DF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D19A8-BDD5-CC50-1746-3DD2FDCC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57B9-F3DA-E09A-DB18-999892C4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B64FE-33B8-7318-FC4E-8E4AEBA0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4FDC-5ABC-E4E9-D7F8-E1821708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B58A3-24C7-966B-57F6-242D0E52F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A0553-044B-AE2F-7AED-9284D3FA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A5E18-90A2-0FC8-AA3C-AAE17447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01EED-5793-1227-DCE9-84297D72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DD548-9873-7F36-DF17-DF1C6AB2D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A750E-9432-3DDD-8BEF-3EB144590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A6ECF-EFA6-359D-C83A-A69E1F8B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BC86F-E5B9-7ACD-1394-CBC1A9F7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BBD32-5241-3031-EF1F-B89CB2E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EF72-F9CF-B0A8-C06D-402CBBD3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2252-29B8-BAA4-8054-7BFCE1DA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DB4D-0A87-D731-F238-1FCCF925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DE87-71C6-FA65-F7AF-56CF741A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E8088-AA97-CF1F-FC2C-08F3038B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2E68-A350-A9B8-256F-EB5228843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4634-B78D-37A8-5958-7C58E97D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75603-006B-F5E1-9F4F-49E330EF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EC529-DBBB-6260-F569-531F550B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79CA0-7B7D-D109-C4A1-60D1E1E4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8931-3BD2-3018-1A38-A13881E1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AF92-B345-827B-11F1-91534A772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6CE6A-8AE6-BA78-22B6-E8E74B8DB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C0F1-CFA1-7E89-AC1C-319C1B0B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A4672-3100-8E5C-8D2E-E535D8E9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04531-8C42-07FB-9263-695F77D3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ED19-9A0A-1DCF-4029-4733A617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DC891-19BC-6CD4-3865-873D56FA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0707B-710E-0370-D3ED-A654835AF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E9F8A-0FB6-19BA-E7BA-A410D4EC1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0275C-E9F0-D394-225F-6468719F8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DC865-32A6-B3F2-571E-6A23697F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3942F-050B-2AD4-C5CA-D7F9D3BE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5CC6D-39D3-5F22-6669-39B79D70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2FB7-BA66-F99E-6A00-455AD424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59D44-FC48-9A3A-FEFE-254A0570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46DAD-31F0-3BC0-E887-884689F3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47CA-0D0C-6AAF-697F-7F0D3A94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6D552-3BEC-D75F-DFE7-7A4AF8F7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9CA96-3342-9963-A798-84A1574E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C7FE1-CF66-C8B6-1AF8-DFCD64F4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FDEC-805C-53F9-9ED7-CA39476E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DE64-C7D5-AF7E-7EC6-5627BCD8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108EF-1F47-1FE7-C5BD-EDE4A895E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3CD7B-C8E6-8503-A984-6A00567B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F39C3-B269-6EB3-E4F5-4208B639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34794-763F-231E-27D1-2C659219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8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13F0-4F78-B2CF-0FE7-EC7D2795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A8949-8A63-2191-D889-2D45F9AEF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447F2-993D-10A7-FF55-1E71E5E28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5E1CE-7F38-2A95-3CFD-A0EBD84F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F51F2-B0ED-0EDB-E197-624CD3BF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12859-B438-DF35-EF7A-F9A92DD4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16B1D-6F4F-F5D2-8C50-A2CFC4C4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666DA-306F-9DB2-4A46-1EBDAA0A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DE7F-4B4E-FAE1-F0F9-5BE83A467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D129F-5EAC-F243-A726-9A2131E1838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DAE21-067D-555A-33E3-9D8974BDF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21A0-D389-DC1F-6F9A-7D424741F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DC20-08A9-094F-AA34-C9CF645F7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A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D2DC1-AC0A-BC5C-D504-E499F91E3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9" r="35518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80A6F-B08D-8E5E-F585-83CDA097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2990"/>
            <a:ext cx="7048500" cy="3137492"/>
          </a:xfrm>
        </p:spPr>
        <p:txBody>
          <a:bodyPr>
            <a:normAutofit/>
          </a:bodyPr>
          <a:lstStyle/>
          <a:p>
            <a:r>
              <a:rPr lang="en-US" sz="6000" b="1" dirty="0"/>
              <a:t>Sharing and Caring: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1E537-BDBA-78C0-6BC4-52A0F2A24408}"/>
              </a:ext>
            </a:extLst>
          </p:cNvPr>
          <p:cNvSpPr txBox="1"/>
          <p:nvPr/>
        </p:nvSpPr>
        <p:spPr>
          <a:xfrm>
            <a:off x="0" y="2452838"/>
            <a:ext cx="61203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/>
              <a:t>Development of Self-Disclosure Between Teens and Best Friends in Adolescence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D6A10-A523-C3E8-2074-7CE66BFB9728}"/>
              </a:ext>
            </a:extLst>
          </p:cNvPr>
          <p:cNvSpPr txBox="1"/>
          <p:nvPr/>
        </p:nvSpPr>
        <p:spPr>
          <a:xfrm>
            <a:off x="0" y="5289347"/>
            <a:ext cx="518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Meghan Costello, Corey Pettit, Gabrielle Hunt, Alison Nagel, Ariana </a:t>
            </a:r>
            <a:r>
              <a:rPr lang="en-US" sz="2000" dirty="0" err="1"/>
              <a:t>Rivens</a:t>
            </a:r>
            <a:r>
              <a:rPr lang="en-US" sz="2000" dirty="0"/>
              <a:t>, Olivia Hazelwood, &amp; Joseph Allen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35D43-994A-FBD8-3FA1-38F6F5D2E1E2}"/>
              </a:ext>
            </a:extLst>
          </p:cNvPr>
          <p:cNvSpPr txBox="1"/>
          <p:nvPr/>
        </p:nvSpPr>
        <p:spPr>
          <a:xfrm>
            <a:off x="0" y="6305010"/>
            <a:ext cx="518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218585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2E95F-F94D-A736-B138-79AED0F53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55" b="-1"/>
          <a:stretch/>
        </p:blipFill>
        <p:spPr>
          <a:xfrm>
            <a:off x="3245432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8B4FB-F296-F38B-078B-5887FA9A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" y="59816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Supportive Behavior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9F3ED-C1E4-E6AA-8456-5E3A5444E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0" y="1712656"/>
            <a:ext cx="3822189" cy="2077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“Tell me about </a:t>
            </a:r>
            <a:r>
              <a:rPr lang="en-US" sz="2000" b="1" dirty="0"/>
              <a:t>some problem </a:t>
            </a:r>
            <a:r>
              <a:rPr lang="en-US" sz="2000" dirty="0"/>
              <a:t>in your life that you would be willing to </a:t>
            </a:r>
            <a:r>
              <a:rPr lang="en-US" sz="2000" dirty="0">
                <a:solidFill>
                  <a:srgbClr val="262626"/>
                </a:solidFill>
              </a:rPr>
              <a:t>discuss</a:t>
            </a:r>
            <a:r>
              <a:rPr lang="en-US" sz="2000" dirty="0"/>
              <a:t> with [friend] for six minutes. It doesn’t have to be the most challenging thing you’re dealing with, just </a:t>
            </a:r>
            <a:r>
              <a:rPr lang="en-US" sz="2000" b="1" dirty="0"/>
              <a:t>something you’d like help, advice, or input on</a:t>
            </a:r>
            <a:r>
              <a:rPr lang="en-US" sz="2000" dirty="0"/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ACFA9-DB1B-19C9-FA1F-71154260F9F1}"/>
              </a:ext>
            </a:extLst>
          </p:cNvPr>
          <p:cNvSpPr txBox="1"/>
          <p:nvPr/>
        </p:nvSpPr>
        <p:spPr>
          <a:xfrm>
            <a:off x="256167" y="5163480"/>
            <a:ext cx="39554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796A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Two trained graduate student coders</a:t>
            </a:r>
          </a:p>
          <a:p>
            <a:pPr marL="285750" indent="-285750">
              <a:buClr>
                <a:srgbClr val="0796A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Reliability every seven interactions</a:t>
            </a:r>
          </a:p>
          <a:p>
            <a:pPr marL="285750" indent="-285750">
              <a:buClr>
                <a:srgbClr val="0796AB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62626"/>
                </a:solidFill>
              </a:rPr>
              <a:t>Single most disclosing statement</a:t>
            </a:r>
          </a:p>
          <a:p>
            <a:pPr marL="285750" indent="-285750">
              <a:buClr>
                <a:srgbClr val="0796AB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</a:rPr>
              <a:t>ICC’s = .69-.75</a:t>
            </a:r>
          </a:p>
          <a:p>
            <a:pPr marL="0" indent="0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26262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5639B-D8AF-85A3-CF70-FC1D30B93635}"/>
              </a:ext>
            </a:extLst>
          </p:cNvPr>
          <p:cNvSpPr txBox="1"/>
          <p:nvPr/>
        </p:nvSpPr>
        <p:spPr>
          <a:xfrm>
            <a:off x="5191049" y="3190439"/>
            <a:ext cx="6458988" cy="1200329"/>
          </a:xfrm>
          <a:prstGeom prst="rect">
            <a:avLst/>
          </a:prstGeom>
          <a:solidFill>
            <a:srgbClr val="26262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Goal to understand </a:t>
            </a:r>
            <a:r>
              <a:rPr lang="en-US" sz="2400" b="1" dirty="0">
                <a:solidFill>
                  <a:srgbClr val="0796AB"/>
                </a:solidFill>
              </a:rPr>
              <a:t>vulnerability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Would the average teen feel embarrassed or uncomfortable if they shared this with a close friend?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A83E8-CBF5-C60D-0D55-5DAE12D393F1}"/>
              </a:ext>
            </a:extLst>
          </p:cNvPr>
          <p:cNvSpPr txBox="1"/>
          <p:nvPr/>
        </p:nvSpPr>
        <p:spPr>
          <a:xfrm>
            <a:off x="256167" y="4558531"/>
            <a:ext cx="6458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Depth of Self-Disclosure</a:t>
            </a:r>
          </a:p>
        </p:txBody>
      </p:sp>
    </p:spTree>
    <p:extLst>
      <p:ext uri="{BB962C8B-B14F-4D97-AF65-F5344CB8AC3E}">
        <p14:creationId xmlns:p14="http://schemas.microsoft.com/office/powerpoint/2010/main" val="42149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364D-B560-DE15-D744-5BBB9843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0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Depth of Self-Disclosure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088EA1-7278-032C-F265-FB05E9390F8D}"/>
              </a:ext>
            </a:extLst>
          </p:cNvPr>
          <p:cNvGraphicFramePr>
            <a:graphicFrameLocks noGrp="1"/>
          </p:cNvGraphicFramePr>
          <p:nvPr/>
        </p:nvGraphicFramePr>
        <p:xfrm>
          <a:off x="570114" y="1334638"/>
          <a:ext cx="11051771" cy="5151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551">
                  <a:extLst>
                    <a:ext uri="{9D8B030D-6E8A-4147-A177-3AD203B41FA5}">
                      <a16:colId xmlns:a16="http://schemas.microsoft.com/office/drawing/2014/main" val="3498792095"/>
                    </a:ext>
                  </a:extLst>
                </a:gridCol>
                <a:gridCol w="10142220">
                  <a:extLst>
                    <a:ext uri="{9D8B030D-6E8A-4147-A177-3AD203B41FA5}">
                      <a16:colId xmlns:a16="http://schemas.microsoft.com/office/drawing/2014/main" val="1763587553"/>
                    </a:ext>
                  </a:extLst>
                </a:gridCol>
              </a:tblGrid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Brief, non-controversial statements about likes and dislikes or wants and needs.</a:t>
                      </a:r>
                    </a:p>
                    <a:p>
                      <a:r>
                        <a:rPr lang="en-US" i="1" dirty="0"/>
                        <a:t>”I like playing videogames before dinner.”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9432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Personal opinions or facts about self, with some potential to be embarrassing.</a:t>
                      </a:r>
                    </a:p>
                    <a:p>
                      <a:r>
                        <a:rPr lang="en-US" i="1" dirty="0"/>
                        <a:t>“My grade will be fine, but I think I might fail this Spanish quiz.”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23310"/>
                  </a:ext>
                </a:extLst>
              </a:tr>
              <a:tr h="103905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Expressing thoughts, opinions, or facts about self that are not always readily expressed and have more potential to feel embarrassing.</a:t>
                      </a:r>
                    </a:p>
                    <a:p>
                      <a:r>
                        <a:rPr lang="en-US" i="1" dirty="0"/>
                        <a:t>“I don’t know my way around the school. How are we supposed to know where the classrooms are?”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48730"/>
                  </a:ext>
                </a:extLst>
              </a:tr>
              <a:tr h="41850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*Scores greater than a 2 are getting into areas that are not commonly shared with others.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29607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Feelings that are less socially acceptable or facts that are a little more unusual, a little more emotional, and/or seem to be important to the speaker.</a:t>
                      </a:r>
                    </a:p>
                    <a:p>
                      <a:r>
                        <a:rPr lang="en-US" i="1" dirty="0"/>
                        <a:t>“I’m worried that we’re going to have a hard time staying in touch this summer.”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67188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Statements that are not commonly shared even among close friends, strong feelings, or information that may be very strange or embarrassing to tell a stranger.</a:t>
                      </a:r>
                    </a:p>
                    <a:p>
                      <a:r>
                        <a:rPr lang="en-US" i="1" dirty="0"/>
                        <a:t>“Ever since my parents’ divorce, they keep fighting in front of me and they drag me into it.”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5785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4858DC-6AAF-E67B-108B-A235FD4B9F6F}"/>
              </a:ext>
            </a:extLst>
          </p:cNvPr>
          <p:cNvCxnSpPr>
            <a:cxnSpLocks/>
          </p:cNvCxnSpPr>
          <p:nvPr/>
        </p:nvCxnSpPr>
        <p:spPr>
          <a:xfrm>
            <a:off x="1415703" y="1484269"/>
            <a:ext cx="0" cy="5002331"/>
          </a:xfrm>
          <a:prstGeom prst="straightConnector1">
            <a:avLst/>
          </a:prstGeom>
          <a:ln w="57150">
            <a:solidFill>
              <a:srgbClr val="0796A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4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364D-B560-DE15-D744-5BBB9843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0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Depth of Self-Disclosure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088EA1-7278-032C-F265-FB05E9390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232"/>
              </p:ext>
            </p:extLst>
          </p:nvPr>
        </p:nvGraphicFramePr>
        <p:xfrm>
          <a:off x="570114" y="1334638"/>
          <a:ext cx="11051771" cy="5151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551">
                  <a:extLst>
                    <a:ext uri="{9D8B030D-6E8A-4147-A177-3AD203B41FA5}">
                      <a16:colId xmlns:a16="http://schemas.microsoft.com/office/drawing/2014/main" val="3498792095"/>
                    </a:ext>
                  </a:extLst>
                </a:gridCol>
                <a:gridCol w="10142220">
                  <a:extLst>
                    <a:ext uri="{9D8B030D-6E8A-4147-A177-3AD203B41FA5}">
                      <a16:colId xmlns:a16="http://schemas.microsoft.com/office/drawing/2014/main" val="1763587553"/>
                    </a:ext>
                  </a:extLst>
                </a:gridCol>
              </a:tblGrid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Brief, non-controversial statements about likes and dislikes or wants and needs.</a:t>
                      </a:r>
                    </a:p>
                    <a:p>
                      <a:r>
                        <a:rPr lang="en-US" b="1" i="1" dirty="0"/>
                        <a:t>”I like playing videogames before dinner.”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9432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Personal opinions or facts about self, with some potential to be embarrassing.</a:t>
                      </a:r>
                    </a:p>
                    <a:p>
                      <a:r>
                        <a:rPr lang="en-US" i="1" dirty="0"/>
                        <a:t>“My grade will be fine, but I think I might fail this Spanish quiz.”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23310"/>
                  </a:ext>
                </a:extLst>
              </a:tr>
              <a:tr h="103905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Expressing thoughts, opinions, or facts about self that are not always readily expressed and have more potential to feel embarrassing.</a:t>
                      </a:r>
                    </a:p>
                    <a:p>
                      <a:r>
                        <a:rPr lang="en-US" i="1" dirty="0"/>
                        <a:t>“I don’t know my way around the school. How are we supposed to know where the classrooms are?”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48730"/>
                  </a:ext>
                </a:extLst>
              </a:tr>
              <a:tr h="41850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*Scores greater than a 2 are getting into areas that are not commonly shared with others.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29607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Feelings that are less socially acceptable or facts that are a little more unusual, a little more emotional, and/or seem to be important to the speaker.</a:t>
                      </a:r>
                    </a:p>
                    <a:p>
                      <a:r>
                        <a:rPr lang="en-US" i="1" dirty="0"/>
                        <a:t>“I’m worried that we’re going to have a hard time staying in touch this summer.”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67188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Statements that are not commonly shared even among close friends, strong feelings, or information that may be very strange or embarrassing to tell a stranger.</a:t>
                      </a:r>
                    </a:p>
                    <a:p>
                      <a:r>
                        <a:rPr lang="en-US" i="1" dirty="0"/>
                        <a:t>“Ever since my parents’ divorce, they keep fighting in front of me and they drag me into it.”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5785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4858DC-6AAF-E67B-108B-A235FD4B9F6F}"/>
              </a:ext>
            </a:extLst>
          </p:cNvPr>
          <p:cNvCxnSpPr>
            <a:cxnSpLocks/>
          </p:cNvCxnSpPr>
          <p:nvPr/>
        </p:nvCxnSpPr>
        <p:spPr>
          <a:xfrm>
            <a:off x="1415703" y="1484269"/>
            <a:ext cx="0" cy="5002331"/>
          </a:xfrm>
          <a:prstGeom prst="straightConnector1">
            <a:avLst/>
          </a:prstGeom>
          <a:ln w="57150">
            <a:solidFill>
              <a:srgbClr val="0796A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364D-B560-DE15-D744-5BBB9843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0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Depth of Self-Disclosure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088EA1-7278-032C-F265-FB05E9390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67380"/>
              </p:ext>
            </p:extLst>
          </p:nvPr>
        </p:nvGraphicFramePr>
        <p:xfrm>
          <a:off x="570114" y="1334638"/>
          <a:ext cx="11051771" cy="5151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551">
                  <a:extLst>
                    <a:ext uri="{9D8B030D-6E8A-4147-A177-3AD203B41FA5}">
                      <a16:colId xmlns:a16="http://schemas.microsoft.com/office/drawing/2014/main" val="3498792095"/>
                    </a:ext>
                  </a:extLst>
                </a:gridCol>
                <a:gridCol w="10142220">
                  <a:extLst>
                    <a:ext uri="{9D8B030D-6E8A-4147-A177-3AD203B41FA5}">
                      <a16:colId xmlns:a16="http://schemas.microsoft.com/office/drawing/2014/main" val="1763587553"/>
                    </a:ext>
                  </a:extLst>
                </a:gridCol>
              </a:tblGrid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Brief, non-controversial statements about likes and dislikes or wants and needs.</a:t>
                      </a:r>
                    </a:p>
                    <a:p>
                      <a:r>
                        <a:rPr lang="en-US" b="1" i="1" dirty="0"/>
                        <a:t>”I like playing videogames before dinner.”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79432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Personal opinions or facts about self, with some potential to be embarrassing.</a:t>
                      </a:r>
                    </a:p>
                    <a:p>
                      <a:r>
                        <a:rPr lang="en-US" i="1" dirty="0"/>
                        <a:t>“My grade will be fine, but I think I might fail this Spanish quiz.”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23310"/>
                  </a:ext>
                </a:extLst>
              </a:tr>
              <a:tr h="103905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Expressing thoughts, opinions, or facts about self that are not always readily expressed and have more potential to feel embarrassing.</a:t>
                      </a:r>
                    </a:p>
                    <a:p>
                      <a:r>
                        <a:rPr lang="en-US" i="1" dirty="0"/>
                        <a:t>“I don’t know my way around the school. How are we supposed to know where the classrooms are?”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48730"/>
                  </a:ext>
                </a:extLst>
              </a:tr>
              <a:tr h="41850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*Scores greater than a 2 are getting into areas that are not commonly shared with others.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29607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Feelings that are less socially acceptable or facts that are a little more unusual, a little more emotional, and/or seem to be important to the speaker.</a:t>
                      </a:r>
                    </a:p>
                    <a:p>
                      <a:r>
                        <a:rPr lang="en-US" i="1" dirty="0"/>
                        <a:t>“I’m worried that we’re going to have a hard time staying in touch this summer.”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767188"/>
                  </a:ext>
                </a:extLst>
              </a:tr>
              <a:tr h="923601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1F3A66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0" dirty="0"/>
                        <a:t>Statements that are not commonly shared even among close friends, strong feelings, or information that may be very strange or embarrassing to tell a stranger.</a:t>
                      </a:r>
                    </a:p>
                    <a:p>
                      <a:r>
                        <a:rPr lang="en-US" b="1" i="1" dirty="0"/>
                        <a:t>“Ever since my parents’ divorce, they keep fighting in front of me and they drag me into it.”</a:t>
                      </a:r>
                      <a:endParaRPr lang="en-US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5785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4858DC-6AAF-E67B-108B-A235FD4B9F6F}"/>
              </a:ext>
            </a:extLst>
          </p:cNvPr>
          <p:cNvCxnSpPr>
            <a:cxnSpLocks/>
          </p:cNvCxnSpPr>
          <p:nvPr/>
        </p:nvCxnSpPr>
        <p:spPr>
          <a:xfrm>
            <a:off x="1415703" y="1484269"/>
            <a:ext cx="0" cy="5002331"/>
          </a:xfrm>
          <a:prstGeom prst="straightConnector1">
            <a:avLst/>
          </a:prstGeom>
          <a:ln w="57150">
            <a:solidFill>
              <a:srgbClr val="0796A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0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6DD42ADD-C9A9-38BA-1F25-FF69AD267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9A33FA-182C-73F4-D730-1DBE5F89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0" y="2435398"/>
            <a:ext cx="9144000" cy="19872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Hypothesis: Best friends co-develop self-disclosure from age 13 to 18</a:t>
            </a:r>
          </a:p>
        </p:txBody>
      </p:sp>
    </p:spTree>
    <p:extLst>
      <p:ext uri="{BB962C8B-B14F-4D97-AF65-F5344CB8AC3E}">
        <p14:creationId xmlns:p14="http://schemas.microsoft.com/office/powerpoint/2010/main" val="150185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5592CEE-268D-08C6-EBBE-7294E4B51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"/>
          <a:stretch/>
        </p:blipFill>
        <p:spPr>
          <a:xfrm>
            <a:off x="1480032" y="725285"/>
            <a:ext cx="8820605" cy="54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3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0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42A40-7D9C-184B-9636-CE63621E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472994"/>
            <a:ext cx="4789763" cy="692900"/>
          </a:xfrm>
        </p:spPr>
        <p:txBody>
          <a:bodyPr>
            <a:normAutofit/>
          </a:bodyPr>
          <a:lstStyle/>
          <a:p>
            <a:r>
              <a:rPr lang="en-US" sz="4000" dirty="0"/>
              <a:t>Discussion</a:t>
            </a:r>
          </a:p>
        </p:txBody>
      </p:sp>
      <p:pic>
        <p:nvPicPr>
          <p:cNvPr id="5" name="Picture 4" descr="A person talking to another person&#10;&#10;Description automatically generated with low confidence">
            <a:extLst>
              <a:ext uri="{FF2B5EF4-FFF2-40B4-BE49-F238E27FC236}">
                <a16:creationId xmlns:a16="http://schemas.microsoft.com/office/drawing/2014/main" id="{189FC9EA-CBC1-C90F-73B3-1F6768350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9" r="15186" b="-2"/>
          <a:stretch/>
        </p:blipFill>
        <p:spPr bwMode="auto">
          <a:xfrm>
            <a:off x="20" y="10"/>
            <a:ext cx="3003103" cy="39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wo women walking down a sidewalk&#10;&#10;Description automatically generated with low confidence">
            <a:extLst>
              <a:ext uri="{FF2B5EF4-FFF2-40B4-BE49-F238E27FC236}">
                <a16:creationId xmlns:a16="http://schemas.microsoft.com/office/drawing/2014/main" id="{168F36E0-C09A-84DE-AB7E-DE1794814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r="6897" b="-1"/>
          <a:stretch/>
        </p:blipFill>
        <p:spPr bwMode="auto">
          <a:xfrm>
            <a:off x="3180257" y="10"/>
            <a:ext cx="3016307" cy="2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7F823009-79C3-0A2C-294F-3704F91337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8" r="6974"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60395A8C-1086-01B7-9DBE-3A338ECBB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r="2172" b="2"/>
          <a:stretch/>
        </p:blipFill>
        <p:spPr bwMode="auto">
          <a:xfrm>
            <a:off x="3180256" y="2395057"/>
            <a:ext cx="3016307" cy="2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wo young people in conversation">
            <a:extLst>
              <a:ext uri="{FF2B5EF4-FFF2-40B4-BE49-F238E27FC236}">
                <a16:creationId xmlns:a16="http://schemas.microsoft.com/office/drawing/2014/main" id="{D577BDD2-E4B4-A29D-6031-B38335B1E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r="2203" b="4"/>
          <a:stretch/>
        </p:blipFill>
        <p:spPr bwMode="auto">
          <a:xfrm>
            <a:off x="3180257" y="4629236"/>
            <a:ext cx="3016307" cy="2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D07C-F1EA-DB45-D0E5-41A2EC5F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1490090"/>
            <a:ext cx="5263546" cy="5043714"/>
          </a:xfrm>
        </p:spPr>
        <p:txBody>
          <a:bodyPr>
            <a:normAutofit lnSpcReduction="10000"/>
          </a:bodyPr>
          <a:lstStyle/>
          <a:p>
            <a:pPr>
              <a:buClr>
                <a:srgbClr val="0796AB"/>
              </a:buClr>
            </a:pPr>
            <a:r>
              <a:rPr lang="en-US" dirty="0"/>
              <a:t>Peers “mirror” each other’s self-disclosure within a given conversation</a:t>
            </a:r>
          </a:p>
          <a:p>
            <a:pPr>
              <a:buClr>
                <a:srgbClr val="0796AB"/>
              </a:buClr>
            </a:pPr>
            <a:r>
              <a:rPr lang="en-US" dirty="0"/>
              <a:t>Adolescents adjust the amount they disclose each year based on their experience of </a:t>
            </a:r>
            <a:r>
              <a:rPr lang="en-US" i="1" dirty="0"/>
              <a:t>others’</a:t>
            </a:r>
            <a:r>
              <a:rPr lang="en-US" dirty="0"/>
              <a:t> self-disclosure, in addition to their own</a:t>
            </a:r>
          </a:p>
          <a:p>
            <a:pPr>
              <a:buClr>
                <a:srgbClr val="0796AB"/>
              </a:buClr>
            </a:pPr>
            <a:r>
              <a:rPr lang="en-US" dirty="0"/>
              <a:t>Developmental trajectories persist even though adolescents brought in different friends on subsequent waves about 50% of the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DA8D6-EE04-6D4F-04EC-10917AFB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507" y="170088"/>
            <a:ext cx="2950189" cy="656516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Dissertation Committee: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Joseph Allen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Noelle Hurd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Jessica Connelly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Jospia</a:t>
            </a:r>
            <a:r>
              <a:rPr lang="en-US" sz="2400" dirty="0"/>
              <a:t> </a:t>
            </a:r>
            <a:r>
              <a:rPr lang="en-US" sz="2400" dirty="0" err="1"/>
              <a:t>Roska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Co-Authors: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Corey Pettit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Gabrielle Hunt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Alison Nagel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Ariana </a:t>
            </a:r>
            <a:r>
              <a:rPr lang="en-US" sz="2400" dirty="0" err="1"/>
              <a:t>Rivens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Olivia Hazelwood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1026" name="Picture 2" descr="P.E.O. Media Kit | P.E.O. International">
            <a:extLst>
              <a:ext uri="{FF2B5EF4-FFF2-40B4-BE49-F238E27FC236}">
                <a16:creationId xmlns:a16="http://schemas.microsoft.com/office/drawing/2014/main" id="{6B13C7DF-21F5-D203-5530-6AF138A3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25" y="1480757"/>
            <a:ext cx="1820182" cy="10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fferson Scholars Foundation National Fellowship Program 2020 |  Opportunity Desk">
            <a:extLst>
              <a:ext uri="{FF2B5EF4-FFF2-40B4-BE49-F238E27FC236}">
                <a16:creationId xmlns:a16="http://schemas.microsoft.com/office/drawing/2014/main" id="{BB86CA01-21D2-F0B5-39B9-F4498863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38" y="110430"/>
            <a:ext cx="2867950" cy="14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0925C-8B44-0E94-8BD1-F066EF2D66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89" t="-12312"/>
          <a:stretch/>
        </p:blipFill>
        <p:spPr>
          <a:xfrm>
            <a:off x="6567807" y="2628269"/>
            <a:ext cx="2570480" cy="1006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4B116-9914-12B3-6A4D-0D04F92D2E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656"/>
          <a:stretch/>
        </p:blipFill>
        <p:spPr>
          <a:xfrm>
            <a:off x="7197300" y="3841089"/>
            <a:ext cx="1311493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77925-27B8-813D-5A09-DC1A085FA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73" y="182089"/>
            <a:ext cx="3051827" cy="3364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6264F-43DA-D5BE-76D3-9E0682F8C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74" y="3691252"/>
            <a:ext cx="3051826" cy="3044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D106A-2D0A-EA6A-B9E1-02A6F7CBC4ED}"/>
              </a:ext>
            </a:extLst>
          </p:cNvPr>
          <p:cNvSpPr txBox="1"/>
          <p:nvPr/>
        </p:nvSpPr>
        <p:spPr>
          <a:xfrm>
            <a:off x="9631734" y="114720"/>
            <a:ext cx="259585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Kliff-Vida Lab:</a:t>
            </a:r>
          </a:p>
          <a:p>
            <a:pPr marL="0" indent="0">
              <a:buNone/>
            </a:pPr>
            <a:r>
              <a:rPr lang="en-US" sz="2400" dirty="0"/>
              <a:t>Alison Nagel</a:t>
            </a:r>
          </a:p>
          <a:p>
            <a:pPr marL="0" indent="0">
              <a:buNone/>
            </a:pPr>
            <a:r>
              <a:rPr lang="en-US" sz="2400" dirty="0"/>
              <a:t>Jessica Stern</a:t>
            </a:r>
          </a:p>
          <a:p>
            <a:pPr marL="0" indent="0">
              <a:buNone/>
            </a:pPr>
            <a:r>
              <a:rPr lang="en-US" sz="2400" dirty="0"/>
              <a:t>Audrey Alexander</a:t>
            </a:r>
          </a:p>
          <a:p>
            <a:pPr marL="0" indent="0">
              <a:buNone/>
            </a:pPr>
            <a:r>
              <a:rPr lang="en-US" sz="2400" dirty="0" err="1"/>
              <a:t>Alida</a:t>
            </a:r>
            <a:r>
              <a:rPr lang="en-US" sz="2400" dirty="0"/>
              <a:t> Davis</a:t>
            </a:r>
          </a:p>
          <a:p>
            <a:pPr marL="0" indent="0">
              <a:buNone/>
            </a:pPr>
            <a:r>
              <a:rPr lang="en-US" sz="2400" dirty="0"/>
              <a:t>Jennifer Mitchell</a:t>
            </a:r>
          </a:p>
          <a:p>
            <a:pPr marL="0" indent="0">
              <a:buNone/>
            </a:pPr>
            <a:r>
              <a:rPr lang="en-US" sz="2400" dirty="0"/>
              <a:t>Olivia Hazelwood</a:t>
            </a:r>
          </a:p>
          <a:p>
            <a:pPr marL="0" indent="0">
              <a:buNone/>
            </a:pPr>
            <a:r>
              <a:rPr lang="en-US" sz="2400" dirty="0"/>
              <a:t>Margaret Brehm</a:t>
            </a:r>
          </a:p>
          <a:p>
            <a:pPr marL="0" indent="0">
              <a:buNone/>
            </a:pPr>
            <a:r>
              <a:rPr lang="en-US" sz="2400" dirty="0"/>
              <a:t>Lauren Breeden</a:t>
            </a:r>
          </a:p>
          <a:p>
            <a:pPr marL="0" indent="0">
              <a:buNone/>
            </a:pPr>
            <a:r>
              <a:rPr lang="en-US" sz="2400" dirty="0"/>
              <a:t>Amanda </a:t>
            </a:r>
            <a:r>
              <a:rPr lang="en-US" sz="2400" dirty="0" err="1"/>
              <a:t>Hellwig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Gabby Hunt</a:t>
            </a:r>
          </a:p>
          <a:p>
            <a:pPr marL="0" indent="0">
              <a:buNone/>
            </a:pPr>
            <a:r>
              <a:rPr lang="en-US" sz="2400" dirty="0"/>
              <a:t>Corey Pettit</a:t>
            </a:r>
          </a:p>
          <a:p>
            <a:pPr marL="0" indent="0">
              <a:buNone/>
            </a:pPr>
            <a:r>
              <a:rPr lang="en-US" sz="2400" dirty="0"/>
              <a:t>Ariana </a:t>
            </a:r>
            <a:r>
              <a:rPr lang="en-US" sz="2400" dirty="0" err="1"/>
              <a:t>Rivens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Natasha Bailey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28F0EB-B4B9-2F97-1777-3A82EC4148AE}"/>
              </a:ext>
            </a:extLst>
          </p:cNvPr>
          <p:cNvGrpSpPr/>
          <p:nvPr/>
        </p:nvGrpSpPr>
        <p:grpSpPr>
          <a:xfrm>
            <a:off x="8825407" y="6000537"/>
            <a:ext cx="3478260" cy="461665"/>
            <a:chOff x="5167313" y="6419128"/>
            <a:chExt cx="3478260" cy="461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1D5067-C923-7BD6-A98C-7BA9B940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67313" y="6495031"/>
              <a:ext cx="385762" cy="38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49C239-1542-ED7D-7EA2-ABB99E509FFC}"/>
                </a:ext>
              </a:extLst>
            </p:cNvPr>
            <p:cNvSpPr txBox="1"/>
            <p:nvPr/>
          </p:nvSpPr>
          <p:spPr>
            <a:xfrm>
              <a:off x="5551329" y="6419128"/>
              <a:ext cx="30942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400" b="1" dirty="0"/>
                <a:t>mac4qe@virginia.edu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6FEC2-D6A3-D081-9232-8A899663D3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9485" y="6489966"/>
            <a:ext cx="448651" cy="368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886625-A232-1BF7-8134-3EC49A00CF32}"/>
              </a:ext>
            </a:extLst>
          </p:cNvPr>
          <p:cNvSpPr txBox="1"/>
          <p:nvPr/>
        </p:nvSpPr>
        <p:spPr>
          <a:xfrm>
            <a:off x="9485206" y="6443150"/>
            <a:ext cx="3094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@</a:t>
            </a:r>
            <a:r>
              <a:rPr lang="en-US" sz="2400" b="1" dirty="0" err="1"/>
              <a:t>MeghanACostello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20D14-EADD-B773-38CE-7D36FADB6854}"/>
              </a:ext>
            </a:extLst>
          </p:cNvPr>
          <p:cNvSpPr txBox="1"/>
          <p:nvPr/>
        </p:nvSpPr>
        <p:spPr>
          <a:xfrm>
            <a:off x="3289300" y="5692760"/>
            <a:ext cx="52449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</a:rPr>
              <a:t>This study was supported by grants from the National Institute of Child Health and Human Development and the National Institute of Mental Health (R37HD058305, 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R01-MH58066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&amp; F32HD102119) to Joseph Allen.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693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0371E-5766-2EBE-EC65-6B6ED797B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31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80A6F-B08D-8E5E-F585-83CDA097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72" y="1065862"/>
            <a:ext cx="3203960" cy="4726276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rgbClr val="FFFFFF"/>
                </a:solidFill>
              </a:rPr>
              <a:t>Self-Disclosure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CE260-6760-1C51-684A-30822B62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65" y="1042226"/>
            <a:ext cx="7366001" cy="4726276"/>
          </a:xfrm>
        </p:spPr>
        <p:txBody>
          <a:bodyPr anchor="ctr">
            <a:no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3200" dirty="0">
                <a:solidFill>
                  <a:srgbClr val="FFFFFF"/>
                </a:solidFill>
              </a:rPr>
              <a:t>A communication in which an individual shares personal, private information (such as personal thoughts and feelings) with a conversation partner in order to make themselves known to that other person. </a:t>
            </a:r>
            <a:r>
              <a:rPr lang="en-US" sz="2000" dirty="0">
                <a:solidFill>
                  <a:srgbClr val="FFFFFF"/>
                </a:solidFill>
              </a:rPr>
              <a:t>(Pearce &amp; Sharp, 1973)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4CCE34-2D6A-7F5D-28B3-01F879BE5C94}"/>
              </a:ext>
            </a:extLst>
          </p:cNvPr>
          <p:cNvCxnSpPr/>
          <p:nvPr/>
        </p:nvCxnSpPr>
        <p:spPr>
          <a:xfrm>
            <a:off x="3946582" y="1937084"/>
            <a:ext cx="0" cy="298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34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A1E16-95A5-883F-ED32-9AACC558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31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5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A1E16-95A5-883F-ED32-9AACC558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31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880093-02F3-C520-3065-B63C19F6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50000" b="1316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20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A1E16-95A5-883F-ED32-9AACC558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31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880093-02F3-C520-3065-B63C19F6A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0000" b="1316"/>
          <a:stretch/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A1E16-95A5-883F-ED32-9AACC558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31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A1E16-95A5-883F-ED32-9AACC558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31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83800-84A1-85D9-5B04-8534FC289DDF}"/>
              </a:ext>
            </a:extLst>
          </p:cNvPr>
          <p:cNvSpPr txBox="1">
            <a:spLocks/>
          </p:cNvSpPr>
          <p:nvPr/>
        </p:nvSpPr>
        <p:spPr>
          <a:xfrm>
            <a:off x="1318437" y="850605"/>
            <a:ext cx="9952075" cy="5167423"/>
          </a:xfrm>
          <a:prstGeom prst="rect">
            <a:avLst/>
          </a:prstGeom>
          <a:solidFill>
            <a:schemeClr val="bg1"/>
          </a:solidFill>
          <a:ln w="28575">
            <a:solidFill>
              <a:srgbClr val="26262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262626"/>
                </a:solidFill>
              </a:rPr>
              <a:t>Self-Disclosure…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62626"/>
                </a:solidFill>
              </a:rPr>
              <a:t>Increases in adolescence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Buhrmester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&amp; Paige, 1995)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262626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62626"/>
                </a:solidFill>
              </a:rPr>
              <a:t>Indicates a balance of individuality and engagement in friendships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Bauminger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et al., 2008)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262626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62626"/>
                </a:solidFill>
              </a:rPr>
              <a:t>Elicits responsiveness and is key for intimacy in close relationships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(Reis &amp; Shaver, 1988; Roberts &amp; Greenberg, 2002)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62626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62626"/>
                </a:solidFill>
              </a:rPr>
              <a:t>Links to short- and long-term physical, mental, and relational health outcomes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(Allen et al., 2018; Holt-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Lunsted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et al., 2010)</a:t>
            </a:r>
            <a:endParaRPr lang="en-US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62626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D39C-7A93-4C14-9B96-D1F080AC3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2293"/>
            <a:ext cx="9144000" cy="137341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How do teens </a:t>
            </a:r>
            <a:r>
              <a:rPr lang="en-US" sz="4400" i="1" dirty="0">
                <a:solidFill>
                  <a:srgbClr val="0796AB"/>
                </a:solidFill>
              </a:rPr>
              <a:t>naturally</a:t>
            </a:r>
            <a:r>
              <a:rPr lang="en-US" sz="4400" dirty="0">
                <a:solidFill>
                  <a:schemeClr val="bg1"/>
                </a:solidFill>
              </a:rPr>
              <a:t> learn about self-disclosure in their friendships?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5DF65-8DF7-477C-A12D-85523C6A48EB}"/>
              </a:ext>
            </a:extLst>
          </p:cNvPr>
          <p:cNvSpPr/>
          <p:nvPr/>
        </p:nvSpPr>
        <p:spPr>
          <a:xfrm>
            <a:off x="266700" y="228600"/>
            <a:ext cx="11696700" cy="6381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0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363209E-5B24-4452-A918-6CB089BC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40" y="433292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Kliff</a:t>
            </a:r>
            <a:r>
              <a:rPr lang="en-US" dirty="0">
                <a:solidFill>
                  <a:schemeClr val="bg1"/>
                </a:solidFill>
              </a:rPr>
              <a:t>-Vida Sample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B98481-60E5-4704-A6C9-61B8D0A8A684}"/>
              </a:ext>
            </a:extLst>
          </p:cNvPr>
          <p:cNvGrpSpPr/>
          <p:nvPr/>
        </p:nvGrpSpPr>
        <p:grpSpPr>
          <a:xfrm>
            <a:off x="1139661" y="1912363"/>
            <a:ext cx="3763712" cy="2757912"/>
            <a:chOff x="-529796" y="1758855"/>
            <a:chExt cx="5596501" cy="36774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6CE700-C70A-45A8-A984-C3B7C1506BD2}"/>
                </a:ext>
              </a:extLst>
            </p:cNvPr>
            <p:cNvGrpSpPr/>
            <p:nvPr/>
          </p:nvGrpSpPr>
          <p:grpSpPr>
            <a:xfrm>
              <a:off x="-529796" y="1758855"/>
              <a:ext cx="5596501" cy="3677478"/>
              <a:chOff x="-24830" y="1464487"/>
              <a:chExt cx="5596501" cy="367747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919A71F-960C-4CC9-BD39-C86615560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9878" l="10000" r="90000">
                            <a14:foregroundMark x1="50366" y1="9024" x2="50366" y2="9024"/>
                            <a14:foregroundMark x1="49268" y1="35976" x2="49268" y2="35976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24830" y="1690688"/>
                <a:ext cx="3523403" cy="3252373"/>
              </a:xfrm>
              <a:prstGeom prst="rect">
                <a:avLst/>
              </a:prstGeom>
            </p:spPr>
          </p:pic>
          <p:pic>
            <p:nvPicPr>
              <p:cNvPr id="1028" name="Picture 4" descr="Female Computer Icons Gender symbol, people icon, miscellaneous, text png |  PNGEgg">
                <a:extLst>
                  <a:ext uri="{FF2B5EF4-FFF2-40B4-BE49-F238E27FC236}">
                    <a16:creationId xmlns:a16="http://schemas.microsoft.com/office/drawing/2014/main" id="{BB1FBA4F-28BE-4C7C-B191-ABF8F95AD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688" b="96224" l="10000" r="90000">
                            <a14:foregroundMark x1="52111" y1="15104" x2="52111" y2="15104"/>
                            <a14:foregroundMark x1="52333" y1="40625" x2="52333" y2="40625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287" y="1464487"/>
                <a:ext cx="4593384" cy="3677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20DE8B-92CF-4A0F-9716-104B6145606C}"/>
                </a:ext>
              </a:extLst>
            </p:cNvPr>
            <p:cNvSpPr txBox="1"/>
            <p:nvPr/>
          </p:nvSpPr>
          <p:spPr>
            <a:xfrm>
              <a:off x="2406003" y="2900183"/>
              <a:ext cx="887846" cy="81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6A45F7-153F-4E16-8175-B881882DE970}"/>
                </a:ext>
              </a:extLst>
            </p:cNvPr>
            <p:cNvSpPr txBox="1"/>
            <p:nvPr/>
          </p:nvSpPr>
          <p:spPr>
            <a:xfrm>
              <a:off x="851620" y="2913832"/>
              <a:ext cx="887846" cy="81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98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80B296-622D-4107-9EB1-6C82640AEAA0}"/>
              </a:ext>
            </a:extLst>
          </p:cNvPr>
          <p:cNvGrpSpPr/>
          <p:nvPr/>
        </p:nvGrpSpPr>
        <p:grpSpPr>
          <a:xfrm>
            <a:off x="4903373" y="433292"/>
            <a:ext cx="6705755" cy="5350158"/>
            <a:chOff x="4903373" y="433292"/>
            <a:chExt cx="6705755" cy="5350158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2A0D5C8F-0A0D-4039-9212-0262872FA27D}"/>
                </a:ext>
              </a:extLst>
            </p:cNvPr>
            <p:cNvGraphicFramePr/>
            <p:nvPr/>
          </p:nvGraphicFramePr>
          <p:xfrm>
            <a:off x="4903373" y="433292"/>
            <a:ext cx="6705755" cy="5219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04E976E8-20D8-450C-B066-001FF96ABEF9}"/>
                </a:ext>
              </a:extLst>
            </p:cNvPr>
            <p:cNvSpPr txBox="1">
              <a:spLocks/>
            </p:cNvSpPr>
            <p:nvPr/>
          </p:nvSpPr>
          <p:spPr>
            <a:xfrm>
              <a:off x="6592649" y="5099146"/>
              <a:ext cx="4174411" cy="684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Race Representation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E479B1A-45CB-473B-85CB-D6A014C8F31A}"/>
              </a:ext>
            </a:extLst>
          </p:cNvPr>
          <p:cNvSpPr txBox="1">
            <a:spLocks/>
          </p:cNvSpPr>
          <p:nvPr/>
        </p:nvSpPr>
        <p:spPr>
          <a:xfrm>
            <a:off x="1446363" y="4946436"/>
            <a:ext cx="2608280" cy="85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$40,000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7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1110</Words>
  <Application>Microsoft Office PowerPoint</Application>
  <PresentationFormat>Widescreen</PresentationFormat>
  <Paragraphs>134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Sharing and Caring: </vt:lpstr>
      <vt:lpstr>Self-Disclosure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teens naturally learn about self-disclosure in their friendships?</vt:lpstr>
      <vt:lpstr>Kliff-Vida Sample</vt:lpstr>
      <vt:lpstr>Supportive Behavior Task</vt:lpstr>
      <vt:lpstr>Depth of Self-Disclosure</vt:lpstr>
      <vt:lpstr>Depth of Self-Disclosure</vt:lpstr>
      <vt:lpstr>Depth of Self-Disclosure</vt:lpstr>
      <vt:lpstr>Hypothesis: Best friends co-develop self-disclosure from age 13 to 18</vt:lpstr>
      <vt:lpstr>PowerPoint Presentation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Costello, Meghan A (mac4qe)</dc:creator>
  <cp:lastModifiedBy>Breeden, Lauren Victoria (lvb5hq)</cp:lastModifiedBy>
  <cp:revision>52</cp:revision>
  <dcterms:created xsi:type="dcterms:W3CDTF">2022-04-29T15:21:02Z</dcterms:created>
  <dcterms:modified xsi:type="dcterms:W3CDTF">2023-07-13T13:37:40Z</dcterms:modified>
</cp:coreProperties>
</file>