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6"/>
  </p:notesMasterIdLst>
  <p:sldIdLst>
    <p:sldId id="266" r:id="rId2"/>
    <p:sldId id="296" r:id="rId3"/>
    <p:sldId id="285" r:id="rId4"/>
    <p:sldId id="289" r:id="rId5"/>
    <p:sldId id="300" r:id="rId6"/>
    <p:sldId id="257" r:id="rId7"/>
    <p:sldId id="298" r:id="rId8"/>
    <p:sldId id="291" r:id="rId9"/>
    <p:sldId id="293" r:id="rId10"/>
    <p:sldId id="294" r:id="rId11"/>
    <p:sldId id="295" r:id="rId12"/>
    <p:sldId id="299" r:id="rId13"/>
    <p:sldId id="262" r:id="rId14"/>
    <p:sldId id="30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456"/>
    <a:srgbClr val="1C5355"/>
    <a:srgbClr val="244661"/>
    <a:srgbClr val="223E56"/>
    <a:srgbClr val="3D6D94"/>
    <a:srgbClr val="3D7798"/>
    <a:srgbClr val="193B6A"/>
    <a:srgbClr val="173860"/>
    <a:srgbClr val="1E216B"/>
    <a:srgbClr val="C96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68"/>
    <p:restoredTop sz="70884"/>
  </p:normalViewPr>
  <p:slideViewPr>
    <p:cSldViewPr snapToGrid="0" snapToObjects="1">
      <p:cViewPr varScale="1">
        <p:scale>
          <a:sx n="78" d="100"/>
          <a:sy n="78" d="100"/>
        </p:scale>
        <p:origin x="2172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04F63-8AEB-234C-A41E-9EA306E9D43C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B227A-AF73-824B-A97B-5BAB9E12E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6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thx </a:t>
            </a:r>
            <a:r>
              <a:rPr lang="en-US" dirty="0" err="1"/>
              <a:t>Yuhang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today presenting findings from 25-yr long study of teens, parents, &amp; peers </a:t>
            </a:r>
            <a:br>
              <a:rPr lang="en-US" dirty="0"/>
            </a:br>
            <a:r>
              <a:rPr lang="en-US" dirty="0"/>
              <a:t>to examine how the capacity to show empathy for others is transmitted from 1 gen to the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B227A-AF73-824B-A97B-5BAB9E12E3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4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Model 1, we examined pathways from parents’ to teens’ emp. using the full sample, controlling for teen gender and family income.</a:t>
            </a:r>
          </a:p>
          <a:p>
            <a:r>
              <a:rPr lang="en-US" dirty="0"/>
              <a:t>As predicted…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0DF74-8902-984A-A879-A972C3DD14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22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model 2, we examined pathways from teens’ emp for peers to parenting &amp; child outcomes, </a:t>
            </a:r>
          </a:p>
          <a:p>
            <a:r>
              <a:rPr lang="en-US" dirty="0"/>
              <a:t>focusing only on the subsample of ppts who had children.</a:t>
            </a:r>
          </a:p>
          <a:p>
            <a:r>
              <a:rPr lang="en-US" dirty="0"/>
              <a:t>We found that...</a:t>
            </a:r>
          </a:p>
          <a:p>
            <a:r>
              <a:rPr lang="en-US" dirty="0"/>
              <a:t>suggesting that there's something specific about the transmission of pos, supp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0DF74-8902-984A-A879-A972C3DD14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45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...providing supp for a "pay it </a:t>
            </a:r>
            <a:r>
              <a:rPr lang="en-US" dirty="0" err="1"/>
              <a:t>fwd</a:t>
            </a:r>
            <a:r>
              <a:rPr lang="en-US" dirty="0"/>
              <a:t>" pathway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B227A-AF73-824B-A97B-5BAB9E12E3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53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...importantly these pathways may vary by gender...</a:t>
            </a:r>
          </a:p>
          <a:p>
            <a:r>
              <a:rPr lang="en-US" dirty="0"/>
              <a:t>a particularly exciting next step is to examine moderators of these pathways to address the Q: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B227A-AF73-824B-A97B-5BAB9E12E3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54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w/ quote from Ta-</a:t>
            </a:r>
            <a:r>
              <a:rPr lang="en-US" dirty="0" err="1"/>
              <a:t>Neh</a:t>
            </a:r>
            <a:r>
              <a:rPr lang="en-US" dirty="0"/>
              <a:t>-AH-</a:t>
            </a:r>
            <a:r>
              <a:rPr lang="en-US" dirty="0" err="1"/>
              <a:t>si</a:t>
            </a:r>
            <a:r>
              <a:rPr lang="en-US" dirty="0"/>
              <a:t> Coates, writing to his teenage 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B227A-AF73-824B-A97B-5BAB9E12E3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6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FIRST: Everything you’re about to see is the result of a huge collaborative effort,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led by Joe Allen and supported by incredible grad students, research assistants, &amp; project coordinators.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esp. want to thank our coauthors &amp; funders, who make this type of intensive longitudinal work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B227A-AF73-824B-A97B-5BAB9E12E3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wanna</a:t>
            </a:r>
            <a:r>
              <a:rPr lang="en-US" dirty="0"/>
              <a:t> start w/ Q of what emp is &amp; why it matters for healthy dev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bc</a:t>
            </a:r>
            <a:r>
              <a:rPr lang="en-US" dirty="0"/>
              <a:t> emp is NOT JUST ONE THING— multidimensional construct, involving: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COG capacities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second dim. is EMO emp… </a:t>
            </a:r>
            <a:br>
              <a:rPr lang="en-US" dirty="0"/>
            </a:br>
            <a:r>
              <a:rPr lang="en-US" dirty="0"/>
              <a:t>well-regulated, other-focused emo emp. is often a key driver of…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SUPP BX…</a:t>
            </a:r>
            <a:br>
              <a:rPr lang="en-US" dirty="0"/>
            </a:br>
            <a:endParaRPr lang="en-US" dirty="0"/>
          </a:p>
          <a:p>
            <a:r>
              <a:rPr lang="en-US" dirty="0"/>
              <a:t>Across each of these dims, huge INDIV DIFFS &amp; these diffs are consequential:</a:t>
            </a:r>
            <a:br>
              <a:rPr lang="en-US" dirty="0"/>
            </a:br>
            <a:r>
              <a:rPr lang="en-US" dirty="0"/>
              <a:t>- Parents’ emp for child shapes quality of p-c </a:t>
            </a:r>
            <a:r>
              <a:rPr lang="en-US" dirty="0" err="1"/>
              <a:t>rel’n</a:t>
            </a:r>
            <a:endParaRPr lang="en-US" dirty="0"/>
          </a:p>
          <a:p>
            <a:r>
              <a:rPr lang="en-US" dirty="0"/>
              <a:t> - teens’ emp facilitates pos peer interactions</a:t>
            </a:r>
          </a:p>
          <a:p>
            <a:r>
              <a:rPr lang="en-US" dirty="0"/>
              <a:t>- and LACK of emp in teens &amp; adults has been linked to aggression and abuse.</a:t>
            </a:r>
          </a:p>
          <a:p>
            <a:r>
              <a:rPr lang="en-US" dirty="0"/>
              <a:t>SO it’s important to understand dev roots of these diffs.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B227A-AF73-824B-A97B-5BAB9E12E3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60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specifically, we were interested in how emp is transmitted across gens. </a:t>
            </a:r>
          </a:p>
          <a:p>
            <a:r>
              <a:rPr lang="en-US" dirty="0" err="1"/>
              <a:t>prev</a:t>
            </a:r>
            <a:r>
              <a:rPr lang="en-US" dirty="0"/>
              <a:t> work has shown modest assoc. </a:t>
            </a:r>
            <a:r>
              <a:rPr lang="en-US" dirty="0" err="1"/>
              <a:t>btwn</a:t>
            </a:r>
            <a:r>
              <a:rPr lang="en-US" dirty="0"/>
              <a:t> parents’ &amp; teens’ emp,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 typically studies have relied on self report at a single time </a:t>
            </a:r>
            <a:r>
              <a:rPr lang="en-US" dirty="0" err="1"/>
              <a:t>pt</a:t>
            </a:r>
            <a:r>
              <a:rPr lang="en-US" dirty="0"/>
              <a:t>, examining at most 2 gen (parent &amp; </a:t>
            </a:r>
            <a:r>
              <a:rPr lang="en-US" dirty="0" err="1"/>
              <a:t>ch</a:t>
            </a:r>
            <a:r>
              <a:rPr lang="en-US" dirty="0"/>
              <a:t>).</a:t>
            </a:r>
          </a:p>
          <a:p>
            <a:r>
              <a:rPr lang="en-US" dirty="0"/>
              <a:t>this </a:t>
            </a:r>
            <a:r>
              <a:rPr lang="en-US" dirty="0" err="1"/>
              <a:t>prev</a:t>
            </a:r>
            <a:r>
              <a:rPr lang="en-US" dirty="0"/>
              <a:t> research suggests that emp is transmitted via multiple mechanisms: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Genetic contribution, particularly from the dopamine D4 receptor gene... which interact w/ env influences like: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Socialization, like parents encouraging their teen to be more empathetic to younger sib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one type of soc is Modelling, where parents set example by demo. empathy toward other ppl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But beyond modeling emp toward others generally, we have proposed that teens’ </a:t>
            </a:r>
            <a:r>
              <a:rPr lang="en-US" i="1" dirty="0"/>
              <a:t>first hand exp</a:t>
            </a:r>
            <a:r>
              <a:rPr lang="en-US" i="0" dirty="0"/>
              <a:t> of parents’ emp. may contribute to teens’ secure attachment, which in turn predicts teens’ own care for others.</a:t>
            </a:r>
          </a:p>
          <a:p>
            <a:pPr marL="228600" indent="-228600">
              <a:buFont typeface="+mj-lt"/>
              <a:buAutoNum type="arabicPeriod"/>
            </a:pPr>
            <a:r>
              <a:rPr lang="en-US" i="0" dirty="0"/>
              <a:t>Importantly, emp is a skill that can be learned &amp; honed with practice, such that initial skills acquired in home may be further developed in mutually supp interactions w/ peers</a:t>
            </a:r>
          </a:p>
          <a:p>
            <a:pPr marL="0" indent="0">
              <a:buFont typeface="+mj-lt"/>
              <a:buNone/>
            </a:pPr>
            <a:r>
              <a:rPr lang="en-US" i="0" dirty="0"/>
              <a:t>In present study, we focus on factors in the SOC env, but note that genes certainly are playing a role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B227A-AF73-824B-A97B-5BAB9E12E3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9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why look at these processes in </a:t>
            </a:r>
            <a:r>
              <a:rPr lang="en-US" dirty="0" err="1"/>
              <a:t>adol</a:t>
            </a:r>
            <a:r>
              <a:rPr lang="en-US" dirty="0"/>
              <a:t>? I probs don’t have to convince this grp about importance of dev timing, but briefly:</a:t>
            </a:r>
          </a:p>
          <a:p>
            <a:r>
              <a:rPr lang="en-US" dirty="0"/>
              <a:t>[go quickly thru]</a:t>
            </a:r>
          </a:p>
          <a:p>
            <a:r>
              <a:rPr lang="en-US" dirty="0"/>
              <a:t>But we don’t know much about whether experiences w/ peers in </a:t>
            </a:r>
            <a:r>
              <a:rPr lang="en-US" dirty="0" err="1"/>
              <a:t>adol</a:t>
            </a:r>
            <a:r>
              <a:rPr lang="en-US" dirty="0"/>
              <a:t> influence parenting bx in adult.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B227A-AF73-824B-A97B-5BAB9E12E3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0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this work, the present study tested a theoretical model,</a:t>
            </a:r>
          </a:p>
          <a:p>
            <a:r>
              <a:rPr lang="en-US" dirty="0"/>
              <a:t>beginning in early </a:t>
            </a:r>
            <a:r>
              <a:rPr lang="en-US" dirty="0" err="1"/>
              <a:t>adol</a:t>
            </a:r>
            <a:r>
              <a:rPr lang="en-US" dirty="0"/>
              <a:t> &amp; spanning into adulthood.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hypothesized that parents’ emp for teens…</a:t>
            </a:r>
            <a:br>
              <a:rPr lang="en-US" dirty="0"/>
            </a:br>
            <a:r>
              <a:rPr lang="en-US" dirty="0"/>
              <a:t>cd call this a "pay it forward" pathway -- the emp I receive is the emp I give to friends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Because teens have honed their emp &amp; caregiving skills by practicing w/ peers in </a:t>
            </a:r>
            <a:r>
              <a:rPr lang="en-US" dirty="0" err="1"/>
              <a:t>adol</a:t>
            </a:r>
            <a:r>
              <a:rPr lang="en-US" dirty="0"/>
              <a:t>, perhaps this will influence the way they parent as adults.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Specifically, because they provided supp in response to their friends' emo distress, they may be better equipped to engage in more supp &amp; less non-supp responses to their child's emo distress, </a:t>
            </a:r>
            <a:br>
              <a:rPr lang="en-US" dirty="0"/>
            </a:br>
            <a:r>
              <a:rPr lang="en-US" dirty="0"/>
              <a:t>which in turn might support emp in the next gen.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present study, we test this model in 2 parts, which I’ll explain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0DF74-8902-984A-A879-A972C3DD14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83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ppts drawn from ongoing long study of teens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assessed annually…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sample was diverse &amp; broadly rep of comm. from which it was drawn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teens participated alongside their M, F, &amp; nominated same-sex best friend at each wave</a:t>
            </a:r>
            <a:br>
              <a:rPr lang="en-US" dirty="0"/>
            </a:br>
            <a:r>
              <a:rPr lang="en-US" dirty="0"/>
              <a:t>PAUSE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ppts entered adulthood, we tracked who became parents. By age 32, approx. 74 ppts. had children.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CLICK: In the present analyses, we focus on the 60 participants who consented to provide data for at least 1 child ages 3-8.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focus on participants’ first child in analyses.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However, results w/ this subsample are preliminary, as we're continuing to collect these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B227A-AF73-824B-A97B-5BAB9E12E3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42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Interested in assessing emp observationally, moving beyond traditional self-report measures.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Team of coders coded video-recorded interactions in the supportive behavior task, in which one person talks to a partner about “</a:t>
            </a:r>
            <a:r>
              <a:rPr lang="en-US" sz="1800" dirty="0">
                <a:effectLst/>
                <a:latin typeface="AdvTTc999d02f"/>
              </a:rPr>
              <a:t>problem they were having that they could use some advice or support about</a:t>
            </a:r>
            <a:r>
              <a:rPr lang="en-US" sz="1800" dirty="0">
                <a:effectLst/>
                <a:latin typeface="AdvTTc999d02f+20"/>
              </a:rPr>
              <a:t>” for 6min.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AdvTTc999d02f+20"/>
              </a:rPr>
              <a:t>Did this 2 WAYS: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  <a:latin typeface="AdvTTc999d02f+20"/>
              </a:rPr>
              <a:t>First, we observed teens SEEKING support from parents. In present analyses, we focus on mothers, but we are actively coding interactions w/ fathers as well.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  <a:latin typeface="AdvTTc999d02f+20"/>
              </a:rPr>
              <a:t>Second, we observed teens PROVIDING support to their best friend. So we get a picture of BOTH the supp teens RECEIVE from parents + qual of supp they can GIVE to peers.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To code the core dimensions of emp, we focused on the bx of supp PROVIDER— mothers in the parent task, and teens in the peer task.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to capture EMO emp, coded </a:t>
            </a:r>
            <a:r>
              <a:rPr lang="en-US" sz="1800" dirty="0">
                <a:effectLst/>
                <a:latin typeface="AdvTTc999d02f"/>
              </a:rPr>
              <a:t>extent to which the supporter appears to be connected to and emotionally engaged with the person seeking help.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AdvTTc999d02f"/>
              </a:rPr>
              <a:t>to cap COG emp, coded whether supporter accurately </a:t>
            </a:r>
            <a:r>
              <a:rPr lang="en-US" sz="1800" dirty="0" err="1">
                <a:effectLst/>
                <a:latin typeface="AdvTTc999d02f"/>
              </a:rPr>
              <a:t>ID'd</a:t>
            </a:r>
            <a:r>
              <a:rPr lang="en-US" sz="1800" dirty="0">
                <a:effectLst/>
                <a:latin typeface="AdvTTc999d02f"/>
              </a:rPr>
              <a:t> the other's problem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AdvTTc999d02f"/>
              </a:rPr>
              <a:t>we used TWO indicators of supp </a:t>
            </a:r>
            <a:r>
              <a:rPr lang="en-US" sz="1800" dirty="0" err="1">
                <a:effectLst/>
                <a:latin typeface="AdvTTc999d02f"/>
              </a:rPr>
              <a:t>beh</a:t>
            </a:r>
            <a:r>
              <a:rPr lang="en-US" sz="1800" dirty="0">
                <a:effectLst/>
                <a:latin typeface="AdvTTc999d02f"/>
              </a:rPr>
              <a:t>: instrumental supp (such as offering help to address the prob) &amp; emo supp (such as validating the other’s feelings)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AdvTTc999d02f"/>
              </a:rPr>
              <a:t>each type of bx was coded on a scale from 0 to 4, and showed good interrater </a:t>
            </a:r>
            <a:r>
              <a:rPr lang="en-US" sz="1800" dirty="0" err="1">
                <a:effectLst/>
                <a:latin typeface="AdvTTc999d02f"/>
              </a:rPr>
              <a:t>reli</a:t>
            </a:r>
            <a:r>
              <a:rPr lang="en-US" sz="1800" dirty="0">
                <a:effectLst/>
                <a:latin typeface="AdvTTc999d02f"/>
              </a:rPr>
              <a:t>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err="1">
                <a:effectLst/>
                <a:latin typeface="AdvTTc999d02f"/>
              </a:rPr>
              <a:t>bc</a:t>
            </a:r>
            <a:r>
              <a:rPr lang="en-US" sz="1800" dirty="0">
                <a:effectLst/>
                <a:latin typeface="AdvTTc999d02f"/>
              </a:rPr>
              <a:t> 4 scores were correlated, we averaged them to create an emp composite, with higher scores indicating greater emp, following </a:t>
            </a:r>
            <a:r>
              <a:rPr lang="en-US" sz="1800" dirty="0" err="1">
                <a:effectLst/>
                <a:latin typeface="AdvTTc999d02f"/>
              </a:rPr>
              <a:t>prev</a:t>
            </a:r>
            <a:r>
              <a:rPr lang="en-US" sz="1800" dirty="0">
                <a:effectLst/>
                <a:latin typeface="AdvTTc999d02f"/>
              </a:rPr>
              <a:t> work.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  <a:latin typeface="AdvTTc999d02f"/>
              </a:rPr>
              <a:t>In sum, we combined 4 observed indicators to derive scores for mothers’ emp toward their teen, and teen’s emp toward their best friends at each wave, spanning age 13-19.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B227A-AF73-824B-A97B-5BAB9E12E3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11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ppts had children, they were invited to complete a set of Qs including: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coping with </a:t>
            </a:r>
            <a:r>
              <a:rPr lang="en-US" dirty="0" err="1"/>
              <a:t>ch’s</a:t>
            </a:r>
            <a:r>
              <a:rPr lang="en-US" dirty="0"/>
              <a:t> neg emo scale, which includes factor tapping parents' supportive resp. to children's negative emotions–resp that address the </a:t>
            </a:r>
            <a:r>
              <a:rPr lang="en-US" dirty="0" err="1"/>
              <a:t>ch's</a:t>
            </a:r>
            <a:r>
              <a:rPr lang="en-US" dirty="0"/>
              <a:t> problem or sooth the emotion, or encourage their emo expression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also includes factor capturing NON-SUPP resp. -- where parent minimizes or punishes </a:t>
            </a:r>
            <a:r>
              <a:rPr lang="en-US" dirty="0" err="1"/>
              <a:t>ch's</a:t>
            </a:r>
            <a:r>
              <a:rPr lang="en-US" dirty="0"/>
              <a:t> distress, or becomes distressed themselves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Ppts. also reported on child’s soc </a:t>
            </a:r>
            <a:r>
              <a:rPr lang="en-US" dirty="0" err="1"/>
              <a:t>beh</a:t>
            </a:r>
            <a:r>
              <a:rPr lang="en-US" dirty="0"/>
              <a:t> using Social Skills Improvement System //subscale for child empathy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B227A-AF73-824B-A97B-5BAB9E12E3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6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758-8F08-834A-8190-0F0078D5C3D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6C0-FC57-714A-ACD7-29DC9206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9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758-8F08-834A-8190-0F0078D5C3D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6C0-FC57-714A-ACD7-29DC9206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758-8F08-834A-8190-0F0078D5C3D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6C0-FC57-714A-ACD7-29DC9206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6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758-8F08-834A-8190-0F0078D5C3D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6C0-FC57-714A-ACD7-29DC9206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3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758-8F08-834A-8190-0F0078D5C3D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6C0-FC57-714A-ACD7-29DC9206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1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758-8F08-834A-8190-0F0078D5C3D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6C0-FC57-714A-ACD7-29DC9206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1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758-8F08-834A-8190-0F0078D5C3D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6C0-FC57-714A-ACD7-29DC9206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5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758-8F08-834A-8190-0F0078D5C3D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6C0-FC57-714A-ACD7-29DC9206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0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758-8F08-834A-8190-0F0078D5C3D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6C0-FC57-714A-ACD7-29DC9206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3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758-8F08-834A-8190-0F0078D5C3D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6C0-FC57-714A-ACD7-29DC9206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5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758-8F08-834A-8190-0F0078D5C3D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6C0-FC57-714A-ACD7-29DC9206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7F758-8F08-834A-8190-0F0078D5C3D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A86C0-FC57-714A-ACD7-29DC9206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91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E5B3D8-6724-4B4B-8C81-4F4106C8C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" y="0"/>
            <a:ext cx="9144003" cy="524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8E6BE-0713-B94C-BC96-27E2288CB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80" y="2916811"/>
            <a:ext cx="7339422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Empathy Across 3 Generations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8CEA6-152D-D64A-8551-B637100E8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32122"/>
            <a:ext cx="9144000" cy="886965"/>
          </a:xfrm>
          <a:solidFill>
            <a:srgbClr val="124456"/>
          </a:solidFill>
        </p:spPr>
        <p:txBody>
          <a:bodyPr anchor="ctr">
            <a:normAutofit/>
          </a:bodyPr>
          <a:lstStyle/>
          <a:p>
            <a:pPr marL="344488" algn="l"/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 panose="02000503020000020003" pitchFamily="2" charset="0"/>
              </a:rPr>
              <a:t>Jessica Stern, University of Virginia</a:t>
            </a:r>
          </a:p>
        </p:txBody>
      </p:sp>
      <p:pic>
        <p:nvPicPr>
          <p:cNvPr id="4" name="Picture 2" descr="SRA Annual Meeting">
            <a:extLst>
              <a:ext uri="{FF2B5EF4-FFF2-40B4-BE49-F238E27FC236}">
                <a16:creationId xmlns:a16="http://schemas.microsoft.com/office/drawing/2014/main" id="{FED72C23-A274-B16C-B0C4-A1D18769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324" y="4886325"/>
            <a:ext cx="19716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49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B659A5-FFDB-4A59-1335-E5C68FDC4F67}"/>
              </a:ext>
            </a:extLst>
          </p:cNvPr>
          <p:cNvSpPr/>
          <p:nvPr/>
        </p:nvSpPr>
        <p:spPr>
          <a:xfrm>
            <a:off x="313038" y="3886198"/>
            <a:ext cx="2335895" cy="97706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Mom Empathic Support for Teen 13y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3BF77-3217-FDCD-CD09-D24A78605D39}"/>
              </a:ext>
            </a:extLst>
          </p:cNvPr>
          <p:cNvSpPr/>
          <p:nvPr/>
        </p:nvSpPr>
        <p:spPr>
          <a:xfrm>
            <a:off x="3501549" y="3886195"/>
            <a:ext cx="2214053" cy="9770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Teen Empathic Support for Friends 13-16y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EA1EBF-B905-BEB5-EE94-0528BB5481F5}"/>
              </a:ext>
            </a:extLst>
          </p:cNvPr>
          <p:cNvSpPr/>
          <p:nvPr/>
        </p:nvSpPr>
        <p:spPr>
          <a:xfrm>
            <a:off x="6690061" y="3886194"/>
            <a:ext cx="2214053" cy="977067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Teen Empathic Support for Friends 17-19y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6EDE4D-61D4-BD5C-2019-5B92E2FD780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648933" y="4374729"/>
            <a:ext cx="852616" cy="3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27B594-4844-99F9-A52F-3BCF9DC9911B}"/>
              </a:ext>
            </a:extLst>
          </p:cNvPr>
          <p:cNvSpPr txBox="1"/>
          <p:nvPr/>
        </p:nvSpPr>
        <p:spPr>
          <a:xfrm>
            <a:off x="2747312" y="389199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.12**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862D93B-3F48-A217-AAF7-BDE858B66F4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5715602" y="4374728"/>
            <a:ext cx="974459" cy="1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1A57FD0-61B5-D273-5FB0-9D66D917D57A}"/>
              </a:ext>
            </a:extLst>
          </p:cNvPr>
          <p:cNvSpPr txBox="1"/>
          <p:nvPr/>
        </p:nvSpPr>
        <p:spPr>
          <a:xfrm>
            <a:off x="5887748" y="394456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.50**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BF3B6-D872-ECB6-A879-BA22E876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48" y="456294"/>
            <a:ext cx="9144000" cy="1182815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venir Next Condensed" panose="020B0506020202020204" pitchFamily="34" charset="0"/>
              </a:rPr>
              <a:t>Results: Model 1 (G1-G2; N = 184)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BF1A15-21A7-C6CC-68E7-E7015600AF9F}"/>
              </a:ext>
            </a:extLst>
          </p:cNvPr>
          <p:cNvSpPr txBox="1"/>
          <p:nvPr/>
        </p:nvSpPr>
        <p:spPr>
          <a:xfrm>
            <a:off x="4187685" y="6546574"/>
            <a:ext cx="5078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*p &lt; .05, **p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&lt; .01,</a:t>
            </a:r>
            <a:r>
              <a:rPr lang="en-US" sz="1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 ***p &lt; .001. covariates: gender, income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68B248-231D-F09D-2FB0-633F053D7656}"/>
              </a:ext>
            </a:extLst>
          </p:cNvPr>
          <p:cNvSpPr txBox="1"/>
          <p:nvPr/>
        </p:nvSpPr>
        <p:spPr>
          <a:xfrm>
            <a:off x="2563253" y="5588748"/>
            <a:ext cx="4558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venir Next Condensed" panose="020B0506020202020204" pitchFamily="34" charset="0"/>
                <a:ea typeface="Times New Roman" panose="02020603050405020304" pitchFamily="18" charset="0"/>
              </a:rPr>
              <a:t>Indirect effect </a:t>
            </a:r>
            <a:r>
              <a:rPr lang="en-US" sz="2000" dirty="0"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= .06, 95% CI [.02, .12], </a:t>
            </a:r>
            <a:r>
              <a:rPr lang="en-US" sz="2000" i="1" dirty="0"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= .014</a:t>
            </a:r>
            <a:r>
              <a:rPr lang="en-US" sz="2000" dirty="0">
                <a:effectLst/>
                <a:latin typeface="Avenir Next Condensed" panose="020B0506020202020204" pitchFamily="34" charset="0"/>
              </a:rPr>
              <a:t> </a:t>
            </a:r>
            <a:endParaRPr lang="en-US" sz="2000" dirty="0">
              <a:latin typeface="Avenir Next Condensed" panose="020B0506020202020204" pitchFamily="34" charset="0"/>
            </a:endParaRPr>
          </a:p>
        </p:txBody>
      </p:sp>
      <p:pic>
        <p:nvPicPr>
          <p:cNvPr id="41" name="Picture 2" descr="2,738 African American Mom And Teen Son Stock Photos, Pictures &amp;  Royalty-Free Images - iStock">
            <a:extLst>
              <a:ext uri="{FF2B5EF4-FFF2-40B4-BE49-F238E27FC236}">
                <a16:creationId xmlns:a16="http://schemas.microsoft.com/office/drawing/2014/main" id="{F14363E2-9F9D-20A4-8774-768DE83C1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66" y="2180482"/>
            <a:ext cx="2351467" cy="15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Knowing and Being Known Is Worth the Vulnerability and Awkwardness |  HuffPost Women">
            <a:extLst>
              <a:ext uri="{FF2B5EF4-FFF2-40B4-BE49-F238E27FC236}">
                <a16:creationId xmlns:a16="http://schemas.microsoft.com/office/drawing/2014/main" id="{CA9C01C0-01C6-F7F8-560E-2E892D846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137" y="2180482"/>
            <a:ext cx="3135289" cy="15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EA1EBF-B905-BEB5-EE94-0528BB5481F5}"/>
              </a:ext>
            </a:extLst>
          </p:cNvPr>
          <p:cNvSpPr/>
          <p:nvPr/>
        </p:nvSpPr>
        <p:spPr>
          <a:xfrm>
            <a:off x="205723" y="3785781"/>
            <a:ext cx="2211774" cy="89150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Teen Empathic Support for Friends 17-19y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4191D0-EF6F-2865-20A3-B1E07F7C8A37}"/>
              </a:ext>
            </a:extLst>
          </p:cNvPr>
          <p:cNvSpPr/>
          <p:nvPr/>
        </p:nvSpPr>
        <p:spPr>
          <a:xfrm>
            <a:off x="3405255" y="2685039"/>
            <a:ext cx="2333489" cy="8915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Supportive Responses to Child Distress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0FD260-58B3-94C3-B2E9-33C174EDA47A}"/>
              </a:ext>
            </a:extLst>
          </p:cNvPr>
          <p:cNvSpPr/>
          <p:nvPr/>
        </p:nvSpPr>
        <p:spPr>
          <a:xfrm>
            <a:off x="3405255" y="5012602"/>
            <a:ext cx="2333489" cy="8915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Non-supportive Responses to Child Distress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FB4779-1538-9116-912D-048E3E1473AE}"/>
              </a:ext>
            </a:extLst>
          </p:cNvPr>
          <p:cNvSpPr/>
          <p:nvPr/>
        </p:nvSpPr>
        <p:spPr>
          <a:xfrm>
            <a:off x="7041553" y="3785781"/>
            <a:ext cx="1896724" cy="89150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 panose="02000503020000020003" pitchFamily="2" charset="0"/>
              </a:rPr>
              <a:t>Child Empathy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59B5EC-7B2C-6F05-5B41-A3FAB5C70C2C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738744" y="3130793"/>
            <a:ext cx="1302809" cy="85683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C28C76-D05E-6C55-2D7A-8BB8C93B521C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5738744" y="4601526"/>
            <a:ext cx="1302809" cy="85683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AE9BDB-2016-1C25-3FF0-56370E602EEF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417497" y="3130793"/>
            <a:ext cx="987758" cy="824770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15AEDA-1D57-5A00-12EE-10E18F672B7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417497" y="4601526"/>
            <a:ext cx="987758" cy="856830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66335EE-D157-FBDC-804B-D05BCF9A5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5708"/>
            <a:ext cx="9144000" cy="121295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venir Next Condensed" panose="020B0506020202020204" pitchFamily="34" charset="0"/>
              </a:rPr>
              <a:t>Results: Model 2 (G2-G3; N = 60)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5E0DCE-13D1-FB45-68D6-D39C4883713D}"/>
              </a:ext>
            </a:extLst>
          </p:cNvPr>
          <p:cNvSpPr txBox="1"/>
          <p:nvPr/>
        </p:nvSpPr>
        <p:spPr>
          <a:xfrm>
            <a:off x="5109204" y="6530591"/>
            <a:ext cx="4024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*p &lt; .05, **p &lt; .001. covariates: gender, income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AF122E8-CA89-C6A4-F186-0391D5544D64}"/>
              </a:ext>
            </a:extLst>
          </p:cNvPr>
          <p:cNvSpPr txBox="1"/>
          <p:nvPr/>
        </p:nvSpPr>
        <p:spPr>
          <a:xfrm>
            <a:off x="2606721" y="4926843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venir Book" panose="02000503020000020003" pitchFamily="2" charset="0"/>
              </a:rPr>
              <a:t>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2B6F5E-4288-A7A0-43EF-55E514A499D4}"/>
              </a:ext>
            </a:extLst>
          </p:cNvPr>
          <p:cNvSpPr txBox="1"/>
          <p:nvPr/>
        </p:nvSpPr>
        <p:spPr>
          <a:xfrm>
            <a:off x="6367255" y="4892157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venir Book" panose="02000503020000020003" pitchFamily="2" charset="0"/>
              </a:rPr>
              <a:t>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A9BEF4-CA09-5F8E-23E3-0B707A6068CD}"/>
              </a:ext>
            </a:extLst>
          </p:cNvPr>
          <p:cNvSpPr txBox="1"/>
          <p:nvPr/>
        </p:nvSpPr>
        <p:spPr>
          <a:xfrm>
            <a:off x="6287641" y="317481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.12**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A36287-1062-F524-DEF2-E928C8633F00}"/>
              </a:ext>
            </a:extLst>
          </p:cNvPr>
          <p:cNvSpPr txBox="1"/>
          <p:nvPr/>
        </p:nvSpPr>
        <p:spPr>
          <a:xfrm>
            <a:off x="2266467" y="315268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10.22*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D632D6-0E74-A073-FF2C-D2AA83CCD066}"/>
              </a:ext>
            </a:extLst>
          </p:cNvPr>
          <p:cNvSpPr txBox="1"/>
          <p:nvPr/>
        </p:nvSpPr>
        <p:spPr>
          <a:xfrm>
            <a:off x="2139352" y="2018605"/>
            <a:ext cx="52448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venir Next Condensed" panose="020B0506020202020204" pitchFamily="34" charset="0"/>
                <a:ea typeface="Times New Roman" panose="02020603050405020304" pitchFamily="18" charset="0"/>
              </a:rPr>
              <a:t>Indirect effect </a:t>
            </a:r>
            <a:r>
              <a:rPr lang="en-US" sz="2000" dirty="0"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= </a:t>
            </a:r>
            <a:r>
              <a:rPr lang="en-US" sz="2000" dirty="0">
                <a:latin typeface="Avenir Next Condensed" panose="020B0506020202020204" pitchFamily="34" charset="0"/>
                <a:ea typeface="Times New Roman" panose="02020603050405020304" pitchFamily="18" charset="0"/>
              </a:rPr>
              <a:t>1.24</a:t>
            </a:r>
            <a:r>
              <a:rPr lang="en-US" sz="2000" dirty="0"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, 95% </a:t>
            </a:r>
            <a:r>
              <a:rPr lang="en-US" sz="2000" dirty="0">
                <a:latin typeface="Avenir Next Condensed" panose="020B0506020202020204" pitchFamily="34" charset="0"/>
                <a:ea typeface="Times New Roman" panose="02020603050405020304" pitchFamily="18" charset="0"/>
              </a:rPr>
              <a:t>CI [0.13, 2.93], </a:t>
            </a:r>
            <a:r>
              <a:rPr lang="en-US" sz="2000" i="1" dirty="0"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= .076</a:t>
            </a:r>
            <a:r>
              <a:rPr lang="en-US" sz="2000" dirty="0">
                <a:effectLst/>
                <a:latin typeface="Avenir Next Condensed" panose="020B0506020202020204" pitchFamily="34" charset="0"/>
              </a:rPr>
              <a:t> </a:t>
            </a:r>
            <a:endParaRPr lang="en-US" sz="2000" dirty="0">
              <a:latin typeface="Avenir Next Condensed" panose="020B0506020202020204" pitchFamily="34" charset="0"/>
            </a:endParaRPr>
          </a:p>
        </p:txBody>
      </p:sp>
      <p:pic>
        <p:nvPicPr>
          <p:cNvPr id="51" name="Picture 4" descr="Knowing and Being Known Is Worth the Vulnerability and Awkwardness |  HuffPost Women">
            <a:extLst>
              <a:ext uri="{FF2B5EF4-FFF2-40B4-BE49-F238E27FC236}">
                <a16:creationId xmlns:a16="http://schemas.microsoft.com/office/drawing/2014/main" id="{0904667F-CD8C-788C-9B41-D73B5A1BD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7"/>
          <a:stretch/>
        </p:blipFill>
        <p:spPr bwMode="auto">
          <a:xfrm>
            <a:off x="0" y="4887546"/>
            <a:ext cx="2530963" cy="130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upporting Young Mothers - Supporting Young Parents Toolkit - ACT for Youth">
            <a:extLst>
              <a:ext uri="{FF2B5EF4-FFF2-40B4-BE49-F238E27FC236}">
                <a16:creationId xmlns:a16="http://schemas.microsoft.com/office/drawing/2014/main" id="{C528B919-D0F3-668B-9697-D6C8279D9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5255" y="3666910"/>
            <a:ext cx="2333489" cy="12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13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078D1F-5B3C-AD1A-5B46-ED1E1CD79DDF}"/>
              </a:ext>
            </a:extLst>
          </p:cNvPr>
          <p:cNvSpPr txBox="1">
            <a:spLocks/>
          </p:cNvSpPr>
          <p:nvPr/>
        </p:nvSpPr>
        <p:spPr>
          <a:xfrm>
            <a:off x="0" y="405708"/>
            <a:ext cx="4961744" cy="1212958"/>
          </a:xfrm>
          <a:prstGeom prst="rect">
            <a:avLst/>
          </a:prstGeom>
          <a:solidFill>
            <a:srgbClr val="1738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venir Next Condensed" panose="020B0506020202020204" pitchFamily="34" charset="0"/>
              </a:rPr>
              <a:t>Conclusions</a:t>
            </a:r>
          </a:p>
        </p:txBody>
      </p:sp>
      <p:pic>
        <p:nvPicPr>
          <p:cNvPr id="5" name="Picture 2" descr="240,485 Parent Child Holding Hands Images, Stock Photos &amp; Vectors |  Shutterstock">
            <a:extLst>
              <a:ext uri="{FF2B5EF4-FFF2-40B4-BE49-F238E27FC236}">
                <a16:creationId xmlns:a16="http://schemas.microsoft.com/office/drawing/2014/main" id="{228E0529-153A-038A-6E09-87792872A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1744" y="1"/>
            <a:ext cx="4182256" cy="275416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B6AA4-0642-6543-CD9E-B558FDF15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90" y="3159868"/>
            <a:ext cx="8372475" cy="3828509"/>
          </a:xfrm>
        </p:spPr>
        <p:txBody>
          <a:bodyPr>
            <a:normAutofit/>
          </a:bodyPr>
          <a:lstStyle/>
          <a:p>
            <a:r>
              <a:rPr lang="en-US" sz="2400" dirty="0"/>
              <a:t>Teens who experienced empathic support from mothers at age 13 showed greater empathy for close friends across adolescence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– 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“pay it forward”</a:t>
            </a:r>
          </a:p>
          <a:p>
            <a:r>
              <a:rPr lang="en-US" sz="2400" dirty="0"/>
              <a:t>Teen empathy for close friends showed moderate stability over time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– 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developmental continuity</a:t>
            </a:r>
            <a:endParaRPr lang="en-US" sz="2400" dirty="0"/>
          </a:p>
          <a:p>
            <a:r>
              <a:rPr lang="en-US" sz="2400" dirty="0"/>
              <a:t>Empathy for friends at age 17-19 predicted supportive </a:t>
            </a:r>
            <a:br>
              <a:rPr lang="en-US" sz="2400" dirty="0"/>
            </a:br>
            <a:r>
              <a:rPr lang="en-US" sz="2400" dirty="0"/>
              <a:t>(but not non-supportive) parental responses to children’s distress, scaffolding children’s own empathy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– 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specificity of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8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C72F4-9D68-10B3-475D-52C835186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29" y="2812211"/>
            <a:ext cx="8114753" cy="375764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Role of fathers’ empathy</a:t>
            </a:r>
            <a:endParaRPr lang="en-US" sz="18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Partners/ coparents &amp; siblings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Beyond parochial empathy: out-group members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Variation by gender, SES, racial identity, cultural context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Moderators and protective factors</a:t>
            </a:r>
          </a:p>
          <a:p>
            <a:pPr lvl="1"/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What interrupts intergenerational patterns of low empathy?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B83C5C-6F91-9324-E45A-6283332F8410}"/>
              </a:ext>
            </a:extLst>
          </p:cNvPr>
          <p:cNvSpPr txBox="1">
            <a:spLocks/>
          </p:cNvSpPr>
          <p:nvPr/>
        </p:nvSpPr>
        <p:spPr>
          <a:xfrm>
            <a:off x="0" y="706702"/>
            <a:ext cx="9144000" cy="1325563"/>
          </a:xfrm>
          <a:prstGeom prst="rect">
            <a:avLst/>
          </a:prstGeom>
          <a:solidFill>
            <a:srgbClr val="1738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venir Next Condensed" panose="020B0506020202020204" pitchFamily="34" charset="0"/>
              </a:rPr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21016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3D6D94"/>
            </a:gs>
            <a:gs pos="0">
              <a:schemeClr val="accent1">
                <a:lumMod val="75000"/>
              </a:schemeClr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-Nehisi Coates Looks At The Physical Toll Of Being Black In America :  Code Switch : NPR">
            <a:extLst>
              <a:ext uri="{FF2B5EF4-FFF2-40B4-BE49-F238E27FC236}">
                <a16:creationId xmlns:a16="http://schemas.microsoft.com/office/drawing/2014/main" id="{1DD21123-28F6-38AD-38E6-76EB26B50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27909"/>
            <a:ext cx="6229350" cy="415290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4E1B011-6355-B5A7-15F0-A8FAA4B44106}"/>
              </a:ext>
            </a:extLst>
          </p:cNvPr>
          <p:cNvSpPr txBox="1">
            <a:spLocks/>
          </p:cNvSpPr>
          <p:nvPr/>
        </p:nvSpPr>
        <p:spPr>
          <a:xfrm>
            <a:off x="5365631" y="2353472"/>
            <a:ext cx="3778370" cy="4504528"/>
          </a:xfrm>
          <a:prstGeom prst="rect">
            <a:avLst/>
          </a:prstGeom>
          <a:solidFill>
            <a:schemeClr val="bg1">
              <a:alpha val="9098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endParaRPr lang="en-US" sz="1800" dirty="0">
              <a:latin typeface="Avenir Book" panose="02000503020000020003" pitchFamily="2" charset="0"/>
            </a:endParaRPr>
          </a:p>
          <a:p>
            <a:pPr marL="45720" indent="0">
              <a:buFont typeface="Arial" panose="020B0604020202020204" pitchFamily="34" charset="0"/>
              <a:buNone/>
            </a:pPr>
            <a:r>
              <a:rPr lang="en-US" sz="1800" dirty="0">
                <a:latin typeface="Avenir Book" panose="02000503020000020003" pitchFamily="2" charset="0"/>
              </a:rPr>
              <a:t>“I didn’t always have things, but I had people—</a:t>
            </a:r>
            <a:r>
              <a:rPr lang="en-US" sz="1800" i="1" dirty="0">
                <a:latin typeface="Avenir Book" panose="02000503020000020003" pitchFamily="2" charset="0"/>
              </a:rPr>
              <a:t>I always had people</a:t>
            </a:r>
            <a:r>
              <a:rPr lang="en-US" sz="1800" dirty="0">
                <a:latin typeface="Avenir Book" panose="02000503020000020003" pitchFamily="2" charset="0"/>
              </a:rPr>
              <a:t>. </a:t>
            </a:r>
          </a:p>
          <a:p>
            <a:pPr marL="45720" indent="0">
              <a:buFont typeface="Arial" panose="020B0604020202020204" pitchFamily="34" charset="0"/>
              <a:buNone/>
            </a:pPr>
            <a:r>
              <a:rPr lang="en-US" sz="1800" dirty="0">
                <a:latin typeface="Avenir Book" panose="02000503020000020003" pitchFamily="2" charset="0"/>
              </a:rPr>
              <a:t>I had a </a:t>
            </a:r>
            <a:r>
              <a:rPr 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mother and father </a:t>
            </a:r>
            <a:r>
              <a:rPr lang="en-US" sz="1800" dirty="0">
                <a:latin typeface="Avenir Book" panose="02000503020000020003" pitchFamily="2" charset="0"/>
              </a:rPr>
              <a:t>who I would match against any other… </a:t>
            </a:r>
            <a:br>
              <a:rPr lang="en-US" sz="1800" dirty="0">
                <a:latin typeface="Avenir Book" panose="02000503020000020003" pitchFamily="2" charset="0"/>
              </a:rPr>
            </a:br>
            <a:r>
              <a:rPr lang="en-US" sz="1800" dirty="0">
                <a:latin typeface="Avenir Book" panose="02000503020000020003" pitchFamily="2" charset="0"/>
              </a:rPr>
              <a:t>I had </a:t>
            </a:r>
            <a:r>
              <a:rPr 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friends</a:t>
            </a:r>
            <a:r>
              <a:rPr lang="en-US" sz="1800" dirty="0">
                <a:latin typeface="Avenir Book" panose="02000503020000020003" pitchFamily="2" charset="0"/>
              </a:rPr>
              <a:t> who would leap in front of a bus for me. </a:t>
            </a:r>
          </a:p>
          <a:p>
            <a:pPr marL="45720" indent="0">
              <a:buFont typeface="Arial" panose="020B0604020202020204" pitchFamily="34" charset="0"/>
              <a:buNone/>
            </a:pPr>
            <a:r>
              <a:rPr lang="en-US" sz="1800" dirty="0">
                <a:latin typeface="Avenir Book" panose="02000503020000020003" pitchFamily="2" charset="0"/>
              </a:rPr>
              <a:t>You need to know that I was loved, [that] I have always loved my people and that broad love is directly related to the specific love I feel for you.” </a:t>
            </a:r>
          </a:p>
          <a:p>
            <a:pPr marL="45720" indent="0">
              <a:buFont typeface="Arial" panose="020B0604020202020204" pitchFamily="34" charset="0"/>
              <a:buNone/>
            </a:pPr>
            <a:endParaRPr lang="en-US" sz="1800" dirty="0">
              <a:latin typeface="Avenir Book" panose="02000503020000020003" pitchFamily="2" charset="0"/>
            </a:endParaRPr>
          </a:p>
          <a:p>
            <a:pPr marL="45720" indent="0">
              <a:buFont typeface="Arial" panose="020B0604020202020204" pitchFamily="34" charset="0"/>
              <a:buNone/>
            </a:pPr>
            <a:r>
              <a:rPr lang="en-US" sz="1800" dirty="0">
                <a:latin typeface="Avenir Book" panose="02000503020000020003" pitchFamily="2" charset="0"/>
              </a:rPr>
              <a:t>– Ta-Nehisi Coates (2015), </a:t>
            </a:r>
            <a:r>
              <a:rPr lang="en-US" sz="1800" i="1" dirty="0">
                <a:latin typeface="Avenir Book" panose="02000503020000020003" pitchFamily="2" charset="0"/>
              </a:rPr>
              <a:t>Between the World and Me</a:t>
            </a:r>
            <a:endParaRPr lang="en-US" sz="18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9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D37B-D079-403B-51B4-F24D7BE2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17488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Thank you!</a:t>
            </a:r>
          </a:p>
        </p:txBody>
      </p:sp>
      <p:pic>
        <p:nvPicPr>
          <p:cNvPr id="1026" name="Picture 2" descr="National Institute of Mental Health (NIMH) | Interagency Committee on  Disability Research">
            <a:extLst>
              <a:ext uri="{FF2B5EF4-FFF2-40B4-BE49-F238E27FC236}">
                <a16:creationId xmlns:a16="http://schemas.microsoft.com/office/drawing/2014/main" id="{BFEFDDCC-F1A3-3506-59CE-27961FC46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017257"/>
            <a:ext cx="3300413" cy="85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CHD Neonatal Research Network">
            <a:extLst>
              <a:ext uri="{FF2B5EF4-FFF2-40B4-BE49-F238E27FC236}">
                <a16:creationId xmlns:a16="http://schemas.microsoft.com/office/drawing/2014/main" id="{28CC6686-61EA-F3DD-1D8F-A49B06F25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911" y="6017257"/>
            <a:ext cx="5759088" cy="8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">
            <a:extLst>
              <a:ext uri="{FF2B5EF4-FFF2-40B4-BE49-F238E27FC236}">
                <a16:creationId xmlns:a16="http://schemas.microsoft.com/office/drawing/2014/main" id="{3635C171-AB71-A317-8F34-C3BBB81AB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447" y="3325563"/>
            <a:ext cx="5961518" cy="169530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600DDD-0182-EA49-F3EA-5DE035E4B31A}"/>
              </a:ext>
            </a:extLst>
          </p:cNvPr>
          <p:cNvSpPr txBox="1"/>
          <p:nvPr/>
        </p:nvSpPr>
        <p:spPr>
          <a:xfrm>
            <a:off x="476407" y="2010891"/>
            <a:ext cx="457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venir Book" panose="02000503020000020003" pitchFamily="2" charset="0"/>
              </a:rPr>
              <a:t>Co-authors: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Amanda F. </a:t>
            </a:r>
            <a:r>
              <a:rPr lang="en-US" sz="2000" dirty="0" err="1">
                <a:effectLst/>
                <a:latin typeface="Avenir Book" panose="02000503020000020003" pitchFamily="2" charset="0"/>
              </a:rPr>
              <a:t>Hellwig</a:t>
            </a:r>
            <a:endParaRPr lang="en-US" sz="2000" dirty="0">
              <a:effectLst/>
              <a:latin typeface="Avenir Book" panose="02000503020000020003" pitchFamily="2" charset="0"/>
            </a:endParaRPr>
          </a:p>
          <a:p>
            <a:r>
              <a:rPr lang="en-US" sz="2000" dirty="0">
                <a:latin typeface="Avenir Book" panose="02000503020000020003" pitchFamily="2" charset="0"/>
              </a:rPr>
              <a:t>Meghan A. </a:t>
            </a:r>
            <a:r>
              <a:rPr lang="en-US" sz="2000" dirty="0">
                <a:effectLst/>
                <a:latin typeface="Avenir Book" panose="02000503020000020003" pitchFamily="2" charset="0"/>
              </a:rPr>
              <a:t>Costello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Jennifer </a:t>
            </a:r>
            <a:r>
              <a:rPr lang="en-US" sz="2000" dirty="0">
                <a:effectLst/>
                <a:latin typeface="Avenir Book" panose="02000503020000020003" pitchFamily="2" charset="0"/>
              </a:rPr>
              <a:t>Mitchell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Joseph P. A</a:t>
            </a:r>
            <a:r>
              <a:rPr lang="en-US" sz="2000" dirty="0">
                <a:effectLst/>
                <a:latin typeface="Avenir Book" panose="02000503020000020003" pitchFamily="2" charset="0"/>
              </a:rPr>
              <a:t>llen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30BA7-433E-05AF-F7E2-05E385BA8A26}"/>
              </a:ext>
            </a:extLst>
          </p:cNvPr>
          <p:cNvSpPr txBox="1"/>
          <p:nvPr/>
        </p:nvSpPr>
        <p:spPr>
          <a:xfrm>
            <a:off x="476407" y="3981961"/>
            <a:ext cx="2541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Special thanks to RAs and Project Coordinators</a:t>
            </a:r>
          </a:p>
          <a:p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past and present!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5515EB-FF6B-EEFC-FCA5-C6DE850AD78B}"/>
              </a:ext>
            </a:extLst>
          </p:cNvPr>
          <p:cNvCxnSpPr>
            <a:cxnSpLocks/>
          </p:cNvCxnSpPr>
          <p:nvPr/>
        </p:nvCxnSpPr>
        <p:spPr>
          <a:xfrm>
            <a:off x="494695" y="3853945"/>
            <a:ext cx="2286000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SRA  April 2023">
            <a:extLst>
              <a:ext uri="{FF2B5EF4-FFF2-40B4-BE49-F238E27FC236}">
                <a16:creationId xmlns:a16="http://schemas.microsoft.com/office/drawing/2014/main" id="{8C1D6EA6-B19B-4A51-CBD7-D5A271D14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t="2792" r="1775"/>
          <a:stretch/>
        </p:blipFill>
        <p:spPr bwMode="auto">
          <a:xfrm>
            <a:off x="3171416" y="0"/>
            <a:ext cx="5961549" cy="3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5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y It's Important to Show Empathy - Acenda">
            <a:extLst>
              <a:ext uri="{FF2B5EF4-FFF2-40B4-BE49-F238E27FC236}">
                <a16:creationId xmlns:a16="http://schemas.microsoft.com/office/drawing/2014/main" id="{86C0CD34-A958-6AC4-E4CF-03C3124B3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0256" cy="20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3EAB34-5EE3-BE4E-9FBE-594A4450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256" y="0"/>
            <a:ext cx="4523744" cy="2023672"/>
          </a:xfrm>
          <a:gradFill flip="none" rotWithShape="1">
            <a:gsLst>
              <a:gs pos="46000">
                <a:srgbClr val="1D1E51"/>
              </a:gs>
              <a:gs pos="0">
                <a:srgbClr val="17386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/>
          <a:lstStyle/>
          <a:p>
            <a:pPr marL="177800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Next Condensed" panose="020B0506020202020204" pitchFamily="34" charset="0"/>
              </a:rPr>
              <a:t>Empathy	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E9BDCDE-84CB-3843-A0BB-25420767B5D5}"/>
              </a:ext>
            </a:extLst>
          </p:cNvPr>
          <p:cNvSpPr/>
          <p:nvPr/>
        </p:nvSpPr>
        <p:spPr>
          <a:xfrm>
            <a:off x="308917" y="2320717"/>
            <a:ext cx="2693773" cy="408008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Cognitive Empathy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Understanding others’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Identifying others’ emotions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Perspective-taking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Book" panose="02000503020000020003" pitchFamily="2" charset="0"/>
            </a:endParaRPr>
          </a:p>
          <a:p>
            <a:r>
              <a:rPr lang="en-US" i="1" dirty="0">
                <a:latin typeface="Avenir Book" panose="02000503020000020003" pitchFamily="2" charset="0"/>
              </a:rPr>
              <a:t>‘I </a:t>
            </a:r>
            <a:r>
              <a:rPr lang="en-US" i="1" u="sng" dirty="0">
                <a:latin typeface="Avenir Book" panose="02000503020000020003" pitchFamily="2" charset="0"/>
              </a:rPr>
              <a:t>know</a:t>
            </a:r>
            <a:r>
              <a:rPr lang="en-US" i="1" dirty="0">
                <a:latin typeface="Avenir Book" panose="02000503020000020003" pitchFamily="2" charset="0"/>
              </a:rPr>
              <a:t> how you feel’</a:t>
            </a: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F82F43-68FB-8748-BA4E-59E3E1F1CB83}"/>
              </a:ext>
            </a:extLst>
          </p:cNvPr>
          <p:cNvSpPr/>
          <p:nvPr/>
        </p:nvSpPr>
        <p:spPr>
          <a:xfrm>
            <a:off x="3225115" y="2320716"/>
            <a:ext cx="2693773" cy="408008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Emotional Empathy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Feeling concern for others’ welfare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Resonating with others’ emotions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Affect mirroring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Book" panose="02000503020000020003" pitchFamily="2" charset="0"/>
            </a:endParaRPr>
          </a:p>
          <a:p>
            <a:r>
              <a:rPr lang="en-US" i="1" dirty="0">
                <a:latin typeface="Avenir Book" panose="02000503020000020003" pitchFamily="2" charset="0"/>
              </a:rPr>
              <a:t>‘I </a:t>
            </a:r>
            <a:r>
              <a:rPr lang="en-US" i="1" u="sng" dirty="0">
                <a:latin typeface="Avenir Book" panose="02000503020000020003" pitchFamily="2" charset="0"/>
              </a:rPr>
              <a:t>feel</a:t>
            </a:r>
            <a:r>
              <a:rPr lang="en-US" i="1" dirty="0">
                <a:latin typeface="Avenir Book" panose="02000503020000020003" pitchFamily="2" charset="0"/>
              </a:rPr>
              <a:t> what you feel’</a:t>
            </a: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AC19041-9D28-C444-8F46-51B24F0D87C1}"/>
              </a:ext>
            </a:extLst>
          </p:cNvPr>
          <p:cNvSpPr/>
          <p:nvPr/>
        </p:nvSpPr>
        <p:spPr>
          <a:xfrm>
            <a:off x="6141313" y="2320715"/>
            <a:ext cx="2693773" cy="408008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Supportive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Taking action for others’ welfare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Prosocial behavior (help, comfort)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Presence/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showing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Book" panose="02000503020000020003" pitchFamily="2" charset="0"/>
            </a:endParaRPr>
          </a:p>
          <a:p>
            <a:r>
              <a:rPr lang="en-US" i="1" dirty="0">
                <a:latin typeface="Avenir Book" panose="02000503020000020003" pitchFamily="2" charset="0"/>
              </a:rPr>
              <a:t>‘I </a:t>
            </a:r>
            <a:r>
              <a:rPr lang="en-US" i="1" u="sng" dirty="0">
                <a:latin typeface="Avenir Book" panose="02000503020000020003" pitchFamily="2" charset="0"/>
              </a:rPr>
              <a:t>do</a:t>
            </a:r>
            <a:r>
              <a:rPr lang="en-US" i="1" dirty="0">
                <a:latin typeface="Avenir Book" panose="02000503020000020003" pitchFamily="2" charset="0"/>
              </a:rPr>
              <a:t> something to help you feel better’</a:t>
            </a: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BDCB7-A25C-F282-F533-9B7C529068BD}"/>
              </a:ext>
            </a:extLst>
          </p:cNvPr>
          <p:cNvSpPr txBox="1"/>
          <p:nvPr/>
        </p:nvSpPr>
        <p:spPr>
          <a:xfrm>
            <a:off x="5267490" y="6550223"/>
            <a:ext cx="3876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Batson, 2009;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Decety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2015; Eisenberg, 2000, 2017</a:t>
            </a:r>
          </a:p>
        </p:txBody>
      </p:sp>
    </p:spTree>
    <p:extLst>
      <p:ext uri="{BB962C8B-B14F-4D97-AF65-F5344CB8AC3E}">
        <p14:creationId xmlns:p14="http://schemas.microsoft.com/office/powerpoint/2010/main" val="32866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6A1B0-8251-09F1-C44B-A4094859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6091"/>
            <a:ext cx="4961744" cy="1301980"/>
          </a:xfrm>
          <a:solidFill>
            <a:srgbClr val="17386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venir Next Condensed" panose="020B0506020202020204" pitchFamily="34" charset="0"/>
              </a:rPr>
              <a:t>Intergenerational transmission of empathy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9CB5D-9B9A-53EA-73BF-AA77E32F4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564" y="3296209"/>
            <a:ext cx="8270544" cy="310621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Genetics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Knafo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et al., 2008, 2009)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Socialization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(Eisenberg et al., 1993, 2000)</a:t>
            </a:r>
            <a:endParaRPr lang="en-US" sz="2400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Modelling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(Zahn-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Waxler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et al., 1984)</a:t>
            </a:r>
          </a:p>
          <a:p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First-hand experience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 secure attachment </a:t>
            </a:r>
            <a:b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(Stern et al., 2015, 2021; Stern &amp; Cassidy, 2018)</a:t>
            </a:r>
            <a:endParaRPr lang="en-US" sz="2400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Learning and practice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(Gordon, 2009)</a:t>
            </a:r>
          </a:p>
          <a:p>
            <a:endParaRPr lang="en-US" sz="2400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240,485 Parent Child Holding Hands Images, Stock Photos &amp; Vectors |  Shutterstock">
            <a:extLst>
              <a:ext uri="{FF2B5EF4-FFF2-40B4-BE49-F238E27FC236}">
                <a16:creationId xmlns:a16="http://schemas.microsoft.com/office/drawing/2014/main" id="{8ADF1D8B-3C61-F832-0FCC-373096A93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1744" y="1"/>
            <a:ext cx="4182256" cy="275416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74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6A1B0-8251-09F1-C44B-A4094859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6091"/>
            <a:ext cx="4961744" cy="1301980"/>
          </a:xfrm>
          <a:solidFill>
            <a:srgbClr val="17386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venir Next Condensed" panose="020B0506020202020204" pitchFamily="34" charset="0"/>
              </a:rPr>
              <a:t>Developmental processes in adolescence</a:t>
            </a:r>
          </a:p>
        </p:txBody>
      </p:sp>
      <p:pic>
        <p:nvPicPr>
          <p:cNvPr id="6146" name="Picture 2" descr="Helping teens navigate peer relationships take and teach lesson | UMN  Extension">
            <a:extLst>
              <a:ext uri="{FF2B5EF4-FFF2-40B4-BE49-F238E27FC236}">
                <a16:creationId xmlns:a16="http://schemas.microsoft.com/office/drawing/2014/main" id="{0FFCE564-52CB-8144-2D46-8FA167556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1745" y="-17155"/>
            <a:ext cx="4182256" cy="263934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815109-C140-0D8A-81E9-BB6D31BC7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700" y="3259633"/>
            <a:ext cx="7795356" cy="356179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Sensitive period of brain development 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(Blakemore, 2008)</a:t>
            </a:r>
            <a:endParaRPr lang="en-US" sz="2400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venir Book" panose="02000503020000020003" pitchFamily="2" charset="0"/>
                <a:cs typeface="Arial" panose="020B0604020202020204" pitchFamily="34" charset="0"/>
              </a:rPr>
              <a:t>heightened neural responsiveness to peers</a:t>
            </a:r>
          </a:p>
          <a:p>
            <a:pPr lvl="1"/>
            <a:r>
              <a:rPr lang="en-US" sz="2000" dirty="0">
                <a:latin typeface="Avenir Book" panose="02000503020000020003" pitchFamily="2" charset="0"/>
                <a:cs typeface="Arial" panose="020B0604020202020204" pitchFamily="34" charset="0"/>
              </a:rPr>
              <a:t>advances in empathy forecast adult social competence </a:t>
            </a:r>
            <a:br>
              <a:rPr lang="en-US" sz="2000" dirty="0">
                <a:latin typeface="Avenir Book" panose="02000503020000020003" pitchFamily="2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Allemand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et al., 2015)</a:t>
            </a:r>
            <a:endParaRPr lang="en-US" sz="2000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Normative shift from parents to peers</a:t>
            </a:r>
          </a:p>
          <a:p>
            <a:pPr lvl="1"/>
            <a:r>
              <a:rPr lang="en-US" sz="2000" dirty="0">
                <a:latin typeface="Avenir Book" panose="02000503020000020003" pitchFamily="2" charset="0"/>
                <a:cs typeface="Arial" panose="020B0604020202020204" pitchFamily="34" charset="0"/>
              </a:rPr>
              <a:t>experiences with parents shape peer relationships</a:t>
            </a:r>
          </a:p>
          <a:p>
            <a:pPr lvl="1"/>
            <a:r>
              <a:rPr lang="en-US" sz="2000" dirty="0">
                <a:latin typeface="Avenir Book" panose="02000503020000020003" pitchFamily="2" charset="0"/>
                <a:cs typeface="Arial" panose="020B0604020202020204" pitchFamily="34" charset="0"/>
              </a:rPr>
              <a:t>peer relationships begin to surpass parents as sources of long-term influence 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(Allen et al., 2021)</a:t>
            </a:r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2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B659A5-FFDB-4A59-1335-E5C68FDC4F67}"/>
              </a:ext>
            </a:extLst>
          </p:cNvPr>
          <p:cNvSpPr/>
          <p:nvPr/>
        </p:nvSpPr>
        <p:spPr>
          <a:xfrm>
            <a:off x="-9848" y="2986880"/>
            <a:ext cx="1486197" cy="7402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Parent Empathic Support for Teen 13y (G1)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3BF77-3217-FDCD-CD09-D24A78605D39}"/>
              </a:ext>
            </a:extLst>
          </p:cNvPr>
          <p:cNvSpPr/>
          <p:nvPr/>
        </p:nvSpPr>
        <p:spPr>
          <a:xfrm>
            <a:off x="1882861" y="2986880"/>
            <a:ext cx="1791517" cy="7402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Teen Empathic Support for Friends 13-16y (G2)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EA1EBF-B905-BEB5-EE94-0528BB5481F5}"/>
              </a:ext>
            </a:extLst>
          </p:cNvPr>
          <p:cNvSpPr/>
          <p:nvPr/>
        </p:nvSpPr>
        <p:spPr>
          <a:xfrm>
            <a:off x="4009327" y="2986880"/>
            <a:ext cx="1408676" cy="7402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Teen Empathic Support for Friends 17-19y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4191D0-EF6F-2865-20A3-B1E07F7C8A37}"/>
              </a:ext>
            </a:extLst>
          </p:cNvPr>
          <p:cNvSpPr/>
          <p:nvPr/>
        </p:nvSpPr>
        <p:spPr>
          <a:xfrm>
            <a:off x="5918521" y="2229294"/>
            <a:ext cx="1486196" cy="74022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Supportive Responses to Child Distress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0FD260-58B3-94C3-B2E9-33C174EDA47A}"/>
              </a:ext>
            </a:extLst>
          </p:cNvPr>
          <p:cNvSpPr/>
          <p:nvPr/>
        </p:nvSpPr>
        <p:spPr>
          <a:xfrm>
            <a:off x="5918521" y="3727108"/>
            <a:ext cx="1486196" cy="74022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Non-supportive Responses to Child Distress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FB4779-1538-9116-912D-048E3E1473AE}"/>
              </a:ext>
            </a:extLst>
          </p:cNvPr>
          <p:cNvSpPr/>
          <p:nvPr/>
        </p:nvSpPr>
        <p:spPr>
          <a:xfrm>
            <a:off x="7905235" y="2980700"/>
            <a:ext cx="1238765" cy="74022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 panose="02000503020000020003" pitchFamily="2" charset="0"/>
              </a:rPr>
              <a:t>Child Empathy (G3)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6EDE4D-61D4-BD5C-2019-5B92E2FD780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1476349" y="3356994"/>
            <a:ext cx="406512" cy="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59B5EC-7B2C-6F05-5B41-A3FAB5C70C2C}"/>
              </a:ext>
            </a:extLst>
          </p:cNvPr>
          <p:cNvCxnSpPr>
            <a:cxnSpLocks/>
          </p:cNvCxnSpPr>
          <p:nvPr/>
        </p:nvCxnSpPr>
        <p:spPr>
          <a:xfrm>
            <a:off x="7404717" y="2579108"/>
            <a:ext cx="500519" cy="521703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C28C76-D05E-6C55-2D7A-8BB8C93B521C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7404717" y="3611336"/>
            <a:ext cx="500519" cy="48588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862D93B-3F48-A217-AAF7-BDE858B66F4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3674378" y="3356994"/>
            <a:ext cx="334949" cy="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AE9BDB-2016-1C25-3FF0-56370E602EEF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418002" y="2599408"/>
            <a:ext cx="500519" cy="55601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15AEDA-1D57-5A00-12EE-10E18F672B7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418002" y="3580151"/>
            <a:ext cx="500519" cy="517071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EF94387-599D-8F39-F770-87FFD07D8217}"/>
              </a:ext>
            </a:extLst>
          </p:cNvPr>
          <p:cNvSpPr txBox="1"/>
          <p:nvPr/>
        </p:nvSpPr>
        <p:spPr>
          <a:xfrm>
            <a:off x="5620346" y="3555952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–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A027FA-89EB-1BBE-401B-A94368F4014C}"/>
              </a:ext>
            </a:extLst>
          </p:cNvPr>
          <p:cNvSpPr txBox="1"/>
          <p:nvPr/>
        </p:nvSpPr>
        <p:spPr>
          <a:xfrm>
            <a:off x="7487246" y="358316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–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EED499A-0E4B-3F88-23F1-04833456FA0A}"/>
              </a:ext>
            </a:extLst>
          </p:cNvPr>
          <p:cNvCxnSpPr>
            <a:cxnSpLocks/>
          </p:cNvCxnSpPr>
          <p:nvPr/>
        </p:nvCxnSpPr>
        <p:spPr>
          <a:xfrm>
            <a:off x="0" y="4777269"/>
            <a:ext cx="167960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53B8FB-A75B-8EE8-A459-B92B16DA9419}"/>
              </a:ext>
            </a:extLst>
          </p:cNvPr>
          <p:cNvCxnSpPr>
            <a:cxnSpLocks/>
          </p:cNvCxnSpPr>
          <p:nvPr/>
        </p:nvCxnSpPr>
        <p:spPr>
          <a:xfrm>
            <a:off x="2040905" y="4777269"/>
            <a:ext cx="3601893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85F183-D19E-920A-6947-34BB36431C44}"/>
              </a:ext>
            </a:extLst>
          </p:cNvPr>
          <p:cNvCxnSpPr>
            <a:cxnSpLocks/>
          </p:cNvCxnSpPr>
          <p:nvPr/>
        </p:nvCxnSpPr>
        <p:spPr>
          <a:xfrm>
            <a:off x="5918519" y="4777269"/>
            <a:ext cx="3225481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F47BCD0-39BE-430B-3062-DBC8FEAC5F86}"/>
              </a:ext>
            </a:extLst>
          </p:cNvPr>
          <p:cNvSpPr txBox="1"/>
          <p:nvPr/>
        </p:nvSpPr>
        <p:spPr>
          <a:xfrm>
            <a:off x="0" y="4874375"/>
            <a:ext cx="188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Early adolescence:</a:t>
            </a:r>
          </a:p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parent-teen empathy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9C1A6D-BBF3-EFD0-2C11-7128D8B86B3E}"/>
              </a:ext>
            </a:extLst>
          </p:cNvPr>
          <p:cNvSpPr txBox="1"/>
          <p:nvPr/>
        </p:nvSpPr>
        <p:spPr>
          <a:xfrm>
            <a:off x="2494774" y="4901119"/>
            <a:ext cx="2649250" cy="52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Later adolescence:</a:t>
            </a:r>
          </a:p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teen-peer empathy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1AADA8-1FF5-3169-BC5A-4DB799BF5712}"/>
              </a:ext>
            </a:extLst>
          </p:cNvPr>
          <p:cNvSpPr txBox="1"/>
          <p:nvPr/>
        </p:nvSpPr>
        <p:spPr>
          <a:xfrm>
            <a:off x="6049149" y="4921232"/>
            <a:ext cx="30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Adulthood:</a:t>
            </a:r>
          </a:p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parent-child empathy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5054CD-348E-98CC-9CD7-B1745A83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5708"/>
            <a:ext cx="9144000" cy="1212958"/>
          </a:xfrm>
          <a:solidFill>
            <a:srgbClr val="17386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venir Next Condensed" panose="020B0506020202020204" pitchFamily="34" charset="0"/>
              </a:rPr>
              <a:t>Theoretical Model</a:t>
            </a:r>
          </a:p>
        </p:txBody>
      </p:sp>
      <p:pic>
        <p:nvPicPr>
          <p:cNvPr id="15" name="Picture 2" descr="2,738 African American Mom And Teen Son Stock Photos, Pictures &amp;  Royalty-Free Images - iStock">
            <a:extLst>
              <a:ext uri="{FF2B5EF4-FFF2-40B4-BE49-F238E27FC236}">
                <a16:creationId xmlns:a16="http://schemas.microsoft.com/office/drawing/2014/main" id="{ACF72CFE-6238-CDD2-36BD-630EF066F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48" y="5517326"/>
            <a:ext cx="2028301" cy="135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Knowing and Being Known Is Worth the Vulnerability and Awkwardness |  HuffPost Women">
            <a:extLst>
              <a:ext uri="{FF2B5EF4-FFF2-40B4-BE49-F238E27FC236}">
                <a16:creationId xmlns:a16="http://schemas.microsoft.com/office/drawing/2014/main" id="{C59BA969-37AA-F231-708C-9F195E401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702" y="5568818"/>
            <a:ext cx="2649250" cy="13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upporting Young Mothers - Supporting Young Parents Toolkit - ACT for Youth">
            <a:extLst>
              <a:ext uri="{FF2B5EF4-FFF2-40B4-BE49-F238E27FC236}">
                <a16:creationId xmlns:a16="http://schemas.microsoft.com/office/drawing/2014/main" id="{E4D4D52D-7FC1-4502-E96C-A2371E7A2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1" y="5611884"/>
            <a:ext cx="2333489" cy="12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78ABD-6A6A-13C7-549C-2105E0DE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FFE7-43C6-BDD9-AB53-774C8C82A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24094"/>
            <a:ext cx="7886700" cy="4033370"/>
          </a:xfrm>
        </p:spPr>
        <p:txBody>
          <a:bodyPr/>
          <a:lstStyle/>
          <a:p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= 184 </a:t>
            </a:r>
            <a:r>
              <a:rPr lang="en-US" dirty="0"/>
              <a:t>(98 females), mid-Atlantic U.S.</a:t>
            </a:r>
          </a:p>
          <a:p>
            <a:pPr lvl="1"/>
            <a:r>
              <a:rPr lang="en-US" dirty="0"/>
              <a:t>assessed annually from age 13-32</a:t>
            </a:r>
          </a:p>
          <a:p>
            <a:pPr lvl="1"/>
            <a:r>
              <a:rPr lang="en-US" dirty="0"/>
              <a:t>58% White, 29% Black, 8% multiracial, 5% other groups</a:t>
            </a:r>
          </a:p>
          <a:p>
            <a:pPr lvl="1"/>
            <a:r>
              <a:rPr lang="en-US" dirty="0"/>
              <a:t>mothers, fathers, nominated closest friend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Subsample of </a:t>
            </a: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= 60 </a:t>
            </a:r>
            <a:r>
              <a:rPr lang="en-US" dirty="0"/>
              <a:t>participants who had data on at least one child (ages 3-8) by Wave 21 (age 32)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61AA74-3D31-6E9B-577D-D7BCD7049E9C}"/>
              </a:ext>
            </a:extLst>
          </p:cNvPr>
          <p:cNvSpPr txBox="1">
            <a:spLocks/>
          </p:cNvSpPr>
          <p:nvPr/>
        </p:nvSpPr>
        <p:spPr>
          <a:xfrm>
            <a:off x="0" y="653363"/>
            <a:ext cx="9144000" cy="1325563"/>
          </a:xfrm>
          <a:prstGeom prst="rect">
            <a:avLst/>
          </a:prstGeom>
          <a:solidFill>
            <a:srgbClr val="C9631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venir Next Condensed" panose="020B0506020202020204" pitchFamily="34" charset="0"/>
              </a:rPr>
              <a:t>Method: Participants</a:t>
            </a:r>
          </a:p>
        </p:txBody>
      </p:sp>
    </p:spTree>
    <p:extLst>
      <p:ext uri="{BB962C8B-B14F-4D97-AF65-F5344CB8AC3E}">
        <p14:creationId xmlns:p14="http://schemas.microsoft.com/office/powerpoint/2010/main" val="13488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8CF2B-45FA-F7AF-D73C-9D30FDD42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95" y="2172903"/>
            <a:ext cx="8515350" cy="27061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venir Book" panose="02000503020000020003" pitchFamily="2" charset="0"/>
              </a:rPr>
              <a:t>Supportive Behavior Task – parent &amp; peer versions </a:t>
            </a:r>
            <a:r>
              <a:rPr 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(Allen et al., 2001)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  <a:p>
            <a:pPr lvl="1"/>
            <a:r>
              <a:rPr lang="en-US" sz="2000" dirty="0">
                <a:latin typeface="Avenir Book" panose="02000503020000020003" pitchFamily="2" charset="0"/>
              </a:rPr>
              <a:t>emotional empathy</a:t>
            </a:r>
          </a:p>
          <a:p>
            <a:pPr lvl="2"/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emotional engagement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  <a:p>
            <a:pPr lvl="1"/>
            <a:r>
              <a:rPr lang="en-US" sz="2000" dirty="0">
                <a:latin typeface="Avenir Book" panose="02000503020000020003" pitchFamily="2" charset="0"/>
              </a:rPr>
              <a:t>cognitive empathy</a:t>
            </a:r>
          </a:p>
          <a:p>
            <a:pPr lvl="2"/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accurate identification of the support-seeker’s problem</a:t>
            </a:r>
          </a:p>
          <a:p>
            <a:pPr lvl="1"/>
            <a:r>
              <a:rPr lang="en-US" sz="2000" dirty="0">
                <a:latin typeface="Avenir Book" panose="02000503020000020003" pitchFamily="2" charset="0"/>
              </a:rPr>
              <a:t>supportive behavior </a:t>
            </a:r>
          </a:p>
          <a:p>
            <a:pPr lvl="2"/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instrumental support </a:t>
            </a:r>
          </a:p>
          <a:p>
            <a:pPr lvl="2"/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emotional support</a:t>
            </a:r>
          </a:p>
          <a:p>
            <a:pPr marL="457200" lvl="1" indent="0">
              <a:buNone/>
            </a:pPr>
            <a:endParaRPr lang="en-US" sz="2000" i="1" dirty="0">
              <a:solidFill>
                <a:schemeClr val="accent1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63615F-191E-5F80-B12B-832F06BC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3363"/>
            <a:ext cx="9144000" cy="1325563"/>
          </a:xfrm>
          <a:solidFill>
            <a:srgbClr val="C9631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venir Next Condensed" panose="020B0506020202020204" pitchFamily="34" charset="0"/>
              </a:rPr>
              <a:t>Method: Observed Empathy (G1-G2)</a:t>
            </a:r>
          </a:p>
        </p:txBody>
      </p:sp>
      <p:pic>
        <p:nvPicPr>
          <p:cNvPr id="2050" name="Picture 2" descr="2,738 African American Mom And Teen Son Stock Photos, Pictures &amp;  Royalty-Free Images - iStock">
            <a:extLst>
              <a:ext uri="{FF2B5EF4-FFF2-40B4-BE49-F238E27FC236}">
                <a16:creationId xmlns:a16="http://schemas.microsoft.com/office/drawing/2014/main" id="{73AEE8CB-57BA-DE2B-F0A5-06F1B9F8C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464" y="4879074"/>
            <a:ext cx="2968388" cy="19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nowing and Being Known Is Worth the Vulnerability and Awkwardness |  HuffPost Women">
            <a:extLst>
              <a:ext uri="{FF2B5EF4-FFF2-40B4-BE49-F238E27FC236}">
                <a16:creationId xmlns:a16="http://schemas.microsoft.com/office/drawing/2014/main" id="{758A7B30-0CAB-DB10-7378-DAB1C11A9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149" y="4879074"/>
            <a:ext cx="3957851" cy="19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8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8CF2B-45FA-F7AF-D73C-9D30FDD42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89648"/>
            <a:ext cx="7886700" cy="456835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i="1" dirty="0">
              <a:solidFill>
                <a:schemeClr val="accent1"/>
              </a:solidFill>
              <a:latin typeface="Avenir Book" panose="02000503020000020003" pitchFamily="2" charset="0"/>
            </a:endParaRPr>
          </a:p>
          <a:p>
            <a:pPr marL="12700" lvl="1" indent="0">
              <a:buNone/>
            </a:pPr>
            <a:r>
              <a:rPr lang="en-US" sz="2600" dirty="0">
                <a:latin typeface="Avenir Book" panose="02000503020000020003" pitchFamily="2" charset="0"/>
              </a:rPr>
              <a:t>Parents’ Responses to Child Distress (CCNES;</a:t>
            </a:r>
            <a:br>
              <a:rPr lang="en-US" sz="2600" dirty="0">
                <a:latin typeface="Avenir Book" panose="02000503020000020003" pitchFamily="2" charset="0"/>
              </a:rPr>
            </a:b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Fabes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 &amp; Eisenberg, 1998)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  <a:p>
            <a:pPr lvl="1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supportive responses: </a:t>
            </a:r>
            <a:r>
              <a:rPr lang="en-US" dirty="0">
                <a:latin typeface="Avenir Book" panose="02000503020000020003" pitchFamily="2" charset="0"/>
              </a:rPr>
              <a:t>problem-focused, emotion-focused, expressive encouragement</a:t>
            </a:r>
          </a:p>
          <a:p>
            <a:pPr lvl="1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non-supportive responses: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>
                <a:latin typeface="Avenir Book" panose="02000503020000020003" pitchFamily="2" charset="0"/>
              </a:rPr>
              <a:t>minimizing, punitive, distressed</a:t>
            </a:r>
          </a:p>
          <a:p>
            <a:pPr marL="12700" lvl="1" indent="0">
              <a:buNone/>
            </a:pPr>
            <a:endParaRPr lang="en-US" dirty="0">
              <a:latin typeface="Avenir Book" panose="02000503020000020003" pitchFamily="2" charset="0"/>
            </a:endParaRPr>
          </a:p>
          <a:p>
            <a:pPr marL="12700" lvl="1" indent="0">
              <a:buNone/>
            </a:pPr>
            <a:r>
              <a:rPr lang="en-US" dirty="0">
                <a:latin typeface="Avenir Book" panose="02000503020000020003" pitchFamily="2" charset="0"/>
              </a:rPr>
              <a:t>Child Empathy Scale (SSIS; 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Gresham &amp; Elliot, 2008)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  <a:p>
            <a:pPr marL="355600" lvl="1" indent="-342900"/>
            <a:r>
              <a:rPr lang="en-US" dirty="0">
                <a:latin typeface="Avenir Book" panose="02000503020000020003" pitchFamily="2" charset="0"/>
              </a:rPr>
              <a:t>parent-report of child’s empathy toward others</a:t>
            </a:r>
          </a:p>
          <a:p>
            <a:pPr marL="0" indent="0">
              <a:buNone/>
            </a:pP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DEE69B-F499-8A8C-473A-89A60142EA70}"/>
              </a:ext>
            </a:extLst>
          </p:cNvPr>
          <p:cNvSpPr txBox="1">
            <a:spLocks/>
          </p:cNvSpPr>
          <p:nvPr/>
        </p:nvSpPr>
        <p:spPr>
          <a:xfrm>
            <a:off x="0" y="653363"/>
            <a:ext cx="9144000" cy="1325563"/>
          </a:xfrm>
          <a:prstGeom prst="rect">
            <a:avLst/>
          </a:prstGeom>
          <a:solidFill>
            <a:srgbClr val="C9631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venir Next Condensed" panose="020B0506020202020204" pitchFamily="34" charset="0"/>
              </a:rPr>
              <a:t>Method: Reported Empathy (G2-G3)</a:t>
            </a:r>
          </a:p>
        </p:txBody>
      </p:sp>
    </p:spTree>
    <p:extLst>
      <p:ext uri="{BB962C8B-B14F-4D97-AF65-F5344CB8AC3E}">
        <p14:creationId xmlns:p14="http://schemas.microsoft.com/office/powerpoint/2010/main" val="398709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9787</TotalTime>
  <Words>2102</Words>
  <Application>Microsoft Office PowerPoint</Application>
  <PresentationFormat>On-screen Show (4:3)</PresentationFormat>
  <Paragraphs>201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AdvTTc999d02f</vt:lpstr>
      <vt:lpstr>AdvTTc999d02f+20</vt:lpstr>
      <vt:lpstr>Arial</vt:lpstr>
      <vt:lpstr>Avenir Book</vt:lpstr>
      <vt:lpstr>Avenir Next Condensed</vt:lpstr>
      <vt:lpstr>Calibri</vt:lpstr>
      <vt:lpstr>Calibri Light</vt:lpstr>
      <vt:lpstr>Georgia</vt:lpstr>
      <vt:lpstr>Office Theme</vt:lpstr>
      <vt:lpstr>Empathy Across 3 Generations</vt:lpstr>
      <vt:lpstr>Thank you!</vt:lpstr>
      <vt:lpstr>Empathy </vt:lpstr>
      <vt:lpstr>Intergenerational transmission of empathy</vt:lpstr>
      <vt:lpstr>Developmental processes in adolescence</vt:lpstr>
      <vt:lpstr>Theoretical Model</vt:lpstr>
      <vt:lpstr>PowerPoint Presentation</vt:lpstr>
      <vt:lpstr>Method: Observed Empathy (G1-G2)</vt:lpstr>
      <vt:lpstr>PowerPoint Presentation</vt:lpstr>
      <vt:lpstr>Results: Model 1 (G1-G2; N = 184)</vt:lpstr>
      <vt:lpstr>Results: Model 2 (G2-G3; N = 60)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A Stern</dc:creator>
  <cp:lastModifiedBy>Breeden, Lauren Victoria (lvb5hq)</cp:lastModifiedBy>
  <cp:revision>188</cp:revision>
  <dcterms:created xsi:type="dcterms:W3CDTF">2020-06-08T20:41:17Z</dcterms:created>
  <dcterms:modified xsi:type="dcterms:W3CDTF">2023-07-12T14:56:35Z</dcterms:modified>
</cp:coreProperties>
</file>