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19202400"/>
  <p:notesSz cx="6858000" cy="9296400"/>
  <p:defaultTextStyle>
    <a:defPPr>
      <a:defRPr lang="en-US"/>
    </a:defPPr>
    <a:lvl1pPr marL="0" algn="l" defTabSz="2978018" rtl="0" eaLnBrk="1" latinLnBrk="0" hangingPunct="1">
      <a:defRPr sz="5835" kern="1200">
        <a:solidFill>
          <a:schemeClr val="tx1"/>
        </a:solidFill>
        <a:latin typeface="+mn-lt"/>
        <a:ea typeface="+mn-ea"/>
        <a:cs typeface="+mn-cs"/>
      </a:defRPr>
    </a:lvl1pPr>
    <a:lvl2pPr marL="1489009" algn="l" defTabSz="2978018" rtl="0" eaLnBrk="1" latinLnBrk="0" hangingPunct="1">
      <a:defRPr sz="5835" kern="1200">
        <a:solidFill>
          <a:schemeClr val="tx1"/>
        </a:solidFill>
        <a:latin typeface="+mn-lt"/>
        <a:ea typeface="+mn-ea"/>
        <a:cs typeface="+mn-cs"/>
      </a:defRPr>
    </a:lvl2pPr>
    <a:lvl3pPr marL="2978018" algn="l" defTabSz="2978018" rtl="0" eaLnBrk="1" latinLnBrk="0" hangingPunct="1">
      <a:defRPr sz="5835" kern="1200">
        <a:solidFill>
          <a:schemeClr val="tx1"/>
        </a:solidFill>
        <a:latin typeface="+mn-lt"/>
        <a:ea typeface="+mn-ea"/>
        <a:cs typeface="+mn-cs"/>
      </a:defRPr>
    </a:lvl3pPr>
    <a:lvl4pPr marL="4467027" algn="l" defTabSz="2978018" rtl="0" eaLnBrk="1" latinLnBrk="0" hangingPunct="1">
      <a:defRPr sz="5835" kern="1200">
        <a:solidFill>
          <a:schemeClr val="tx1"/>
        </a:solidFill>
        <a:latin typeface="+mn-lt"/>
        <a:ea typeface="+mn-ea"/>
        <a:cs typeface="+mn-cs"/>
      </a:defRPr>
    </a:lvl4pPr>
    <a:lvl5pPr marL="5956036" algn="l" defTabSz="2978018" rtl="0" eaLnBrk="1" latinLnBrk="0" hangingPunct="1">
      <a:defRPr sz="5835" kern="1200">
        <a:solidFill>
          <a:schemeClr val="tx1"/>
        </a:solidFill>
        <a:latin typeface="+mn-lt"/>
        <a:ea typeface="+mn-ea"/>
        <a:cs typeface="+mn-cs"/>
      </a:defRPr>
    </a:lvl5pPr>
    <a:lvl6pPr marL="7445045" algn="l" defTabSz="2978018" rtl="0" eaLnBrk="1" latinLnBrk="0" hangingPunct="1">
      <a:defRPr sz="5835" kern="1200">
        <a:solidFill>
          <a:schemeClr val="tx1"/>
        </a:solidFill>
        <a:latin typeface="+mn-lt"/>
        <a:ea typeface="+mn-ea"/>
        <a:cs typeface="+mn-cs"/>
      </a:defRPr>
    </a:lvl6pPr>
    <a:lvl7pPr marL="8934054" algn="l" defTabSz="2978018" rtl="0" eaLnBrk="1" latinLnBrk="0" hangingPunct="1">
      <a:defRPr sz="5835" kern="1200">
        <a:solidFill>
          <a:schemeClr val="tx1"/>
        </a:solidFill>
        <a:latin typeface="+mn-lt"/>
        <a:ea typeface="+mn-ea"/>
        <a:cs typeface="+mn-cs"/>
      </a:defRPr>
    </a:lvl7pPr>
    <a:lvl8pPr marL="10423063" algn="l" defTabSz="2978018" rtl="0" eaLnBrk="1" latinLnBrk="0" hangingPunct="1">
      <a:defRPr sz="5835" kern="1200">
        <a:solidFill>
          <a:schemeClr val="tx1"/>
        </a:solidFill>
        <a:latin typeface="+mn-lt"/>
        <a:ea typeface="+mn-ea"/>
        <a:cs typeface="+mn-cs"/>
      </a:defRPr>
    </a:lvl8pPr>
    <a:lvl9pPr marL="11912072" algn="l" defTabSz="2978018" rtl="0" eaLnBrk="1" latinLnBrk="0" hangingPunct="1">
      <a:defRPr sz="583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704BD1-50B5-40A9-81BE-C938F2EE1B9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268"/>
    <a:srgbClr val="FF7003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7"/>
    <p:restoredTop sz="94619"/>
  </p:normalViewPr>
  <p:slideViewPr>
    <p:cSldViewPr>
      <p:cViewPr varScale="1">
        <p:scale>
          <a:sx n="38" d="100"/>
          <a:sy n="38" d="100"/>
        </p:scale>
        <p:origin x="990" y="78"/>
      </p:cViewPr>
      <p:guideLst>
        <p:guide orient="horz" pos="6048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61F6A-689A-3642-9E28-C02767B22167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1162050"/>
            <a:ext cx="53784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3B969-12E7-9F45-A0C5-233BF807E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9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3B969-12E7-9F45-A0C5-233BF807EF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5965192"/>
            <a:ext cx="27980640" cy="41160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0881360"/>
            <a:ext cx="2304288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8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60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840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120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400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680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96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241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3913-04B0-4678-98DD-E9C84246FD2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EA1A-3DE9-4FD9-8564-854135E6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8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3913-04B0-4678-98DD-E9C84246FD2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EA1A-3DE9-4FD9-8564-854135E6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7179" y="3689350"/>
            <a:ext cx="35553014" cy="786453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8132" y="3689350"/>
            <a:ext cx="106110407" cy="786453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3913-04B0-4678-98DD-E9C84246FD2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EA1A-3DE9-4FD9-8564-854135E6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3913-04B0-4678-98DD-E9C84246FD2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EA1A-3DE9-4FD9-8564-854135E6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3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2339322"/>
            <a:ext cx="27980640" cy="3813810"/>
          </a:xfrm>
        </p:spPr>
        <p:txBody>
          <a:bodyPr anchor="t"/>
          <a:lstStyle>
            <a:lvl1pPr algn="l">
              <a:defRPr sz="11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8138798"/>
            <a:ext cx="27980640" cy="4200524"/>
          </a:xfrm>
        </p:spPr>
        <p:txBody>
          <a:bodyPr anchor="b"/>
          <a:lstStyle>
            <a:lvl1pPr marL="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1pPr>
            <a:lvl2pPr marL="1280151" indent="0">
              <a:buNone/>
              <a:defRPr sz="5016">
                <a:solidFill>
                  <a:schemeClr val="tx1">
                    <a:tint val="75000"/>
                  </a:schemeClr>
                </a:solidFill>
              </a:defRPr>
            </a:lvl2pPr>
            <a:lvl3pPr marL="2560301" indent="0">
              <a:buNone/>
              <a:defRPr sz="4492">
                <a:solidFill>
                  <a:schemeClr val="tx1">
                    <a:tint val="75000"/>
                  </a:schemeClr>
                </a:solidFill>
              </a:defRPr>
            </a:lvl3pPr>
            <a:lvl4pPr marL="3840452" indent="0">
              <a:buNone/>
              <a:defRPr sz="3909">
                <a:solidFill>
                  <a:schemeClr val="tx1">
                    <a:tint val="75000"/>
                  </a:schemeClr>
                </a:solidFill>
              </a:defRPr>
            </a:lvl4pPr>
            <a:lvl5pPr marL="5120603" indent="0">
              <a:buNone/>
              <a:defRPr sz="3909">
                <a:solidFill>
                  <a:schemeClr val="tx1">
                    <a:tint val="75000"/>
                  </a:schemeClr>
                </a:solidFill>
              </a:defRPr>
            </a:lvl5pPr>
            <a:lvl6pPr marL="6400754" indent="0">
              <a:buNone/>
              <a:defRPr sz="3909">
                <a:solidFill>
                  <a:schemeClr val="tx1">
                    <a:tint val="75000"/>
                  </a:schemeClr>
                </a:solidFill>
              </a:defRPr>
            </a:lvl6pPr>
            <a:lvl7pPr marL="7680905" indent="0">
              <a:buNone/>
              <a:defRPr sz="3909">
                <a:solidFill>
                  <a:schemeClr val="tx1">
                    <a:tint val="75000"/>
                  </a:schemeClr>
                </a:solidFill>
              </a:defRPr>
            </a:lvl7pPr>
            <a:lvl8pPr marL="8961056" indent="0">
              <a:buNone/>
              <a:defRPr sz="3909">
                <a:solidFill>
                  <a:schemeClr val="tx1">
                    <a:tint val="75000"/>
                  </a:schemeClr>
                </a:solidFill>
              </a:defRPr>
            </a:lvl8pPr>
            <a:lvl9pPr marL="10241207" indent="0">
              <a:buNone/>
              <a:defRPr sz="39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3913-04B0-4678-98DD-E9C84246FD2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EA1A-3DE9-4FD9-8564-854135E6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6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98132" y="21504910"/>
            <a:ext cx="70831710" cy="60829826"/>
          </a:xfrm>
        </p:spPr>
        <p:txBody>
          <a:bodyPr/>
          <a:lstStyle>
            <a:lvl1pPr>
              <a:defRPr sz="7817"/>
            </a:lvl1pPr>
            <a:lvl2pPr>
              <a:defRPr sz="6709"/>
            </a:lvl2pPr>
            <a:lvl3pPr>
              <a:defRPr sz="5600"/>
            </a:lvl3pPr>
            <a:lvl4pPr>
              <a:defRPr sz="5016"/>
            </a:lvl4pPr>
            <a:lvl5pPr>
              <a:defRPr sz="5016"/>
            </a:lvl5pPr>
            <a:lvl6pPr>
              <a:defRPr sz="5016"/>
            </a:lvl6pPr>
            <a:lvl7pPr>
              <a:defRPr sz="5016"/>
            </a:lvl7pPr>
            <a:lvl8pPr>
              <a:defRPr sz="5016"/>
            </a:lvl8pPr>
            <a:lvl9pPr>
              <a:defRPr sz="501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78482" y="21504910"/>
            <a:ext cx="70831710" cy="60829826"/>
          </a:xfrm>
        </p:spPr>
        <p:txBody>
          <a:bodyPr/>
          <a:lstStyle>
            <a:lvl1pPr>
              <a:defRPr sz="7817"/>
            </a:lvl1pPr>
            <a:lvl2pPr>
              <a:defRPr sz="6709"/>
            </a:lvl2pPr>
            <a:lvl3pPr>
              <a:defRPr sz="5600"/>
            </a:lvl3pPr>
            <a:lvl4pPr>
              <a:defRPr sz="5016"/>
            </a:lvl4pPr>
            <a:lvl5pPr>
              <a:defRPr sz="5016"/>
            </a:lvl5pPr>
            <a:lvl6pPr>
              <a:defRPr sz="5016"/>
            </a:lvl6pPr>
            <a:lvl7pPr>
              <a:defRPr sz="5016"/>
            </a:lvl7pPr>
            <a:lvl8pPr>
              <a:defRPr sz="5016"/>
            </a:lvl8pPr>
            <a:lvl9pPr>
              <a:defRPr sz="501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3913-04B0-4678-98DD-E9C84246FD2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EA1A-3DE9-4FD9-8564-854135E6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8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768986"/>
            <a:ext cx="2962656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4298316"/>
            <a:ext cx="14544677" cy="1791334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80151" indent="0">
              <a:buNone/>
              <a:defRPr sz="5600" b="1"/>
            </a:lvl2pPr>
            <a:lvl3pPr marL="2560301" indent="0">
              <a:buNone/>
              <a:defRPr sz="5016" b="1"/>
            </a:lvl3pPr>
            <a:lvl4pPr marL="3840452" indent="0">
              <a:buNone/>
              <a:defRPr sz="4492" b="1"/>
            </a:lvl4pPr>
            <a:lvl5pPr marL="5120603" indent="0">
              <a:buNone/>
              <a:defRPr sz="4492" b="1"/>
            </a:lvl5pPr>
            <a:lvl6pPr marL="6400754" indent="0">
              <a:buNone/>
              <a:defRPr sz="4492" b="1"/>
            </a:lvl6pPr>
            <a:lvl7pPr marL="7680905" indent="0">
              <a:buNone/>
              <a:defRPr sz="4492" b="1"/>
            </a:lvl7pPr>
            <a:lvl8pPr marL="8961056" indent="0">
              <a:buNone/>
              <a:defRPr sz="4492" b="1"/>
            </a:lvl8pPr>
            <a:lvl9pPr marL="10241207" indent="0">
              <a:buNone/>
              <a:defRPr sz="44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6089650"/>
            <a:ext cx="14544677" cy="11063606"/>
          </a:xfrm>
        </p:spPr>
        <p:txBody>
          <a:bodyPr/>
          <a:lstStyle>
            <a:lvl1pPr>
              <a:defRPr sz="6709"/>
            </a:lvl1pPr>
            <a:lvl2pPr>
              <a:defRPr sz="5600"/>
            </a:lvl2pPr>
            <a:lvl3pPr>
              <a:defRPr sz="5016"/>
            </a:lvl3pPr>
            <a:lvl4pPr>
              <a:defRPr sz="4492"/>
            </a:lvl4pPr>
            <a:lvl5pPr>
              <a:defRPr sz="4492"/>
            </a:lvl5pPr>
            <a:lvl6pPr>
              <a:defRPr sz="4492"/>
            </a:lvl6pPr>
            <a:lvl7pPr>
              <a:defRPr sz="4492"/>
            </a:lvl7pPr>
            <a:lvl8pPr>
              <a:defRPr sz="4492"/>
            </a:lvl8pPr>
            <a:lvl9pPr>
              <a:defRPr sz="44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298316"/>
            <a:ext cx="14550390" cy="1791334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80151" indent="0">
              <a:buNone/>
              <a:defRPr sz="5600" b="1"/>
            </a:lvl2pPr>
            <a:lvl3pPr marL="2560301" indent="0">
              <a:buNone/>
              <a:defRPr sz="5016" b="1"/>
            </a:lvl3pPr>
            <a:lvl4pPr marL="3840452" indent="0">
              <a:buNone/>
              <a:defRPr sz="4492" b="1"/>
            </a:lvl4pPr>
            <a:lvl5pPr marL="5120603" indent="0">
              <a:buNone/>
              <a:defRPr sz="4492" b="1"/>
            </a:lvl5pPr>
            <a:lvl6pPr marL="6400754" indent="0">
              <a:buNone/>
              <a:defRPr sz="4492" b="1"/>
            </a:lvl6pPr>
            <a:lvl7pPr marL="7680905" indent="0">
              <a:buNone/>
              <a:defRPr sz="4492" b="1"/>
            </a:lvl7pPr>
            <a:lvl8pPr marL="8961056" indent="0">
              <a:buNone/>
              <a:defRPr sz="4492" b="1"/>
            </a:lvl8pPr>
            <a:lvl9pPr marL="10241207" indent="0">
              <a:buNone/>
              <a:defRPr sz="44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089650"/>
            <a:ext cx="14550390" cy="11063606"/>
          </a:xfrm>
        </p:spPr>
        <p:txBody>
          <a:bodyPr/>
          <a:lstStyle>
            <a:lvl1pPr>
              <a:defRPr sz="6709"/>
            </a:lvl1pPr>
            <a:lvl2pPr>
              <a:defRPr sz="5600"/>
            </a:lvl2pPr>
            <a:lvl3pPr>
              <a:defRPr sz="5016"/>
            </a:lvl3pPr>
            <a:lvl4pPr>
              <a:defRPr sz="4492"/>
            </a:lvl4pPr>
            <a:lvl5pPr>
              <a:defRPr sz="4492"/>
            </a:lvl5pPr>
            <a:lvl6pPr>
              <a:defRPr sz="4492"/>
            </a:lvl6pPr>
            <a:lvl7pPr>
              <a:defRPr sz="4492"/>
            </a:lvl7pPr>
            <a:lvl8pPr>
              <a:defRPr sz="4492"/>
            </a:lvl8pPr>
            <a:lvl9pPr>
              <a:defRPr sz="44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3913-04B0-4678-98DD-E9C84246FD2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EA1A-3DE9-4FD9-8564-854135E6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3913-04B0-4678-98DD-E9C84246FD2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EA1A-3DE9-4FD9-8564-854135E6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3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3913-04B0-4678-98DD-E9C84246FD2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EA1A-3DE9-4FD9-8564-854135E6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7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764540"/>
            <a:ext cx="10829927" cy="3253740"/>
          </a:xfrm>
        </p:spPr>
        <p:txBody>
          <a:bodyPr anchor="b"/>
          <a:lstStyle>
            <a:lvl1pPr algn="l">
              <a:defRPr sz="5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764542"/>
            <a:ext cx="18402300" cy="16388716"/>
          </a:xfrm>
        </p:spPr>
        <p:txBody>
          <a:bodyPr/>
          <a:lstStyle>
            <a:lvl1pPr>
              <a:defRPr sz="8983"/>
            </a:lvl1pPr>
            <a:lvl2pPr>
              <a:defRPr sz="7817"/>
            </a:lvl2pPr>
            <a:lvl3pPr>
              <a:defRPr sz="6709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018282"/>
            <a:ext cx="10829927" cy="13134976"/>
          </a:xfrm>
        </p:spPr>
        <p:txBody>
          <a:bodyPr/>
          <a:lstStyle>
            <a:lvl1pPr marL="0" indent="0">
              <a:buNone/>
              <a:defRPr sz="3909"/>
            </a:lvl1pPr>
            <a:lvl2pPr marL="1280151" indent="0">
              <a:buNone/>
              <a:defRPr sz="3383"/>
            </a:lvl2pPr>
            <a:lvl3pPr marL="2560301" indent="0">
              <a:buNone/>
              <a:defRPr sz="2800"/>
            </a:lvl3pPr>
            <a:lvl4pPr marL="3840452" indent="0">
              <a:buNone/>
              <a:defRPr sz="2509"/>
            </a:lvl4pPr>
            <a:lvl5pPr marL="5120603" indent="0">
              <a:buNone/>
              <a:defRPr sz="2509"/>
            </a:lvl5pPr>
            <a:lvl6pPr marL="6400754" indent="0">
              <a:buNone/>
              <a:defRPr sz="2509"/>
            </a:lvl6pPr>
            <a:lvl7pPr marL="7680905" indent="0">
              <a:buNone/>
              <a:defRPr sz="2509"/>
            </a:lvl7pPr>
            <a:lvl8pPr marL="8961056" indent="0">
              <a:buNone/>
              <a:defRPr sz="2509"/>
            </a:lvl8pPr>
            <a:lvl9pPr marL="10241207" indent="0">
              <a:buNone/>
              <a:defRPr sz="25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3913-04B0-4678-98DD-E9C84246FD2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EA1A-3DE9-4FD9-8564-854135E6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5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3441680"/>
            <a:ext cx="19751040" cy="1586866"/>
          </a:xfrm>
        </p:spPr>
        <p:txBody>
          <a:bodyPr anchor="b"/>
          <a:lstStyle>
            <a:lvl1pPr algn="l">
              <a:defRPr sz="5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715770"/>
            <a:ext cx="19751040" cy="11521440"/>
          </a:xfrm>
        </p:spPr>
        <p:txBody>
          <a:bodyPr/>
          <a:lstStyle>
            <a:lvl1pPr marL="0" indent="0">
              <a:buNone/>
              <a:defRPr sz="8983"/>
            </a:lvl1pPr>
            <a:lvl2pPr marL="1280151" indent="0">
              <a:buNone/>
              <a:defRPr sz="7817"/>
            </a:lvl2pPr>
            <a:lvl3pPr marL="2560301" indent="0">
              <a:buNone/>
              <a:defRPr sz="6709"/>
            </a:lvl3pPr>
            <a:lvl4pPr marL="3840452" indent="0">
              <a:buNone/>
              <a:defRPr sz="5600"/>
            </a:lvl4pPr>
            <a:lvl5pPr marL="5120603" indent="0">
              <a:buNone/>
              <a:defRPr sz="5600"/>
            </a:lvl5pPr>
            <a:lvl6pPr marL="6400754" indent="0">
              <a:buNone/>
              <a:defRPr sz="5600"/>
            </a:lvl6pPr>
            <a:lvl7pPr marL="7680905" indent="0">
              <a:buNone/>
              <a:defRPr sz="5600"/>
            </a:lvl7pPr>
            <a:lvl8pPr marL="8961056" indent="0">
              <a:buNone/>
              <a:defRPr sz="5600"/>
            </a:lvl8pPr>
            <a:lvl9pPr marL="10241207" indent="0">
              <a:buNone/>
              <a:defRPr sz="5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5028546"/>
            <a:ext cx="19751040" cy="2253614"/>
          </a:xfrm>
        </p:spPr>
        <p:txBody>
          <a:bodyPr/>
          <a:lstStyle>
            <a:lvl1pPr marL="0" indent="0">
              <a:buNone/>
              <a:defRPr sz="3909"/>
            </a:lvl1pPr>
            <a:lvl2pPr marL="1280151" indent="0">
              <a:buNone/>
              <a:defRPr sz="3383"/>
            </a:lvl2pPr>
            <a:lvl3pPr marL="2560301" indent="0">
              <a:buNone/>
              <a:defRPr sz="2800"/>
            </a:lvl3pPr>
            <a:lvl4pPr marL="3840452" indent="0">
              <a:buNone/>
              <a:defRPr sz="2509"/>
            </a:lvl4pPr>
            <a:lvl5pPr marL="5120603" indent="0">
              <a:buNone/>
              <a:defRPr sz="2509"/>
            </a:lvl5pPr>
            <a:lvl6pPr marL="6400754" indent="0">
              <a:buNone/>
              <a:defRPr sz="2509"/>
            </a:lvl6pPr>
            <a:lvl7pPr marL="7680905" indent="0">
              <a:buNone/>
              <a:defRPr sz="2509"/>
            </a:lvl7pPr>
            <a:lvl8pPr marL="8961056" indent="0">
              <a:buNone/>
              <a:defRPr sz="2509"/>
            </a:lvl8pPr>
            <a:lvl9pPr marL="10241207" indent="0">
              <a:buNone/>
              <a:defRPr sz="25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3913-04B0-4678-98DD-E9C84246FD2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EA1A-3DE9-4FD9-8564-854135E6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1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768986"/>
            <a:ext cx="29626560" cy="3200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480562"/>
            <a:ext cx="29626560" cy="12672696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17797782"/>
            <a:ext cx="7680960" cy="102235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33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93913-04B0-4678-98DD-E9C84246FD2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17797782"/>
            <a:ext cx="10424160" cy="102235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33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17797782"/>
            <a:ext cx="7680960" cy="102235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33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3EA1A-3DE9-4FD9-8564-854135E6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60301" rtl="0" eaLnBrk="1" latinLnBrk="0" hangingPunct="1">
        <a:spcBef>
          <a:spcPct val="0"/>
        </a:spcBef>
        <a:buNone/>
        <a:defRPr sz="12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13" indent="-960113" algn="l" defTabSz="2560301" rtl="0" eaLnBrk="1" latinLnBrk="0" hangingPunct="1">
        <a:spcBef>
          <a:spcPct val="20000"/>
        </a:spcBef>
        <a:buFont typeface="Arial" pitchFamily="34" charset="0"/>
        <a:buChar char="•"/>
        <a:defRPr sz="8983" kern="1200">
          <a:solidFill>
            <a:schemeClr val="tx1"/>
          </a:solidFill>
          <a:latin typeface="+mn-lt"/>
          <a:ea typeface="+mn-ea"/>
          <a:cs typeface="+mn-cs"/>
        </a:defRPr>
      </a:lvl1pPr>
      <a:lvl2pPr marL="2080245" indent="-800095" algn="l" defTabSz="2560301" rtl="0" eaLnBrk="1" latinLnBrk="0" hangingPunct="1">
        <a:spcBef>
          <a:spcPct val="20000"/>
        </a:spcBef>
        <a:buFont typeface="Arial" pitchFamily="34" charset="0"/>
        <a:buChar char="–"/>
        <a:defRPr sz="7817" kern="1200">
          <a:solidFill>
            <a:schemeClr val="tx1"/>
          </a:solidFill>
          <a:latin typeface="+mn-lt"/>
          <a:ea typeface="+mn-ea"/>
          <a:cs typeface="+mn-cs"/>
        </a:defRPr>
      </a:lvl2pPr>
      <a:lvl3pPr marL="3200377" indent="-640076" algn="l" defTabSz="2560301" rtl="0" eaLnBrk="1" latinLnBrk="0" hangingPunct="1">
        <a:spcBef>
          <a:spcPct val="20000"/>
        </a:spcBef>
        <a:buFont typeface="Arial" pitchFamily="34" charset="0"/>
        <a:buChar char="•"/>
        <a:defRPr sz="6709" kern="1200">
          <a:solidFill>
            <a:schemeClr val="tx1"/>
          </a:solidFill>
          <a:latin typeface="+mn-lt"/>
          <a:ea typeface="+mn-ea"/>
          <a:cs typeface="+mn-cs"/>
        </a:defRPr>
      </a:lvl3pPr>
      <a:lvl4pPr marL="4480528" indent="-640076" algn="l" defTabSz="2560301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679" indent="-640076" algn="l" defTabSz="2560301" rtl="0" eaLnBrk="1" latinLnBrk="0" hangingPunct="1">
        <a:spcBef>
          <a:spcPct val="20000"/>
        </a:spcBef>
        <a:buFont typeface="Arial" pitchFamily="34" charset="0"/>
        <a:buChar char="»"/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40829" indent="-640076" algn="l" defTabSz="2560301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320980" indent="-640076" algn="l" defTabSz="2560301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131" indent="-640076" algn="l" defTabSz="2560301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0881282" indent="-640076" algn="l" defTabSz="2560301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01" rtl="0" eaLnBrk="1" latinLnBrk="0" hangingPunct="1">
        <a:defRPr sz="5016" kern="1200">
          <a:solidFill>
            <a:schemeClr val="tx1"/>
          </a:solidFill>
          <a:latin typeface="+mn-lt"/>
          <a:ea typeface="+mn-ea"/>
          <a:cs typeface="+mn-cs"/>
        </a:defRPr>
      </a:lvl1pPr>
      <a:lvl2pPr marL="1280151" algn="l" defTabSz="2560301" rtl="0" eaLnBrk="1" latinLnBrk="0" hangingPunct="1">
        <a:defRPr sz="5016" kern="1200">
          <a:solidFill>
            <a:schemeClr val="tx1"/>
          </a:solidFill>
          <a:latin typeface="+mn-lt"/>
          <a:ea typeface="+mn-ea"/>
          <a:cs typeface="+mn-cs"/>
        </a:defRPr>
      </a:lvl2pPr>
      <a:lvl3pPr marL="2560301" algn="l" defTabSz="2560301" rtl="0" eaLnBrk="1" latinLnBrk="0" hangingPunct="1">
        <a:defRPr sz="5016" kern="1200">
          <a:solidFill>
            <a:schemeClr val="tx1"/>
          </a:solidFill>
          <a:latin typeface="+mn-lt"/>
          <a:ea typeface="+mn-ea"/>
          <a:cs typeface="+mn-cs"/>
        </a:defRPr>
      </a:lvl3pPr>
      <a:lvl4pPr marL="3840452" algn="l" defTabSz="2560301" rtl="0" eaLnBrk="1" latinLnBrk="0" hangingPunct="1">
        <a:defRPr sz="5016" kern="1200">
          <a:solidFill>
            <a:schemeClr val="tx1"/>
          </a:solidFill>
          <a:latin typeface="+mn-lt"/>
          <a:ea typeface="+mn-ea"/>
          <a:cs typeface="+mn-cs"/>
        </a:defRPr>
      </a:lvl4pPr>
      <a:lvl5pPr marL="5120603" algn="l" defTabSz="2560301" rtl="0" eaLnBrk="1" latinLnBrk="0" hangingPunct="1">
        <a:defRPr sz="5016" kern="1200">
          <a:solidFill>
            <a:schemeClr val="tx1"/>
          </a:solidFill>
          <a:latin typeface="+mn-lt"/>
          <a:ea typeface="+mn-ea"/>
          <a:cs typeface="+mn-cs"/>
        </a:defRPr>
      </a:lvl5pPr>
      <a:lvl6pPr marL="6400754" algn="l" defTabSz="2560301" rtl="0" eaLnBrk="1" latinLnBrk="0" hangingPunct="1">
        <a:defRPr sz="5016" kern="1200">
          <a:solidFill>
            <a:schemeClr val="tx1"/>
          </a:solidFill>
          <a:latin typeface="+mn-lt"/>
          <a:ea typeface="+mn-ea"/>
          <a:cs typeface="+mn-cs"/>
        </a:defRPr>
      </a:lvl6pPr>
      <a:lvl7pPr marL="7680905" algn="l" defTabSz="2560301" rtl="0" eaLnBrk="1" latinLnBrk="0" hangingPunct="1">
        <a:defRPr sz="5016" kern="1200">
          <a:solidFill>
            <a:schemeClr val="tx1"/>
          </a:solidFill>
          <a:latin typeface="+mn-lt"/>
          <a:ea typeface="+mn-ea"/>
          <a:cs typeface="+mn-cs"/>
        </a:defRPr>
      </a:lvl7pPr>
      <a:lvl8pPr marL="8961056" algn="l" defTabSz="2560301" rtl="0" eaLnBrk="1" latinLnBrk="0" hangingPunct="1">
        <a:defRPr sz="5016" kern="1200">
          <a:solidFill>
            <a:schemeClr val="tx1"/>
          </a:solidFill>
          <a:latin typeface="+mn-lt"/>
          <a:ea typeface="+mn-ea"/>
          <a:cs typeface="+mn-cs"/>
        </a:defRPr>
      </a:lvl8pPr>
      <a:lvl9pPr marL="10241207" algn="l" defTabSz="2560301" rtl="0" eaLnBrk="1" latinLnBrk="0" hangingPunct="1">
        <a:defRPr sz="50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013256-CECC-2E4B-B30C-FB8B6631E356}"/>
              </a:ext>
            </a:extLst>
          </p:cNvPr>
          <p:cNvSpPr/>
          <p:nvPr/>
        </p:nvSpPr>
        <p:spPr>
          <a:xfrm>
            <a:off x="-76201" y="1128397"/>
            <a:ext cx="32994601" cy="2435959"/>
          </a:xfrm>
          <a:prstGeom prst="rect">
            <a:avLst/>
          </a:prstGeom>
          <a:solidFill>
            <a:srgbClr val="0F3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4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8A0821-4DC1-6069-50F3-18E2550FE333}"/>
              </a:ext>
            </a:extLst>
          </p:cNvPr>
          <p:cNvSpPr/>
          <p:nvPr/>
        </p:nvSpPr>
        <p:spPr>
          <a:xfrm>
            <a:off x="-76200" y="188810"/>
            <a:ext cx="5880100" cy="3215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4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ED4AEF-956A-454E-80BA-567A6D7C09CD}"/>
              </a:ext>
            </a:extLst>
          </p:cNvPr>
          <p:cNvSpPr/>
          <p:nvPr/>
        </p:nvSpPr>
        <p:spPr>
          <a:xfrm>
            <a:off x="-381001" y="3556837"/>
            <a:ext cx="33702665" cy="15645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4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F4C211-60F7-C340-A8A5-98C72D369995}"/>
              </a:ext>
            </a:extLst>
          </p:cNvPr>
          <p:cNvSpPr/>
          <p:nvPr/>
        </p:nvSpPr>
        <p:spPr>
          <a:xfrm>
            <a:off x="8458200" y="1111250"/>
            <a:ext cx="7112000" cy="1333500"/>
          </a:xfrm>
          <a:prstGeom prst="rect">
            <a:avLst/>
          </a:prstGeom>
          <a:solidFill>
            <a:srgbClr val="0F3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60B42D-00C6-974E-8759-4EF9CC5608AE}"/>
              </a:ext>
            </a:extLst>
          </p:cNvPr>
          <p:cNvSpPr txBox="1"/>
          <p:nvPr/>
        </p:nvSpPr>
        <p:spPr>
          <a:xfrm>
            <a:off x="5880100" y="309076"/>
            <a:ext cx="27038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Socially Volatile Teens Become Affectively Volatile Adults: 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Adolescent Predictors of Long-Term Depression Variability </a:t>
            </a:r>
            <a:endParaRPr lang="en-US" sz="54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2FFB5E-940D-3A44-9E8D-AB3B119EBDBF}"/>
              </a:ext>
            </a:extLst>
          </p:cNvPr>
          <p:cNvSpPr txBox="1"/>
          <p:nvPr/>
        </p:nvSpPr>
        <p:spPr>
          <a:xfrm>
            <a:off x="5880100" y="2173069"/>
            <a:ext cx="2703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Amanda F. Hellwig, M.A. and Joseph P. Allen, Ph.D.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8A73D2-7042-FA46-98FB-0AD2B3E63D54}"/>
              </a:ext>
            </a:extLst>
          </p:cNvPr>
          <p:cNvSpPr txBox="1"/>
          <p:nvPr/>
        </p:nvSpPr>
        <p:spPr>
          <a:xfrm>
            <a:off x="5889624" y="2819400"/>
            <a:ext cx="27028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University of Virginia</a:t>
            </a:r>
            <a:endParaRPr lang="en-US" sz="3200" baseline="300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4D3608-7347-9145-AE53-AFFDB582E634}"/>
              </a:ext>
            </a:extLst>
          </p:cNvPr>
          <p:cNvSpPr txBox="1"/>
          <p:nvPr/>
        </p:nvSpPr>
        <p:spPr>
          <a:xfrm>
            <a:off x="1022349" y="3970915"/>
            <a:ext cx="12680951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4000" dirty="0">
                <a:solidFill>
                  <a:srgbClr val="0F3268"/>
                </a:solidFill>
                <a:latin typeface="Franklin Gothic Medium" panose="020B0603020102020204" pitchFamily="34" charset="0"/>
              </a:rPr>
              <a:t>Introduction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High levels of depressive symptom variability are associated with </a:t>
            </a:r>
            <a:r>
              <a:rPr lang="en-US" sz="2400" b="1" dirty="0">
                <a:latin typeface="Franklin Gothic Book" panose="020B0503020102020204" pitchFamily="34" charset="0"/>
              </a:rPr>
              <a:t>adverse outcomes</a:t>
            </a:r>
            <a:r>
              <a:rPr lang="en-US" sz="2400" dirty="0">
                <a:latin typeface="Franklin Gothic Book" panose="020B0503020102020204" pitchFamily="34" charset="0"/>
              </a:rPr>
              <a:t>.</a:t>
            </a:r>
          </a:p>
          <a:p>
            <a:pPr marL="333373" indent="-333373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Book" panose="020B0503020102020204" pitchFamily="34" charset="0"/>
              </a:rPr>
              <a:t>Intra-individual variability prospectively predicted </a:t>
            </a:r>
            <a:r>
              <a:rPr lang="en-US" sz="2400" b="1" dirty="0">
                <a:latin typeface="Franklin Gothic Book" panose="020B0503020102020204" pitchFamily="34" charset="0"/>
              </a:rPr>
              <a:t>stroke incidence </a:t>
            </a:r>
            <a:r>
              <a:rPr lang="en-US" sz="2400" dirty="0">
                <a:latin typeface="Franklin Gothic Book" panose="020B0503020102020204" pitchFamily="34" charset="0"/>
              </a:rPr>
              <a:t>in older adults, while average depression score over time did not (</a:t>
            </a:r>
            <a:r>
              <a:rPr lang="en-US" sz="2400" dirty="0" err="1">
                <a:latin typeface="Franklin Gothic Book" panose="020B0503020102020204" pitchFamily="34" charset="0"/>
              </a:rPr>
              <a:t>Zahodne</a:t>
            </a:r>
            <a:r>
              <a:rPr lang="en-US" sz="2400" dirty="0">
                <a:latin typeface="Franklin Gothic Book" panose="020B0503020102020204" pitchFamily="34" charset="0"/>
              </a:rPr>
              <a:t> et al., 2017)</a:t>
            </a:r>
          </a:p>
          <a:p>
            <a:pPr marL="333373" indent="-333373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Book" panose="020B0503020102020204" pitchFamily="34" charset="0"/>
              </a:rPr>
              <a:t>Trajectories of depressive symptoms with greatest severity and variability predicted </a:t>
            </a:r>
            <a:r>
              <a:rPr lang="en-US" sz="2400" b="1" dirty="0">
                <a:latin typeface="Franklin Gothic Book" panose="020B0503020102020204" pitchFamily="34" charset="0"/>
              </a:rPr>
              <a:t>suicide attempt </a:t>
            </a:r>
            <a:r>
              <a:rPr lang="en-US" sz="2400" dirty="0">
                <a:latin typeface="Franklin Gothic Book" panose="020B0503020102020204" pitchFamily="34" charset="0"/>
              </a:rPr>
              <a:t>in adults (</a:t>
            </a:r>
            <a:r>
              <a:rPr lang="en-US" sz="2400" dirty="0" err="1">
                <a:latin typeface="Franklin Gothic Book" panose="020B0503020102020204" pitchFamily="34" charset="0"/>
              </a:rPr>
              <a:t>Melhem</a:t>
            </a:r>
            <a:r>
              <a:rPr lang="en-US" sz="2400" dirty="0">
                <a:latin typeface="Franklin Gothic Book" panose="020B0503020102020204" pitchFamily="34" charset="0"/>
              </a:rPr>
              <a:t> et al., 2019) </a:t>
            </a:r>
          </a:p>
          <a:p>
            <a:pPr marL="333373" indent="-333373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Book" panose="020B0503020102020204" pitchFamily="34" charset="0"/>
              </a:rPr>
              <a:t>Within-person increases in depression predicted </a:t>
            </a:r>
            <a:r>
              <a:rPr lang="en-US" sz="2400" b="1" dirty="0">
                <a:latin typeface="Franklin Gothic Book" panose="020B0503020102020204" pitchFamily="34" charset="0"/>
              </a:rPr>
              <a:t>poorer cognitive performance </a:t>
            </a:r>
            <a:r>
              <a:rPr lang="en-US" sz="2400" dirty="0">
                <a:latin typeface="Franklin Gothic Book" panose="020B0503020102020204" pitchFamily="34" charset="0"/>
              </a:rPr>
              <a:t>(verbal memory and fluency) in older adults (</a:t>
            </a:r>
            <a:r>
              <a:rPr lang="en-US" sz="2400" dirty="0" err="1">
                <a:latin typeface="Franklin Gothic Book" panose="020B0503020102020204" pitchFamily="34" charset="0"/>
              </a:rPr>
              <a:t>Laukka</a:t>
            </a:r>
            <a:r>
              <a:rPr lang="en-US" sz="2400" dirty="0">
                <a:latin typeface="Franklin Gothic Book" panose="020B0503020102020204" pitchFamily="34" charset="0"/>
              </a:rPr>
              <a:t> et al., 2018)</a:t>
            </a:r>
          </a:p>
          <a:p>
            <a:endParaRPr lang="en-US" sz="2400" b="1" dirty="0">
              <a:solidFill>
                <a:srgbClr val="FF7003"/>
              </a:solidFill>
              <a:latin typeface="Franklin Gothic Book" panose="020B0503020102020204" pitchFamily="34" charset="0"/>
            </a:endParaRPr>
          </a:p>
          <a:p>
            <a:r>
              <a:rPr lang="en-US" sz="2400" b="1" dirty="0">
                <a:solidFill>
                  <a:srgbClr val="FF7003"/>
                </a:solidFill>
                <a:latin typeface="Franklin Gothic Book" panose="020B0503020102020204" pitchFamily="34" charset="0"/>
              </a:rPr>
              <a:t>There is little research on predictors of adult depressive symptom variability.</a:t>
            </a:r>
          </a:p>
          <a:p>
            <a:endParaRPr lang="en-US" sz="2400" b="1" dirty="0">
              <a:solidFill>
                <a:srgbClr val="FF7003"/>
              </a:solidFill>
              <a:latin typeface="Franklin Gothic Book" panose="020B0503020102020204" pitchFamily="34" charset="0"/>
            </a:endParaRPr>
          </a:p>
          <a:p>
            <a:r>
              <a:rPr lang="en-US" sz="2400" dirty="0">
                <a:latin typeface="Franklin Gothic Book" panose="020B0503020102020204" pitchFamily="34" charset="0"/>
              </a:rPr>
              <a:t>Past research suggests depressive symptom </a:t>
            </a:r>
            <a:r>
              <a:rPr lang="en-US" sz="2400" i="1" dirty="0">
                <a:latin typeface="Franklin Gothic Book" panose="020B0503020102020204" pitchFamily="34" charset="0"/>
              </a:rPr>
              <a:t>levels</a:t>
            </a:r>
            <a:r>
              <a:rPr lang="en-US" sz="2400" dirty="0">
                <a:latin typeface="Franklin Gothic Book" panose="020B0503020102020204" pitchFamily="34" charset="0"/>
              </a:rPr>
              <a:t> are predicted by friendship instability (Marengo et al., 2017) and friendship quality (Schwartz-Mette et al., 2020).</a:t>
            </a:r>
          </a:p>
          <a:p>
            <a:endParaRPr lang="en-US" sz="2400" dirty="0">
              <a:latin typeface="Franklin Gothic Book" panose="020B0503020102020204" pitchFamily="34" charset="0"/>
            </a:endParaRPr>
          </a:p>
          <a:p>
            <a:r>
              <a:rPr lang="en-US" sz="2400" b="1" dirty="0">
                <a:solidFill>
                  <a:srgbClr val="FF7003"/>
                </a:solidFill>
                <a:latin typeface="Franklin Gothic Book" panose="020B0503020102020204" pitchFamily="34" charset="0"/>
              </a:rPr>
              <a:t>Research Question: Does </a:t>
            </a:r>
            <a:r>
              <a:rPr lang="en-US" sz="2400" b="1" u="sng" dirty="0">
                <a:solidFill>
                  <a:srgbClr val="FF7003"/>
                </a:solidFill>
                <a:latin typeface="Franklin Gothic Book" panose="020B0503020102020204" pitchFamily="34" charset="0"/>
              </a:rPr>
              <a:t>greater instability in social functioning</a:t>
            </a:r>
            <a:r>
              <a:rPr lang="en-US" sz="2400" b="1" dirty="0">
                <a:solidFill>
                  <a:srgbClr val="FF7003"/>
                </a:solidFill>
                <a:latin typeface="Franklin Gothic Book" panose="020B0503020102020204" pitchFamily="34" charset="0"/>
              </a:rPr>
              <a:t> with friends across adolescence predict greater </a:t>
            </a:r>
            <a:r>
              <a:rPr lang="en-US" sz="2400" b="1" u="sng" dirty="0">
                <a:solidFill>
                  <a:srgbClr val="FF7003"/>
                </a:solidFill>
                <a:latin typeface="Franklin Gothic Book" panose="020B0503020102020204" pitchFamily="34" charset="0"/>
              </a:rPr>
              <a:t>depressive symptom variabilit</a:t>
            </a:r>
            <a:r>
              <a:rPr lang="en-US" sz="2400" b="1" dirty="0">
                <a:solidFill>
                  <a:srgbClr val="FF7003"/>
                </a:solidFill>
                <a:latin typeface="Franklin Gothic Book" panose="020B0503020102020204" pitchFamily="34" charset="0"/>
              </a:rPr>
              <a:t>y across early- to mid-adulthood? </a:t>
            </a:r>
          </a:p>
          <a:p>
            <a:endParaRPr lang="en-US" sz="2400" b="1" dirty="0">
              <a:solidFill>
                <a:srgbClr val="FF7003"/>
              </a:solidFill>
              <a:latin typeface="Franklin Gothic Book" panose="020B0503020102020204" pitchFamily="34" charset="0"/>
            </a:endParaRPr>
          </a:p>
          <a:p>
            <a:pPr>
              <a:spcAft>
                <a:spcPts val="1400"/>
              </a:spcAft>
            </a:pPr>
            <a:r>
              <a:rPr lang="en-US" sz="2400" b="1" dirty="0">
                <a:solidFill>
                  <a:srgbClr val="FF7003"/>
                </a:solidFill>
                <a:latin typeface="Franklin Gothic Book" panose="020B0503020102020204" pitchFamily="34" charset="0"/>
              </a:rPr>
              <a:t>Hypothesis 1: </a:t>
            </a:r>
            <a:r>
              <a:rPr lang="en-US" sz="2400" dirty="0">
                <a:latin typeface="Franklin Gothic Book" panose="020B0503020102020204" pitchFamily="34" charset="0"/>
              </a:rPr>
              <a:t>Greater within-person variability of best friends’ reports of adolescent friendship competence will predict greater adult depressive symptom variability.</a:t>
            </a:r>
          </a:p>
          <a:p>
            <a:pPr>
              <a:spcAft>
                <a:spcPts val="1400"/>
              </a:spcAft>
            </a:pPr>
            <a:r>
              <a:rPr lang="en-US" sz="2400" b="1" dirty="0">
                <a:solidFill>
                  <a:srgbClr val="FF7003"/>
                </a:solidFill>
                <a:latin typeface="Franklin Gothic Book" panose="020B0503020102020204" pitchFamily="34" charset="0"/>
              </a:rPr>
              <a:t>Hypothesis 2: </a:t>
            </a:r>
            <a:r>
              <a:rPr lang="en-US" sz="2400" dirty="0">
                <a:latin typeface="Franklin Gothic Book" panose="020B0503020102020204" pitchFamily="34" charset="0"/>
              </a:rPr>
              <a:t>Greater within-person variability of self-reported attachment to friends in adolescence will predict greater adult depressive symptom variability.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695BD8-8241-C54B-B628-9D5C6A058E6B}"/>
              </a:ext>
            </a:extLst>
          </p:cNvPr>
          <p:cNvSpPr txBox="1"/>
          <p:nvPr/>
        </p:nvSpPr>
        <p:spPr>
          <a:xfrm>
            <a:off x="-76201" y="18135600"/>
            <a:ext cx="13779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This study was supported by grants from the National Institute of Child Health and Human Development and the National Institute of Mental Health (R37HD058305, 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Franklin Gothic Book" panose="020B0503020102020204" pitchFamily="34" charset="0"/>
              </a:rPr>
              <a:t>R01-MH58066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, &amp; F32HD102119) to Joseph Allen.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552724-D394-AE46-8684-1F4176BFB4AD}"/>
              </a:ext>
            </a:extLst>
          </p:cNvPr>
          <p:cNvSpPr txBox="1"/>
          <p:nvPr/>
        </p:nvSpPr>
        <p:spPr>
          <a:xfrm>
            <a:off x="1022349" y="12677363"/>
            <a:ext cx="12680950" cy="522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4000" dirty="0">
                <a:solidFill>
                  <a:srgbClr val="0F3268"/>
                </a:solidFill>
                <a:latin typeface="Franklin Gothic Medium" panose="020B0603020102020204" pitchFamily="34" charset="0"/>
              </a:rPr>
              <a:t>Methods</a:t>
            </a:r>
          </a:p>
          <a:p>
            <a:r>
              <a:rPr lang="en-US" sz="2400" b="1" dirty="0">
                <a:solidFill>
                  <a:srgbClr val="FF7003"/>
                </a:solidFill>
                <a:latin typeface="Franklin Gothic Book" panose="020B0503020102020204" pitchFamily="34" charset="0"/>
              </a:rPr>
              <a:t>Participants</a:t>
            </a:r>
          </a:p>
          <a:p>
            <a:pPr marL="333373" indent="-333373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Book" panose="020B0503020102020204" pitchFamily="34" charset="0"/>
              </a:rPr>
              <a:t>184 participants (98 females), with yearly assessments at ages 13-17 and 18-34</a:t>
            </a:r>
          </a:p>
          <a:p>
            <a:pPr marL="333373" indent="-333373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Book" panose="020B0503020102020204" pitchFamily="34" charset="0"/>
              </a:rPr>
              <a:t>58% White, 29% Black or African American, 13% other races &amp; ethnicities</a:t>
            </a:r>
          </a:p>
          <a:p>
            <a:pPr marL="333373" indent="-333373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Book" panose="020B0503020102020204" pitchFamily="34" charset="0"/>
              </a:rPr>
              <a:t>Median income: $40,000-$59,000</a:t>
            </a:r>
          </a:p>
          <a:p>
            <a:endParaRPr lang="en-US" sz="2400" dirty="0">
              <a:latin typeface="Franklin Gothic Book" panose="020B0503020102020204" pitchFamily="34" charset="0"/>
            </a:endParaRPr>
          </a:p>
          <a:p>
            <a:r>
              <a:rPr lang="en-US" sz="2400" b="1" dirty="0">
                <a:solidFill>
                  <a:srgbClr val="FF7003"/>
                </a:solidFill>
                <a:latin typeface="Franklin Gothic Book" panose="020B0503020102020204" pitchFamily="34" charset="0"/>
              </a:rPr>
              <a:t>Measures</a:t>
            </a:r>
          </a:p>
          <a:p>
            <a:pPr marL="333373" indent="-333373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F3268"/>
                </a:solidFill>
                <a:latin typeface="Franklin Gothic Book" panose="020B0503020102020204" pitchFamily="34" charset="0"/>
              </a:rPr>
              <a:t>Depressive symptoms, ages 13-17: </a:t>
            </a:r>
            <a:r>
              <a:rPr lang="en-US" sz="2400" dirty="0">
                <a:latin typeface="Franklin Gothic Book" panose="020B0503020102020204" pitchFamily="34" charset="0"/>
              </a:rPr>
              <a:t>Children’s Depression Inventory (Kovacs &amp; Beck, 1977)</a:t>
            </a:r>
          </a:p>
          <a:p>
            <a:pPr marL="333373" indent="-333373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F3268"/>
                </a:solidFill>
                <a:latin typeface="Franklin Gothic Book" panose="020B0503020102020204" pitchFamily="34" charset="0"/>
              </a:rPr>
              <a:t>Depressive symptoms, ages 18-34: </a:t>
            </a:r>
            <a:r>
              <a:rPr lang="en-US" sz="2400" dirty="0">
                <a:latin typeface="Franklin Gothic Book" panose="020B0503020102020204" pitchFamily="34" charset="0"/>
              </a:rPr>
              <a:t>Beck Depression Inventory (Beck &amp; Steer, 1987)</a:t>
            </a:r>
          </a:p>
          <a:p>
            <a:pPr marL="333373" indent="-333373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F3268"/>
                </a:solidFill>
                <a:latin typeface="Franklin Gothic Book" panose="020B0503020102020204" pitchFamily="34" charset="0"/>
              </a:rPr>
              <a:t>Best-friend report of participant’s friendship competence, ages 13-17: </a:t>
            </a:r>
            <a:r>
              <a:rPr lang="en-US" sz="2400" dirty="0">
                <a:latin typeface="Franklin Gothic Book" panose="020B0503020102020204" pitchFamily="34" charset="0"/>
              </a:rPr>
              <a:t>Adolescent Self-Perception Profile (Harter, 1988)</a:t>
            </a:r>
          </a:p>
          <a:p>
            <a:pPr marL="333373" indent="-333373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F3268"/>
                </a:solidFill>
                <a:latin typeface="Franklin Gothic Book" panose="020B0503020102020204" pitchFamily="34" charset="0"/>
              </a:rPr>
              <a:t>Self-report of total attachment to friends, ages 13-17: </a:t>
            </a:r>
            <a:r>
              <a:rPr lang="en-US" sz="2400" dirty="0">
                <a:latin typeface="Franklin Gothic Book" panose="020B0503020102020204" pitchFamily="34" charset="0"/>
              </a:rPr>
              <a:t>Inventory of Parent &amp; Peer Attachment (</a:t>
            </a:r>
            <a:r>
              <a:rPr lang="en-US" sz="2400" dirty="0" err="1">
                <a:latin typeface="Franklin Gothic Book" panose="020B0503020102020204" pitchFamily="34" charset="0"/>
              </a:rPr>
              <a:t>Armsden</a:t>
            </a:r>
            <a:r>
              <a:rPr lang="en-US" sz="2400" dirty="0">
                <a:latin typeface="Franklin Gothic Book" panose="020B0503020102020204" pitchFamily="34" charset="0"/>
              </a:rPr>
              <a:t> &amp; Greenberg, 1987)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ED5C8E-316F-7847-9FD6-62F11326313E}"/>
              </a:ext>
            </a:extLst>
          </p:cNvPr>
          <p:cNvSpPr txBox="1"/>
          <p:nvPr/>
        </p:nvSpPr>
        <p:spPr>
          <a:xfrm>
            <a:off x="14547850" y="3970915"/>
            <a:ext cx="8388350" cy="4367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4000" dirty="0">
                <a:solidFill>
                  <a:srgbClr val="0F3268"/>
                </a:solidFill>
                <a:latin typeface="Franklin Gothic Medium" panose="020B0603020102020204" pitchFamily="34" charset="0"/>
              </a:rPr>
              <a:t>Analyses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Depressive symptom variability measured two ways: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>
                <a:latin typeface="Franklin Gothic Book" panose="020B0503020102020204" pitchFamily="34" charset="0"/>
              </a:rPr>
              <a:t>Within-person range (max – min)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>
                <a:latin typeface="Franklin Gothic Book" panose="020B0503020102020204" pitchFamily="34" charset="0"/>
              </a:rPr>
              <a:t>Within-person standard deviation (SD)</a:t>
            </a:r>
          </a:p>
          <a:p>
            <a:endParaRPr lang="en-US" sz="1800" dirty="0">
              <a:latin typeface="Franklin Gothic Book" panose="020B0503020102020204" pitchFamily="34" charset="0"/>
            </a:endParaRPr>
          </a:p>
          <a:p>
            <a:r>
              <a:rPr lang="en-US" sz="2400" dirty="0">
                <a:latin typeface="Franklin Gothic Book" panose="020B0503020102020204" pitchFamily="34" charset="0"/>
              </a:rPr>
              <a:t>Hierarchical regression models using FIML, controlling for sex, baseline family income, adolescent (age 13-17) within-person depression variability (range or SD), adult (age 18-34) within-person depression mean, and within-person mean of adolescent predictor (ages 13-17).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D225D3-194D-A04F-8B59-D65973DE0D1C}"/>
              </a:ext>
            </a:extLst>
          </p:cNvPr>
          <p:cNvSpPr txBox="1"/>
          <p:nvPr/>
        </p:nvSpPr>
        <p:spPr>
          <a:xfrm>
            <a:off x="24265085" y="3970915"/>
            <a:ext cx="7630965" cy="4301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4000" dirty="0">
                <a:solidFill>
                  <a:srgbClr val="0F3268"/>
                </a:solidFill>
                <a:latin typeface="Franklin Gothic Medium" panose="020B0603020102020204" pitchFamily="34" charset="0"/>
              </a:rPr>
              <a:t>Conclusions</a:t>
            </a:r>
          </a:p>
          <a:p>
            <a:pPr marL="342900" indent="-342900"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Instability in close adolescent friendships may reflect a lack of effective or reliable social support, leaving teens more sensitive to shifts in their social environment and more vulnerable to extremes of depressive symptoms. </a:t>
            </a:r>
          </a:p>
          <a:p>
            <a:pPr marL="342900" indent="-342900"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There is utility in assessing variability of psychological constructs, in addition to mean levels. More advanced techniques, e.g., dynamical systems modeling, will be used to further explore these relationships.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E905DA-18A4-364F-B596-205A6C20AF31}"/>
              </a:ext>
            </a:extLst>
          </p:cNvPr>
          <p:cNvSpPr txBox="1"/>
          <p:nvPr/>
        </p:nvSpPr>
        <p:spPr>
          <a:xfrm>
            <a:off x="25679400" y="18054261"/>
            <a:ext cx="7642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Franklin Gothic Book" panose="020B0503020102020204" pitchFamily="34" charset="0"/>
              </a:rPr>
              <a:t>Thoughts? Questions? Ideas?</a:t>
            </a:r>
          </a:p>
          <a:p>
            <a:pPr algn="ctr"/>
            <a:r>
              <a:rPr lang="en-US" sz="2400" dirty="0">
                <a:latin typeface="Franklin Gothic Book" panose="020B0503020102020204" pitchFamily="34" charset="0"/>
              </a:rPr>
              <a:t>Email: Amanda Hellwig, afh2mz@virginia.edu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9350F33-44C3-D790-BC51-1C683C947F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550" y="533400"/>
            <a:ext cx="4445000" cy="25019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AC3C55-2C30-C08B-2DF3-67DFBDDB0FED}"/>
              </a:ext>
            </a:extLst>
          </p:cNvPr>
          <p:cNvSpPr txBox="1"/>
          <p:nvPr/>
        </p:nvSpPr>
        <p:spPr>
          <a:xfrm>
            <a:off x="17245160" y="9986051"/>
            <a:ext cx="3286124" cy="2062103"/>
          </a:xfrm>
          <a:prstGeom prst="rect">
            <a:avLst/>
          </a:prstGeom>
          <a:noFill/>
          <a:ln w="38100" cap="rnd">
            <a:solidFill>
              <a:srgbClr val="0F3268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Franklin Gothic Book" panose="020B0503020102020204" pitchFamily="34" charset="0"/>
              </a:rPr>
              <a:t>Within-Person SD Friend-Reported Friendship Competence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2907D0-C30B-C91C-E565-37BB6DFCF1E2}"/>
              </a:ext>
            </a:extLst>
          </p:cNvPr>
          <p:cNvSpPr txBox="1"/>
          <p:nvPr/>
        </p:nvSpPr>
        <p:spPr>
          <a:xfrm>
            <a:off x="14533414" y="8400419"/>
            <a:ext cx="9731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Franklin Gothic Book" panose="020B0503020102020204" pitchFamily="34" charset="0"/>
              </a:rPr>
              <a:t>Adolescent (age 13-17) Social Functioning Instability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8B54FE-33D7-F1A0-5A39-B05BF0AC1049}"/>
              </a:ext>
            </a:extLst>
          </p:cNvPr>
          <p:cNvSpPr txBox="1"/>
          <p:nvPr/>
        </p:nvSpPr>
        <p:spPr>
          <a:xfrm>
            <a:off x="24857035" y="8400419"/>
            <a:ext cx="7375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Franklin Gothic Book" panose="020B0503020102020204" pitchFamily="34" charset="0"/>
              </a:rPr>
              <a:t>Adult (age 18-34) Depression Variability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92F4F9-37F2-623D-E800-990EFE9E2A74}"/>
              </a:ext>
            </a:extLst>
          </p:cNvPr>
          <p:cNvSpPr txBox="1"/>
          <p:nvPr/>
        </p:nvSpPr>
        <p:spPr>
          <a:xfrm>
            <a:off x="17245160" y="14420790"/>
            <a:ext cx="3286124" cy="2062103"/>
          </a:xfrm>
          <a:prstGeom prst="rect">
            <a:avLst/>
          </a:prstGeom>
          <a:noFill/>
          <a:ln w="38100" cap="rnd">
            <a:solidFill>
              <a:srgbClr val="0F3268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Franklin Gothic Book" panose="020B0503020102020204" pitchFamily="34" charset="0"/>
              </a:rPr>
              <a:t>Within-Person SD Self-Reported Attachment to Friends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01B3CC-B265-C9F0-457E-89964C3D2DF8}"/>
              </a:ext>
            </a:extLst>
          </p:cNvPr>
          <p:cNvSpPr txBox="1"/>
          <p:nvPr/>
        </p:nvSpPr>
        <p:spPr>
          <a:xfrm>
            <a:off x="26647756" y="9379029"/>
            <a:ext cx="3565524" cy="1077218"/>
          </a:xfrm>
          <a:prstGeom prst="rect">
            <a:avLst/>
          </a:prstGeom>
          <a:noFill/>
          <a:ln w="38100" cap="rnd">
            <a:solidFill>
              <a:srgbClr val="0F3268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Franklin Gothic Book" panose="020B0503020102020204" pitchFamily="34" charset="0"/>
              </a:rPr>
              <a:t>Within-Person Depression SD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16BF56-DE8C-53A5-754E-1C1DFF48EA63}"/>
              </a:ext>
            </a:extLst>
          </p:cNvPr>
          <p:cNvSpPr txBox="1"/>
          <p:nvPr/>
        </p:nvSpPr>
        <p:spPr>
          <a:xfrm>
            <a:off x="26647756" y="11753917"/>
            <a:ext cx="3565524" cy="1077218"/>
          </a:xfrm>
          <a:prstGeom prst="rect">
            <a:avLst/>
          </a:prstGeom>
          <a:noFill/>
          <a:ln w="38100" cap="rnd">
            <a:solidFill>
              <a:srgbClr val="0F3268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Franklin Gothic Book" panose="020B0503020102020204" pitchFamily="34" charset="0"/>
              </a:rPr>
              <a:t>Within-Person Depression Range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79214E7-1C83-6530-1308-ED9B2720AECC}"/>
              </a:ext>
            </a:extLst>
          </p:cNvPr>
          <p:cNvSpPr txBox="1"/>
          <p:nvPr/>
        </p:nvSpPr>
        <p:spPr>
          <a:xfrm>
            <a:off x="26647756" y="13835209"/>
            <a:ext cx="3565524" cy="1077218"/>
          </a:xfrm>
          <a:prstGeom prst="rect">
            <a:avLst/>
          </a:prstGeom>
          <a:noFill/>
          <a:ln w="38100" cap="rnd">
            <a:solidFill>
              <a:srgbClr val="0F3268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Franklin Gothic Book" panose="020B0503020102020204" pitchFamily="34" charset="0"/>
              </a:rPr>
              <a:t>Within-Person Depression SD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908E8BA-9878-D0C5-C639-BBC4FA87D6DE}"/>
              </a:ext>
            </a:extLst>
          </p:cNvPr>
          <p:cNvSpPr txBox="1"/>
          <p:nvPr/>
        </p:nvSpPr>
        <p:spPr>
          <a:xfrm>
            <a:off x="26647756" y="16173169"/>
            <a:ext cx="3565524" cy="1077218"/>
          </a:xfrm>
          <a:prstGeom prst="rect">
            <a:avLst/>
          </a:prstGeom>
          <a:noFill/>
          <a:ln w="38100" cap="rnd">
            <a:solidFill>
              <a:srgbClr val="0F3268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Franklin Gothic Book" panose="020B0503020102020204" pitchFamily="34" charset="0"/>
              </a:rPr>
              <a:t>Within-Person Depression Range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011E504-CF0A-5E15-06E9-E2478AD12D23}"/>
              </a:ext>
            </a:extLst>
          </p:cNvPr>
          <p:cNvCxnSpPr/>
          <p:nvPr/>
        </p:nvCxnSpPr>
        <p:spPr>
          <a:xfrm flipV="1">
            <a:off x="20726400" y="9986051"/>
            <a:ext cx="5715000" cy="681949"/>
          </a:xfrm>
          <a:prstGeom prst="straightConnector1">
            <a:avLst/>
          </a:prstGeom>
          <a:ln w="38100">
            <a:solidFill>
              <a:srgbClr val="0F3268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DC15307-C07D-B0A1-04F4-331FDD64C78B}"/>
              </a:ext>
            </a:extLst>
          </p:cNvPr>
          <p:cNvCxnSpPr/>
          <p:nvPr/>
        </p:nvCxnSpPr>
        <p:spPr>
          <a:xfrm>
            <a:off x="20726400" y="11353800"/>
            <a:ext cx="5715000" cy="957860"/>
          </a:xfrm>
          <a:prstGeom prst="straightConnector1">
            <a:avLst/>
          </a:prstGeom>
          <a:ln w="38100">
            <a:solidFill>
              <a:srgbClr val="0F326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21B564A-2E99-8833-E348-DF135D9C2BC0}"/>
              </a:ext>
            </a:extLst>
          </p:cNvPr>
          <p:cNvCxnSpPr>
            <a:cxnSpLocks/>
          </p:cNvCxnSpPr>
          <p:nvPr/>
        </p:nvCxnSpPr>
        <p:spPr>
          <a:xfrm>
            <a:off x="20726400" y="15925800"/>
            <a:ext cx="5715000" cy="911305"/>
          </a:xfrm>
          <a:prstGeom prst="straightConnector1">
            <a:avLst/>
          </a:prstGeom>
          <a:ln w="38100">
            <a:solidFill>
              <a:srgbClr val="0F326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751D0B1-FB13-2362-8628-AAB03DAF4674}"/>
              </a:ext>
            </a:extLst>
          </p:cNvPr>
          <p:cNvCxnSpPr/>
          <p:nvPr/>
        </p:nvCxnSpPr>
        <p:spPr>
          <a:xfrm flipV="1">
            <a:off x="20726400" y="14544199"/>
            <a:ext cx="5715000" cy="681949"/>
          </a:xfrm>
          <a:prstGeom prst="straightConnector1">
            <a:avLst/>
          </a:prstGeom>
          <a:ln w="38100">
            <a:solidFill>
              <a:srgbClr val="0F3268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04B5D5D-0AE2-2BE1-F368-12BE84A06285}"/>
              </a:ext>
            </a:extLst>
          </p:cNvPr>
          <p:cNvSpPr txBox="1"/>
          <p:nvPr/>
        </p:nvSpPr>
        <p:spPr>
          <a:xfrm>
            <a:off x="22936200" y="96875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Book" panose="020B0503020102020204" pitchFamily="34" charset="0"/>
              </a:rPr>
              <a:t>n.s.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6951321-4CC4-4BF3-F0B7-8C284A7665C8}"/>
              </a:ext>
            </a:extLst>
          </p:cNvPr>
          <p:cNvSpPr txBox="1"/>
          <p:nvPr/>
        </p:nvSpPr>
        <p:spPr>
          <a:xfrm>
            <a:off x="22815342" y="11963400"/>
            <a:ext cx="1753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Franklin Gothic Book" panose="020B0503020102020204" pitchFamily="34" charset="0"/>
              </a:rPr>
              <a:t>β </a:t>
            </a:r>
            <a:r>
              <a:rPr lang="en-US" sz="2800" dirty="0">
                <a:latin typeface="Franklin Gothic Book" panose="020B0503020102020204" pitchFamily="34" charset="0"/>
              </a:rPr>
              <a:t>= .15**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ED7F9F6-4783-5594-CE64-03C2B7E0FBC2}"/>
              </a:ext>
            </a:extLst>
          </p:cNvPr>
          <p:cNvSpPr txBox="1"/>
          <p:nvPr/>
        </p:nvSpPr>
        <p:spPr>
          <a:xfrm>
            <a:off x="22936199" y="14183380"/>
            <a:ext cx="1920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Franklin Gothic Book" panose="020B0503020102020204" pitchFamily="34" charset="0"/>
              </a:rPr>
              <a:t>β </a:t>
            </a:r>
            <a:r>
              <a:rPr lang="en-US" sz="2800" dirty="0">
                <a:latin typeface="Franklin Gothic Book" panose="020B0503020102020204" pitchFamily="34" charset="0"/>
              </a:rPr>
              <a:t>= .14**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1F4F60D-5280-0A75-E440-684448BE7A97}"/>
              </a:ext>
            </a:extLst>
          </p:cNvPr>
          <p:cNvSpPr txBox="1"/>
          <p:nvPr/>
        </p:nvSpPr>
        <p:spPr>
          <a:xfrm>
            <a:off x="22936199" y="16629313"/>
            <a:ext cx="1920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Franklin Gothic Book" panose="020B0503020102020204" pitchFamily="34" charset="0"/>
              </a:rPr>
              <a:t>β </a:t>
            </a:r>
            <a:r>
              <a:rPr lang="en-US" sz="2800" dirty="0">
                <a:latin typeface="Franklin Gothic Book" panose="020B0503020102020204" pitchFamily="34" charset="0"/>
              </a:rPr>
              <a:t>= .17***</a:t>
            </a:r>
          </a:p>
          <a:p>
            <a:endParaRPr lang="en-US" sz="2800" dirty="0">
              <a:latin typeface="Franklin Gothic Book" panose="020B0503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FBE638-D999-5165-5F5F-705E0F3D6CC1}"/>
              </a:ext>
            </a:extLst>
          </p:cNvPr>
          <p:cNvSpPr txBox="1"/>
          <p:nvPr/>
        </p:nvSpPr>
        <p:spPr>
          <a:xfrm>
            <a:off x="12824879" y="12559605"/>
            <a:ext cx="96646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2800" b="1" dirty="0">
                <a:solidFill>
                  <a:srgbClr val="FF7003"/>
                </a:solidFill>
                <a:latin typeface="Franklin Gothic Book" panose="020B0503020102020204" pitchFamily="34" charset="0"/>
              </a:rPr>
              <a:t>Takeaway: </a:t>
            </a:r>
            <a:r>
              <a:rPr lang="en-US" sz="2800" b="1" dirty="0">
                <a:solidFill>
                  <a:srgbClr val="FF7003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800" b="1" dirty="0">
                <a:solidFill>
                  <a:srgbClr val="FF7003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reater instability across both friend- and self-reports of social functioning in adolescent friendships predicted greater depressive symptom variability in adulthood.</a:t>
            </a:r>
            <a:endParaRPr lang="en-US" sz="2800" b="1" dirty="0">
              <a:solidFill>
                <a:srgbClr val="FF7003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3F1679-F01F-82FC-05A1-BFBF2359B30E}"/>
              </a:ext>
            </a:extLst>
          </p:cNvPr>
          <p:cNvSpPr txBox="1"/>
          <p:nvPr/>
        </p:nvSpPr>
        <p:spPr>
          <a:xfrm>
            <a:off x="15087600" y="17926012"/>
            <a:ext cx="7642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Franklin Gothic Book" panose="020B0503020102020204" pitchFamily="34" charset="0"/>
              </a:rPr>
              <a:t>Copies available at:</a:t>
            </a:r>
          </a:p>
          <a:p>
            <a:pPr algn="ctr"/>
            <a:r>
              <a:rPr lang="en-US" sz="2800" b="1" dirty="0">
                <a:solidFill>
                  <a:srgbClr val="0F3268"/>
                </a:solidFill>
                <a:latin typeface="Franklin Gothic Book" panose="020B0503020102020204" pitchFamily="34" charset="0"/>
              </a:rPr>
              <a:t>www.teenresearch.org</a:t>
            </a:r>
            <a:endParaRPr lang="en-US" sz="2800" dirty="0">
              <a:solidFill>
                <a:srgbClr val="0F3268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8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621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tom@thinkiii.com</dc:creator>
  <cp:lastModifiedBy>Breeden, Lauren Victoria (lvb5hq)</cp:lastModifiedBy>
  <cp:revision>179</cp:revision>
  <cp:lastPrinted>2023-03-29T17:50:38Z</cp:lastPrinted>
  <dcterms:created xsi:type="dcterms:W3CDTF">2013-03-28T17:33:59Z</dcterms:created>
  <dcterms:modified xsi:type="dcterms:W3CDTF">2023-07-12T14:43:37Z</dcterms:modified>
</cp:coreProperties>
</file>