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8" r:id="rId1"/>
  </p:sldMasterIdLst>
  <p:notesMasterIdLst>
    <p:notesMasterId r:id="rId3"/>
  </p:notesMasterIdLst>
  <p:sldIdLst>
    <p:sldId id="256" r:id="rId2"/>
  </p:sldIdLst>
  <p:sldSz cx="32918400" cy="38404800"/>
  <p:notesSz cx="9601200" cy="7315200"/>
  <p:defaultTextStyle>
    <a:defPPr>
      <a:defRPr lang="en-US"/>
    </a:defPPr>
    <a:lvl1pPr marL="0" algn="l" defTabSz="219245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2458" algn="l" defTabSz="219245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4915" algn="l" defTabSz="219245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77373" algn="l" defTabSz="219245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69821" algn="l" defTabSz="219245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62269" algn="l" defTabSz="219245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54717" algn="l" defTabSz="219245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47174" algn="l" defTabSz="219245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39632" algn="l" defTabSz="219245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ysia Davis" initials="" lastIdx="4" clrIdx="0"/>
  <p:cmAuthor id="1" name="Megan" initials="MF" lastIdx="6" clrIdx="1"/>
  <p:cmAuthor id="2" name="Kendra Leak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5697"/>
    <a:srgbClr val="173463"/>
    <a:srgbClr val="336699"/>
    <a:srgbClr val="5377C9"/>
    <a:srgbClr val="C7DDF7"/>
    <a:srgbClr val="C8DCF4"/>
    <a:srgbClr val="DDEAFB"/>
    <a:srgbClr val="D7E0EC"/>
    <a:srgbClr val="FFFFFF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7044" autoAdjust="0"/>
    <p:restoredTop sz="94745" autoAdjust="0"/>
  </p:normalViewPr>
  <p:slideViewPr>
    <p:cSldViewPr snapToGrid="0" snapToObjects="1">
      <p:cViewPr varScale="1">
        <p:scale>
          <a:sx n="19" d="100"/>
          <a:sy n="19" d="100"/>
        </p:scale>
        <p:origin x="3450" y="84"/>
      </p:cViewPr>
      <p:guideLst>
        <p:guide orient="horz" pos="12096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9014" y="0"/>
            <a:ext cx="4160520" cy="3657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2389C1A3-069F-45B5-88D1-8B3EB2275EF6}" type="datetimeFigureOut">
              <a:rPr lang="en-US" smtClean="0"/>
              <a:pPr/>
              <a:t>3/29/2024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24263" y="547688"/>
            <a:ext cx="2352675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7747"/>
            <a:ext cx="4160520" cy="3657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9014" y="6947747"/>
            <a:ext cx="4160520" cy="3657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E5A07681-AA07-45DC-B6CE-5EA68B159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46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1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57056" algn="l" defTabSz="91411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914112" algn="l" defTabSz="91411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371158" algn="l" defTabSz="91411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828214" algn="l" defTabSz="91411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5270" algn="l" defTabSz="91411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742326" algn="l" defTabSz="91411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3199373" algn="l" defTabSz="91411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656429" algn="l" defTabSz="91411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24263" y="547688"/>
            <a:ext cx="235267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07681-AA07-45DC-B6CE-5EA68B1598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37551360"/>
            <a:ext cx="32918400" cy="8534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32369760" y="17068"/>
            <a:ext cx="548640" cy="384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548640" cy="384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32918400" cy="140817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26696" y="35793276"/>
            <a:ext cx="31799174" cy="17335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937760" y="15788640"/>
            <a:ext cx="23042880" cy="9814560"/>
          </a:xfrm>
        </p:spPr>
        <p:txBody>
          <a:bodyPr/>
          <a:lstStyle>
            <a:lvl1pPr marL="0" indent="0" algn="ctr">
              <a:buNone/>
              <a:defRPr sz="8984" b="1" cap="all" spc="1400" baseline="0">
                <a:solidFill>
                  <a:schemeClr val="tx2"/>
                </a:solidFill>
              </a:defRPr>
            </a:lvl1pPr>
            <a:lvl2pPr marL="2559456" indent="0" algn="ctr">
              <a:buNone/>
            </a:lvl2pPr>
            <a:lvl3pPr marL="5118913" indent="0" algn="ctr">
              <a:buNone/>
            </a:lvl3pPr>
            <a:lvl4pPr marL="7678371" indent="0" algn="ctr">
              <a:buNone/>
            </a:lvl4pPr>
            <a:lvl5pPr marL="10237822" indent="0" algn="ctr">
              <a:buNone/>
            </a:lvl5pPr>
            <a:lvl6pPr marL="12797271" indent="0" algn="ctr">
              <a:buNone/>
            </a:lvl6pPr>
            <a:lvl7pPr marL="15356730" indent="0" algn="ctr">
              <a:buNone/>
            </a:lvl7pPr>
            <a:lvl8pPr marL="17916186" indent="0" algn="ctr">
              <a:buNone/>
            </a:lvl8pPr>
            <a:lvl9pPr marL="20475642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096-DE05-C34C-95BD-2C696431777F}" type="datetimeFigureOut">
              <a:rPr lang="en-US" smtClean="0"/>
              <a:pPr/>
              <a:t>3/29/2024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59615" y="13552628"/>
            <a:ext cx="3179917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48641" y="853443"/>
            <a:ext cx="31799174" cy="3666378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 dirty="0"/>
          </a:p>
        </p:txBody>
      </p:sp>
      <p:sp>
        <p:nvSpPr>
          <p:cNvPr id="13" name="Oval 12"/>
          <p:cNvSpPr/>
          <p:nvPr/>
        </p:nvSpPr>
        <p:spPr>
          <a:xfrm>
            <a:off x="15361920" y="11845748"/>
            <a:ext cx="2194560" cy="341376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1896" tIns="255954" rIns="511896" bIns="255954" anchor="ctr"/>
          <a:lstStyle/>
          <a:p>
            <a:pPr algn="ctr" eaLnBrk="1" latinLnBrk="0" hangingPunct="1"/>
            <a:endParaRPr kumimoji="0" lang="en-US" sz="10034"/>
          </a:p>
        </p:txBody>
      </p:sp>
      <p:sp>
        <p:nvSpPr>
          <p:cNvPr id="14" name="Oval 13"/>
          <p:cNvSpPr/>
          <p:nvPr/>
        </p:nvSpPr>
        <p:spPr>
          <a:xfrm>
            <a:off x="15702079" y="12374883"/>
            <a:ext cx="1514246" cy="235549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1896" tIns="255954" rIns="511896" bIns="255954" anchor="ctr"/>
          <a:lstStyle/>
          <a:p>
            <a:pPr algn="ctr" eaLnBrk="1" latinLnBrk="0" hangingPunct="1"/>
            <a:endParaRPr kumimoji="0" lang="en-US" sz="10034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636240" y="12316922"/>
            <a:ext cx="1645920" cy="24714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468880" y="2133600"/>
            <a:ext cx="27980640" cy="9814560"/>
          </a:xfrm>
        </p:spPr>
        <p:txBody>
          <a:bodyPr anchor="b"/>
          <a:lstStyle>
            <a:lvl1pPr>
              <a:defRPr sz="23565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096-DE05-C34C-95BD-2C696431777F}" type="datetimeFigureOut">
              <a:rPr lang="en-US" smtClean="0"/>
              <a:pPr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6021-345F-C045-8BB6-14F4A3B03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37551360"/>
            <a:ext cx="32918400" cy="8534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25237440" y="0"/>
            <a:ext cx="7680960" cy="384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32918400" cy="87050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548640" cy="384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26696" y="35793276"/>
            <a:ext cx="31799174" cy="17335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48641" y="870510"/>
            <a:ext cx="31799174" cy="3666378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8233258" y="18357494"/>
            <a:ext cx="349739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4" name="Oval 13"/>
          <p:cNvSpPr/>
          <p:nvPr/>
        </p:nvSpPr>
        <p:spPr>
          <a:xfrm>
            <a:off x="24622964" y="16384272"/>
            <a:ext cx="2194560" cy="341376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1896" tIns="255954" rIns="511896" bIns="255954" anchor="ctr"/>
          <a:lstStyle/>
          <a:p>
            <a:pPr algn="ctr" eaLnBrk="1" latinLnBrk="0" hangingPunct="1"/>
            <a:endParaRPr kumimoji="0" lang="en-US" sz="10034"/>
          </a:p>
        </p:txBody>
      </p:sp>
      <p:sp>
        <p:nvSpPr>
          <p:cNvPr id="15" name="Oval 14"/>
          <p:cNvSpPr/>
          <p:nvPr/>
        </p:nvSpPr>
        <p:spPr>
          <a:xfrm>
            <a:off x="24963121" y="16913409"/>
            <a:ext cx="1514246" cy="235549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1896" tIns="255954" rIns="511896" bIns="255954" anchor="ctr"/>
          <a:lstStyle/>
          <a:p>
            <a:pPr algn="ctr" eaLnBrk="1" latinLnBrk="0" hangingPunct="1"/>
            <a:endParaRPr kumimoji="0" lang="en-US" sz="10034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4897284" y="16855448"/>
            <a:ext cx="1645920" cy="2471420"/>
          </a:xfrm>
        </p:spPr>
        <p:txBody>
          <a:bodyPr/>
          <a:lstStyle/>
          <a:p>
            <a:fld id="{BD466021-345F-C045-8BB6-14F4A3B03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1706883"/>
            <a:ext cx="23591520" cy="3259965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096-DE05-C34C-95BD-2C696431777F}" type="datetimeFigureOut">
              <a:rPr lang="en-US" smtClean="0"/>
              <a:pPr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609040" y="1706888"/>
            <a:ext cx="5212080" cy="3276854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096-DE05-C34C-95BD-2C696431777F}" type="datetimeFigureOut">
              <a:rPr lang="en-US" smtClean="0"/>
              <a:pPr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702077" y="5747698"/>
            <a:ext cx="1645920" cy="2471420"/>
          </a:xfrm>
        </p:spPr>
        <p:txBody>
          <a:bodyPr/>
          <a:lstStyle/>
          <a:p>
            <a:fld id="{BD466021-345F-C045-8BB6-14F4A3B03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086308" y="8551468"/>
            <a:ext cx="30614112" cy="25603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548640" cy="384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37551360"/>
            <a:ext cx="32918400" cy="8534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32918400" cy="8534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32369760" y="106680"/>
            <a:ext cx="548640" cy="384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548641" y="12801600"/>
            <a:ext cx="31799174" cy="17068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59615" y="797172"/>
            <a:ext cx="31799174" cy="1198229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26334" y="15361922"/>
            <a:ext cx="23328626" cy="9370060"/>
          </a:xfrm>
        </p:spPr>
        <p:txBody>
          <a:bodyPr anchor="t"/>
          <a:lstStyle>
            <a:lvl1pPr marL="0" indent="0" algn="ctr">
              <a:buNone/>
              <a:defRPr sz="8984" b="1" cap="all" spc="1400" baseline="0">
                <a:solidFill>
                  <a:schemeClr val="tx2"/>
                </a:solidFill>
              </a:defRPr>
            </a:lvl1pPr>
            <a:lvl2pPr>
              <a:buNone/>
              <a:defRPr sz="10034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8984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7817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7817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26696" y="35793276"/>
            <a:ext cx="31799174" cy="17335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48641" y="853443"/>
            <a:ext cx="31799174" cy="3666378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3/29/2024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48641" y="13655040"/>
            <a:ext cx="3179917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0" name="Oval 9"/>
          <p:cNvSpPr/>
          <p:nvPr/>
        </p:nvSpPr>
        <p:spPr>
          <a:xfrm>
            <a:off x="15361920" y="11845748"/>
            <a:ext cx="2194560" cy="341376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1896" tIns="255954" rIns="511896" bIns="255954" anchor="ctr"/>
          <a:lstStyle/>
          <a:p>
            <a:pPr algn="ctr" eaLnBrk="1" latinLnBrk="0" hangingPunct="1"/>
            <a:endParaRPr kumimoji="0" lang="en-US" sz="10034"/>
          </a:p>
        </p:txBody>
      </p:sp>
      <p:sp>
        <p:nvSpPr>
          <p:cNvPr id="11" name="Oval 10"/>
          <p:cNvSpPr/>
          <p:nvPr/>
        </p:nvSpPr>
        <p:spPr>
          <a:xfrm>
            <a:off x="15702079" y="12374883"/>
            <a:ext cx="1514246" cy="235549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1896" tIns="255954" rIns="511896" bIns="255954" anchor="ctr"/>
          <a:lstStyle/>
          <a:p>
            <a:pPr algn="ctr" eaLnBrk="1" latinLnBrk="0" hangingPunct="1"/>
            <a:endParaRPr kumimoji="0" lang="en-US" sz="10034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636240" y="12316922"/>
            <a:ext cx="1645920" cy="24714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F5CD18-686B-47A9-AFD5-66CE5FA52A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987040"/>
            <a:ext cx="27980640" cy="8534400"/>
          </a:xfrm>
        </p:spPr>
        <p:txBody>
          <a:bodyPr anchor="b"/>
          <a:lstStyle>
            <a:lvl1pPr algn="ctr">
              <a:buNone/>
              <a:defRPr sz="23565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308" y="1280160"/>
            <a:ext cx="30723840" cy="42501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48321" y="35895686"/>
            <a:ext cx="10961828" cy="2048256"/>
          </a:xfrm>
        </p:spPr>
        <p:txBody>
          <a:bodyPr/>
          <a:lstStyle/>
          <a:p>
            <a:fld id="{1C0E1096-DE05-C34C-95BD-2C696431777F}" type="datetimeFigureOut">
              <a:rPr lang="en-US" smtClean="0"/>
              <a:pPr/>
              <a:t>3/29/2024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6021-345F-C045-8BB6-14F4A3B03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16427097" y="8823664"/>
            <a:ext cx="32116" cy="2698952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086307" y="7680960"/>
            <a:ext cx="14538960" cy="26217676"/>
          </a:xfrm>
        </p:spPr>
        <p:txBody>
          <a:bodyPr/>
          <a:lstStyle>
            <a:lvl1pPr>
              <a:defRPr sz="13998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17282160" y="7680960"/>
            <a:ext cx="14538960" cy="26217676"/>
          </a:xfrm>
        </p:spPr>
        <p:txBody>
          <a:bodyPr/>
          <a:lstStyle>
            <a:lvl1pPr>
              <a:defRPr sz="13998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16459200" y="12321540"/>
            <a:ext cx="0" cy="2345253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32918400" cy="810768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37551360"/>
            <a:ext cx="32918400" cy="8534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548640" cy="384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32369760" y="0"/>
            <a:ext cx="548640" cy="384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1" name="Rectangle 10"/>
          <p:cNvSpPr/>
          <p:nvPr/>
        </p:nvSpPr>
        <p:spPr>
          <a:xfrm>
            <a:off x="548641" y="7680960"/>
            <a:ext cx="31799174" cy="512064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1896" tIns="255954" rIns="511896" bIns="255954" anchor="ctr"/>
          <a:lstStyle/>
          <a:p>
            <a:pPr algn="ctr" eaLnBrk="1" latinLnBrk="0" hangingPunct="1"/>
            <a:endParaRPr kumimoji="0" lang="en-US" sz="10034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25325" y="35793274"/>
            <a:ext cx="31799174" cy="174101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6309" y="8534403"/>
            <a:ext cx="14544677" cy="410465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12367" b="1" dirty="0" smtClean="0">
                <a:solidFill>
                  <a:srgbClr val="FFFFFF"/>
                </a:solidFill>
              </a:defRPr>
            </a:lvl1pPr>
            <a:lvl2pPr>
              <a:buNone/>
              <a:defRPr sz="11200" b="1"/>
            </a:lvl2pPr>
            <a:lvl3pPr>
              <a:buNone/>
              <a:defRPr sz="10034" b="1"/>
            </a:lvl3pPr>
            <a:lvl4pPr>
              <a:buNone/>
              <a:defRPr sz="8984" b="1"/>
            </a:lvl4pPr>
            <a:lvl5pPr>
              <a:buNone/>
              <a:defRPr sz="8984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7248790" y="8534400"/>
            <a:ext cx="14550390" cy="4096512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12367" b="1"/>
            </a:lvl1pPr>
            <a:lvl2pPr>
              <a:buNone/>
              <a:defRPr sz="11200" b="1"/>
            </a:lvl2pPr>
            <a:lvl3pPr>
              <a:buNone/>
              <a:defRPr sz="10034" b="1"/>
            </a:lvl3pPr>
            <a:lvl4pPr>
              <a:buNone/>
              <a:defRPr sz="8984" b="1"/>
            </a:lvl4pPr>
            <a:lvl5pPr>
              <a:buNone/>
              <a:defRPr sz="8984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096-DE05-C34C-95BD-2C696431777F}" type="datetimeFigureOut">
              <a:rPr lang="en-US" smtClean="0"/>
              <a:pPr/>
              <a:t>3/29/2024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97280" y="35895686"/>
            <a:ext cx="12893040" cy="2048256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548641" y="7168896"/>
            <a:ext cx="3179917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48641" y="870510"/>
            <a:ext cx="31799174" cy="3666378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1086309" y="13839746"/>
            <a:ext cx="14549933" cy="2138306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17282160" y="13839744"/>
            <a:ext cx="14538960" cy="2140427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15361920" y="5353802"/>
            <a:ext cx="2194560" cy="341376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1896" tIns="255954" rIns="511896" bIns="255954" anchor="ctr"/>
          <a:lstStyle/>
          <a:p>
            <a:pPr algn="ctr" eaLnBrk="1" latinLnBrk="0" hangingPunct="1"/>
            <a:endParaRPr kumimoji="0" lang="en-US" sz="10034"/>
          </a:p>
        </p:txBody>
      </p:sp>
      <p:sp>
        <p:nvSpPr>
          <p:cNvPr id="27" name="Oval 26"/>
          <p:cNvSpPr/>
          <p:nvPr/>
        </p:nvSpPr>
        <p:spPr>
          <a:xfrm>
            <a:off x="15702079" y="5882937"/>
            <a:ext cx="1514246" cy="235549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1896" tIns="255954" rIns="511896" bIns="255954" anchor="ctr"/>
          <a:lstStyle/>
          <a:p>
            <a:pPr algn="ctr" eaLnBrk="1" latinLnBrk="0" hangingPunct="1"/>
            <a:endParaRPr kumimoji="0" lang="en-US" sz="10034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636240" y="5837532"/>
            <a:ext cx="1645920" cy="2471420"/>
          </a:xfrm>
        </p:spPr>
        <p:txBody>
          <a:bodyPr/>
          <a:lstStyle>
            <a:lvl1pPr algn="ctr">
              <a:defRPr/>
            </a:lvl1pPr>
          </a:lstStyle>
          <a:p>
            <a:fld id="{BD466021-345F-C045-8BB6-14F4A3B03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096-DE05-C34C-95BD-2C696431777F}" type="datetimeFigureOut">
              <a:rPr lang="en-US" smtClean="0"/>
              <a:pPr/>
              <a:t>3/29/2024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636240" y="5801714"/>
            <a:ext cx="1645920" cy="2471420"/>
          </a:xfrm>
        </p:spPr>
        <p:txBody>
          <a:bodyPr/>
          <a:lstStyle/>
          <a:p>
            <a:fld id="{BD466021-345F-C045-8BB6-14F4A3B03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37551360"/>
            <a:ext cx="32918400" cy="8534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32918400" cy="87050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32369760" y="0"/>
            <a:ext cx="548640" cy="384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548640" cy="384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26696" y="35793276"/>
            <a:ext cx="31799174" cy="17335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48641" y="887581"/>
            <a:ext cx="31799174" cy="3666378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096-DE05-C34C-95BD-2C696431777F}" type="datetimeFigureOut">
              <a:rPr lang="en-US" smtClean="0"/>
              <a:pPr/>
              <a:t>3/29/2024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361920" y="35417763"/>
            <a:ext cx="2194560" cy="247141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466021-345F-C045-8BB6-14F4A3B03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48641" y="853440"/>
            <a:ext cx="31799174" cy="170688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37551360"/>
            <a:ext cx="32918400" cy="8534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32369760" y="0"/>
            <a:ext cx="548640" cy="384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32918400" cy="66568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548640" cy="384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3" name="Rectangle 12"/>
          <p:cNvSpPr/>
          <p:nvPr/>
        </p:nvSpPr>
        <p:spPr>
          <a:xfrm>
            <a:off x="548640" y="3413760"/>
            <a:ext cx="9875520" cy="3285744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1896" tIns="255954" rIns="511896" bIns="255954" anchor="ctr"/>
          <a:lstStyle/>
          <a:p>
            <a:pPr algn="ctr" eaLnBrk="1" latinLnBrk="0" hangingPunct="1"/>
            <a:endParaRPr kumimoji="0" lang="en-US" sz="10034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120640"/>
            <a:ext cx="8503920" cy="5547360"/>
          </a:xfrm>
        </p:spPr>
        <p:txBody>
          <a:bodyPr anchor="b">
            <a:noAutofit/>
          </a:bodyPr>
          <a:lstStyle>
            <a:lvl1pPr algn="l">
              <a:buNone/>
              <a:defRPr sz="12367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371600" y="11094728"/>
            <a:ext cx="8503920" cy="23211792"/>
          </a:xfrm>
        </p:spPr>
        <p:txBody>
          <a:bodyPr/>
          <a:lstStyle>
            <a:lvl1pPr marL="0" indent="0">
              <a:spcAft>
                <a:spcPts val="5600"/>
              </a:spcAft>
              <a:buNone/>
              <a:defRPr sz="8984">
                <a:solidFill>
                  <a:srgbClr val="FFFFFF"/>
                </a:solidFill>
              </a:defRPr>
            </a:lvl1pPr>
            <a:lvl2pPr>
              <a:buNone/>
              <a:defRPr sz="6767"/>
            </a:lvl2pPr>
            <a:lvl3pPr>
              <a:buNone/>
              <a:defRPr sz="5600"/>
            </a:lvl3pPr>
            <a:lvl4pPr>
              <a:buNone/>
              <a:defRPr sz="5017"/>
            </a:lvl4pPr>
            <a:lvl5pPr>
              <a:buNone/>
              <a:defRPr sz="5017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48641" y="853443"/>
            <a:ext cx="31799174" cy="3666378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48641" y="2987040"/>
            <a:ext cx="3179917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11247120" y="3840480"/>
            <a:ext cx="20299680" cy="3029712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663440" y="1280160"/>
            <a:ext cx="2194560" cy="341376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1896" tIns="255954" rIns="511896" bIns="255954" anchor="ctr"/>
          <a:lstStyle/>
          <a:p>
            <a:pPr algn="ctr" eaLnBrk="1" latinLnBrk="0" hangingPunct="1"/>
            <a:endParaRPr kumimoji="0" lang="en-US" sz="10034"/>
          </a:p>
        </p:txBody>
      </p:sp>
      <p:sp>
        <p:nvSpPr>
          <p:cNvPr id="11" name="Oval 10"/>
          <p:cNvSpPr/>
          <p:nvPr/>
        </p:nvSpPr>
        <p:spPr>
          <a:xfrm>
            <a:off x="5003597" y="1809294"/>
            <a:ext cx="1514246" cy="235549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1896" tIns="255954" rIns="511896" bIns="255954" anchor="ctr"/>
          <a:lstStyle/>
          <a:p>
            <a:pPr algn="ctr" eaLnBrk="1" latinLnBrk="0" hangingPunct="1"/>
            <a:endParaRPr kumimoji="0" lang="en-US" sz="10034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37760" y="1751346"/>
            <a:ext cx="1645920" cy="24714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37670" y="35774964"/>
            <a:ext cx="31799174" cy="17335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1096-DE05-C34C-95BD-2C696431777F}" type="datetimeFigureOut">
              <a:rPr lang="en-US" smtClean="0"/>
              <a:pPr/>
              <a:t>3/29/2024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6308" y="35900748"/>
            <a:ext cx="12179808" cy="204825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548641" y="2987040"/>
            <a:ext cx="3179917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37551360"/>
            <a:ext cx="32918400" cy="8534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32369760" y="0"/>
            <a:ext cx="548640" cy="384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32918400" cy="8534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548640" cy="384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48641" y="853440"/>
            <a:ext cx="31799174" cy="168981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8" name="Rectangle 7"/>
          <p:cNvSpPr/>
          <p:nvPr/>
        </p:nvSpPr>
        <p:spPr>
          <a:xfrm>
            <a:off x="548640" y="3413760"/>
            <a:ext cx="9875520" cy="3285744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1896" tIns="255954" rIns="511896" bIns="255954" anchor="ctr"/>
          <a:lstStyle/>
          <a:p>
            <a:pPr algn="ctr" eaLnBrk="1" latinLnBrk="0" hangingPunct="1"/>
            <a:endParaRPr kumimoji="0" lang="en-US" sz="10034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48641" y="870510"/>
            <a:ext cx="31799174" cy="3666378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 dirty="0"/>
          </a:p>
        </p:txBody>
      </p:sp>
      <p:sp>
        <p:nvSpPr>
          <p:cNvPr id="12" name="Oval 11"/>
          <p:cNvSpPr/>
          <p:nvPr/>
        </p:nvSpPr>
        <p:spPr>
          <a:xfrm>
            <a:off x="4663440" y="1280160"/>
            <a:ext cx="2194560" cy="341376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1896" tIns="255954" rIns="511896" bIns="255954" anchor="ctr"/>
          <a:lstStyle/>
          <a:p>
            <a:pPr algn="ctr" eaLnBrk="1" latinLnBrk="0" hangingPunct="1"/>
            <a:endParaRPr kumimoji="0" lang="en-US" sz="10034"/>
          </a:p>
        </p:txBody>
      </p:sp>
      <p:sp>
        <p:nvSpPr>
          <p:cNvPr id="13" name="Oval 12"/>
          <p:cNvSpPr/>
          <p:nvPr/>
        </p:nvSpPr>
        <p:spPr>
          <a:xfrm>
            <a:off x="5003597" y="1809294"/>
            <a:ext cx="1514246" cy="235549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1896" tIns="255954" rIns="511896" bIns="255954" anchor="ctr"/>
          <a:lstStyle/>
          <a:p>
            <a:pPr algn="ctr" eaLnBrk="1" latinLnBrk="0" hangingPunct="1"/>
            <a:endParaRPr kumimoji="0" lang="en-US" sz="10034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37760" y="1751346"/>
            <a:ext cx="1645920" cy="2471420"/>
          </a:xfrm>
        </p:spPr>
        <p:txBody>
          <a:bodyPr/>
          <a:lstStyle/>
          <a:p>
            <a:fld id="{BD466021-345F-C045-8BB6-14F4A3B03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50" y="28163520"/>
            <a:ext cx="21122640" cy="6827520"/>
          </a:xfrm>
        </p:spPr>
        <p:txBody>
          <a:bodyPr anchor="t">
            <a:noAutofit/>
          </a:bodyPr>
          <a:lstStyle>
            <a:lvl1pPr algn="l">
              <a:buNone/>
              <a:defRPr sz="13417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801350" y="3413760"/>
            <a:ext cx="21122640" cy="23896320"/>
          </a:xfrm>
        </p:spPr>
        <p:txBody>
          <a:bodyPr/>
          <a:lstStyle>
            <a:lvl1pPr marL="0" indent="0">
              <a:buNone/>
              <a:defRPr sz="17967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5547360"/>
            <a:ext cx="8778240" cy="29443680"/>
          </a:xfrm>
        </p:spPr>
        <p:txBody>
          <a:bodyPr/>
          <a:lstStyle>
            <a:lvl1pPr marL="0" indent="0">
              <a:spcAft>
                <a:spcPts val="5600"/>
              </a:spcAft>
              <a:buFontTx/>
              <a:buNone/>
              <a:defRPr sz="8984">
                <a:solidFill>
                  <a:srgbClr val="FFFFFF"/>
                </a:solidFill>
              </a:defRPr>
            </a:lvl1pPr>
            <a:lvl2pPr>
              <a:defRPr sz="6767"/>
            </a:lvl2pPr>
            <a:lvl3pPr>
              <a:defRPr sz="5600"/>
            </a:lvl3pPr>
            <a:lvl4pPr>
              <a:defRPr sz="5017"/>
            </a:lvl4pPr>
            <a:lvl5pPr>
              <a:defRPr sz="5017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37670" y="35774964"/>
            <a:ext cx="31799174" cy="17335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37347" y="35867910"/>
            <a:ext cx="10961828" cy="2048256"/>
          </a:xfrm>
        </p:spPr>
        <p:txBody>
          <a:bodyPr/>
          <a:lstStyle/>
          <a:p>
            <a:fld id="{1C0E1096-DE05-C34C-95BD-2C696431777F}" type="datetimeFigureOut">
              <a:rPr lang="en-US" smtClean="0"/>
              <a:pPr/>
              <a:t>3/29/2024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6309" y="35900748"/>
            <a:ext cx="12904013" cy="204825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37551360"/>
            <a:ext cx="32918400" cy="8534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7"/>
            <a:ext cx="32918400" cy="780287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548640" cy="384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32369760" y="0"/>
            <a:ext cx="548640" cy="384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37670" y="35774964"/>
            <a:ext cx="31799174" cy="17335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20848321" y="35867910"/>
            <a:ext cx="10961828" cy="2048256"/>
          </a:xfrm>
          <a:prstGeom prst="rect">
            <a:avLst/>
          </a:prstGeom>
        </p:spPr>
        <p:txBody>
          <a:bodyPr vert="horz" lIns="438768" tIns="219389" rIns="438768" bIns="219389"/>
          <a:lstStyle>
            <a:lvl1pPr algn="r" eaLnBrk="1" latinLnBrk="0" hangingPunct="1">
              <a:defRPr kumimoji="0" sz="7817">
                <a:solidFill>
                  <a:srgbClr val="FFFFFF"/>
                </a:solidFill>
              </a:defRPr>
            </a:lvl1pPr>
          </a:lstStyle>
          <a:p>
            <a:fld id="{1C0E1096-DE05-C34C-95BD-2C696431777F}" type="datetimeFigureOut">
              <a:rPr lang="en-US" smtClean="0"/>
              <a:pPr/>
              <a:t>3/29/2024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97280" y="35900748"/>
            <a:ext cx="12893040" cy="2048256"/>
          </a:xfrm>
          <a:prstGeom prst="rect">
            <a:avLst/>
          </a:prstGeom>
        </p:spPr>
        <p:txBody>
          <a:bodyPr vert="horz" lIns="438768" tIns="219389" rIns="438768" bIns="219389"/>
          <a:lstStyle>
            <a:lvl1pPr algn="l" eaLnBrk="1" latinLnBrk="0" hangingPunct="1">
              <a:defRPr kumimoji="0" sz="6767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48641" y="870510"/>
            <a:ext cx="31799174" cy="3666378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548641" y="7149760"/>
            <a:ext cx="3179917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511896" tIns="255954" rIns="511896" bIns="255954" anchor="ctr" compatLnSpc="1"/>
          <a:lstStyle/>
          <a:p>
            <a:endParaRPr kumimoji="0" lang="en-US" sz="10034"/>
          </a:p>
        </p:txBody>
      </p:sp>
      <p:sp>
        <p:nvSpPr>
          <p:cNvPr id="12" name="Oval 11"/>
          <p:cNvSpPr/>
          <p:nvPr/>
        </p:nvSpPr>
        <p:spPr>
          <a:xfrm>
            <a:off x="15361920" y="5353802"/>
            <a:ext cx="2194560" cy="341376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1896" tIns="255954" rIns="511896" bIns="255954" anchor="ctr"/>
          <a:lstStyle/>
          <a:p>
            <a:pPr algn="ctr" eaLnBrk="1" latinLnBrk="0" hangingPunct="1"/>
            <a:endParaRPr kumimoji="0" lang="en-US" sz="10034"/>
          </a:p>
        </p:txBody>
      </p:sp>
      <p:sp>
        <p:nvSpPr>
          <p:cNvPr id="15" name="Oval 14"/>
          <p:cNvSpPr/>
          <p:nvPr/>
        </p:nvSpPr>
        <p:spPr>
          <a:xfrm>
            <a:off x="15702079" y="5882937"/>
            <a:ext cx="1514246" cy="235549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1896" tIns="255954" rIns="511896" bIns="255954" anchor="ctr"/>
          <a:lstStyle/>
          <a:p>
            <a:pPr algn="ctr" eaLnBrk="1" latinLnBrk="0" hangingPunct="1"/>
            <a:endParaRPr kumimoji="0" lang="en-US" sz="10034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636240" y="5824982"/>
            <a:ext cx="1645920" cy="2471420"/>
          </a:xfrm>
          <a:prstGeom prst="rect">
            <a:avLst/>
          </a:prstGeom>
        </p:spPr>
        <p:txBody>
          <a:bodyPr vert="horz" lIns="219389" tIns="219389" rIns="219389" bIns="219389" anchor="ctr">
            <a:normAutofit/>
          </a:bodyPr>
          <a:lstStyle>
            <a:lvl1pPr algn="ctr" eaLnBrk="1" latinLnBrk="0" hangingPunct="1">
              <a:defRPr kumimoji="0" sz="8984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466021-345F-C045-8BB6-14F4A3B03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86308" y="1280160"/>
            <a:ext cx="30723840" cy="4250132"/>
          </a:xfrm>
          <a:prstGeom prst="rect">
            <a:avLst/>
          </a:prstGeom>
        </p:spPr>
        <p:txBody>
          <a:bodyPr vert="horz" lIns="438768" tIns="219389" rIns="438768" bIns="219389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86308" y="8534400"/>
            <a:ext cx="30723840" cy="25756820"/>
          </a:xfrm>
          <a:prstGeom prst="rect">
            <a:avLst/>
          </a:prstGeom>
        </p:spPr>
        <p:txBody>
          <a:bodyPr vert="horz" lIns="438768" tIns="219389" rIns="438768" bIns="219389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  <p:sldLayoutId id="2147484210" r:id="rId2"/>
    <p:sldLayoutId id="2147484211" r:id="rId3"/>
    <p:sldLayoutId id="2147484212" r:id="rId4"/>
    <p:sldLayoutId id="2147484213" r:id="rId5"/>
    <p:sldLayoutId id="2147484214" r:id="rId6"/>
    <p:sldLayoutId id="2147484215" r:id="rId7"/>
    <p:sldLayoutId id="2147484216" r:id="rId8"/>
    <p:sldLayoutId id="2147484217" r:id="rId9"/>
    <p:sldLayoutId id="2147484218" r:id="rId10"/>
    <p:sldLayoutId id="21474842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18434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1535674" indent="-1535674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5167" kern="1200">
          <a:solidFill>
            <a:schemeClr val="tx1"/>
          </a:solidFill>
          <a:latin typeface="+mn-lt"/>
          <a:ea typeface="+mn-ea"/>
          <a:cs typeface="+mn-cs"/>
        </a:defRPr>
      </a:lvl1pPr>
      <a:lvl2pPr marL="3071344" indent="-1535674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12367" kern="1200">
          <a:solidFill>
            <a:schemeClr val="tx2"/>
          </a:solidFill>
          <a:latin typeface="+mn-lt"/>
          <a:ea typeface="+mn-ea"/>
          <a:cs typeface="+mn-cs"/>
        </a:defRPr>
      </a:lvl2pPr>
      <a:lvl3pPr marL="4607015" indent="-1279723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6142687" indent="-1279723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11200" kern="1200">
          <a:solidFill>
            <a:schemeClr val="tx2"/>
          </a:solidFill>
          <a:latin typeface="+mn-lt"/>
          <a:ea typeface="+mn-ea"/>
          <a:cs typeface="+mn-cs"/>
        </a:defRPr>
      </a:lvl4pPr>
      <a:lvl5pPr marL="7678371" indent="-1279723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0034" kern="1200">
          <a:solidFill>
            <a:schemeClr val="tx1"/>
          </a:solidFill>
          <a:latin typeface="+mn-lt"/>
          <a:ea typeface="+mn-ea"/>
          <a:cs typeface="+mn-cs"/>
        </a:defRPr>
      </a:lvl5pPr>
      <a:lvl6pPr marL="9214041" indent="-102378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0034" kern="1200">
          <a:solidFill>
            <a:schemeClr val="tx1"/>
          </a:solidFill>
          <a:latin typeface="+mn-lt"/>
          <a:ea typeface="+mn-ea"/>
          <a:cs typeface="+mn-cs"/>
        </a:defRPr>
      </a:lvl6pPr>
      <a:lvl7pPr marL="10749715" indent="-1023785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8984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1773499" indent="-1023785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8984" kern="1200">
          <a:solidFill>
            <a:schemeClr val="tx1"/>
          </a:solidFill>
          <a:latin typeface="+mn-lt"/>
          <a:ea typeface="+mn-ea"/>
          <a:cs typeface="+mn-cs"/>
        </a:defRPr>
      </a:lvl8pPr>
      <a:lvl9pPr marL="13309169" indent="-1023785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7817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5594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51189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76783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02378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27972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53567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79161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04756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25347735" y="31890199"/>
            <a:ext cx="15586129" cy="825887"/>
          </a:xfrm>
          <a:prstGeom prst="rect">
            <a:avLst/>
          </a:prstGeom>
          <a:noFill/>
        </p:spPr>
        <p:txBody>
          <a:bodyPr wrap="square" lIns="106646" tIns="53318" rIns="106646" bIns="53318" rtlCol="0">
            <a:spAutoFit/>
          </a:bodyPr>
          <a:lstStyle/>
          <a:p>
            <a:pPr marL="577841" indent="-577841" algn="just">
              <a:buFont typeface="Arial" pitchFamily="34" charset="0"/>
              <a:buChar char="•"/>
              <a:defRPr/>
            </a:pPr>
            <a:endParaRPr lang="en-US" sz="4667" dirty="0">
              <a:latin typeface="Calibri"/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934E7F-8354-48C1-AF5A-13614A30648C}"/>
              </a:ext>
            </a:extLst>
          </p:cNvPr>
          <p:cNvSpPr txBox="1"/>
          <p:nvPr/>
        </p:nvSpPr>
        <p:spPr>
          <a:xfrm>
            <a:off x="-1" y="3458"/>
            <a:ext cx="32918401" cy="6367449"/>
          </a:xfrm>
          <a:prstGeom prst="rect">
            <a:avLst/>
          </a:prstGeom>
          <a:solidFill>
            <a:srgbClr val="085697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933"/>
              </a:spcAft>
            </a:pPr>
            <a:r>
              <a:rPr lang="en-US" dirty="0">
                <a:solidFill>
                  <a:schemeClr val="bg1"/>
                </a:solidFill>
              </a:rPr>
              <a:t>The Dynamic Nature of Parental Psychological Control and Parental Verbal Aggression During Adolescence and Beyond: An Intergenerational Investigation </a:t>
            </a:r>
          </a:p>
          <a:p>
            <a:pPr algn="ctr">
              <a:lnSpc>
                <a:spcPct val="107000"/>
              </a:lnSpc>
              <a:spcAft>
                <a:spcPts val="933"/>
              </a:spcAft>
            </a:pPr>
            <a:r>
              <a:rPr lang="en-US" sz="5300" dirty="0">
                <a:solidFill>
                  <a:schemeClr val="bg1"/>
                </a:solidFill>
              </a:rPr>
              <a:t>Natasha Bailey, B.A., Meghan Costello, M.A., Corey Petit, M.A., Jessica Stern, Ph.D., &amp; Joseph Allen, Ph.D.</a:t>
            </a:r>
          </a:p>
          <a:p>
            <a:pPr algn="ctr"/>
            <a:r>
              <a:rPr lang="en-US" sz="5300" dirty="0">
                <a:solidFill>
                  <a:schemeClr val="bg1"/>
                </a:solidFill>
              </a:rPr>
              <a:t>University of Virginia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78A5C6-2C24-4711-8F28-7D020CBC699A}"/>
              </a:ext>
            </a:extLst>
          </p:cNvPr>
          <p:cNvSpPr txBox="1"/>
          <p:nvPr/>
        </p:nvSpPr>
        <p:spPr>
          <a:xfrm>
            <a:off x="-37040" y="36240233"/>
            <a:ext cx="28214107" cy="2164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7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37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b="1" dirty="0"/>
              <a:t>Acknowledgements</a:t>
            </a:r>
            <a:r>
              <a:rPr lang="en-US" sz="3000" dirty="0"/>
              <a:t>: Preparation of this manuscript was supported by the Eunice Kennedy Shriver National Institute of Child Health &amp; Human Development and the National Institute of Mental Health (R37HD058305, R01-MH58066, &amp; F32HD102119).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DACC12D8-44D4-CD41-8455-E5A24884723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8575" y="13221758"/>
            <a:ext cx="0" cy="103052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6C7200-90B5-4AE5-8B4E-6961BA0BB027}"/>
              </a:ext>
            </a:extLst>
          </p:cNvPr>
          <p:cNvSpPr txBox="1"/>
          <p:nvPr/>
        </p:nvSpPr>
        <p:spPr>
          <a:xfrm>
            <a:off x="424685" y="6824537"/>
            <a:ext cx="9341107" cy="1107996"/>
          </a:xfrm>
          <a:prstGeom prst="rect">
            <a:avLst/>
          </a:prstGeom>
          <a:solidFill>
            <a:srgbClr val="08569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2F455C6-8173-43D3-83E5-0EBA6D55FDB8}"/>
              </a:ext>
            </a:extLst>
          </p:cNvPr>
          <p:cNvSpPr txBox="1"/>
          <p:nvPr/>
        </p:nvSpPr>
        <p:spPr>
          <a:xfrm>
            <a:off x="11060918" y="6824537"/>
            <a:ext cx="21455145" cy="1107996"/>
          </a:xfrm>
          <a:prstGeom prst="rect">
            <a:avLst/>
          </a:prstGeom>
          <a:solidFill>
            <a:srgbClr val="08569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809C224-E28F-474E-8176-6C03175271D4}"/>
              </a:ext>
            </a:extLst>
          </p:cNvPr>
          <p:cNvSpPr txBox="1"/>
          <p:nvPr/>
        </p:nvSpPr>
        <p:spPr>
          <a:xfrm>
            <a:off x="11725934" y="22084966"/>
            <a:ext cx="21120849" cy="3297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933"/>
              </a:spcAft>
            </a:pPr>
            <a:r>
              <a:rPr lang="en-US" sz="3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1. </a:t>
            </a:r>
            <a:r>
              <a:rPr lang="en-US" sz="3600" dirty="0"/>
              <a:t>Random intercept cross-lagged panel model of the associations between parental psychological control and parental verbal aggression across adolescence and predictions to participants’ future parental behavior. G1 = Generation 1 (participants’ parents); G2 = Generation 2 (participants); G3 = Generation 3 (participants’ children); PC = Psychological Control; VA = Verbal Aggression. </a:t>
            </a:r>
            <a:endParaRPr lang="en-US" sz="3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46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1AF302-1592-8B40-9866-0469D02675DF}"/>
              </a:ext>
            </a:extLst>
          </p:cNvPr>
          <p:cNvSpPr txBox="1"/>
          <p:nvPr/>
        </p:nvSpPr>
        <p:spPr>
          <a:xfrm>
            <a:off x="143236" y="24428052"/>
            <a:ext cx="10061468" cy="10872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6739" indent="-666739">
              <a:buFont typeface="Arial" panose="020B0604020202020204" pitchFamily="34" charset="0"/>
              <a:buChar char="•"/>
            </a:pPr>
            <a:r>
              <a:rPr lang="en-US" sz="4670" dirty="0"/>
              <a:t>Participants were from a multigenerational, longitudinal study of social development. </a:t>
            </a:r>
          </a:p>
          <a:p>
            <a:pPr marL="2859197" lvl="1" indent="-666739">
              <a:buFont typeface="Arial" panose="020B0604020202020204" pitchFamily="34" charset="0"/>
              <a:buChar char="•"/>
            </a:pPr>
            <a:r>
              <a:rPr lang="en-US" sz="4670" i="1" dirty="0"/>
              <a:t>N</a:t>
            </a:r>
            <a:r>
              <a:rPr lang="en-US" sz="4670" dirty="0"/>
              <a:t>=184</a:t>
            </a:r>
          </a:p>
          <a:p>
            <a:pPr marL="2859197" lvl="1" indent="-666739">
              <a:buFont typeface="Arial" panose="020B0604020202020204" pitchFamily="34" charset="0"/>
              <a:buChar char="•"/>
            </a:pPr>
            <a:r>
              <a:rPr lang="en-US" sz="4670" dirty="0"/>
              <a:t>85 male, 99 female</a:t>
            </a:r>
          </a:p>
          <a:p>
            <a:pPr marL="2859197" lvl="1" indent="-666739">
              <a:buFont typeface="Arial" panose="020B0604020202020204" pitchFamily="34" charset="0"/>
              <a:buChar char="•"/>
            </a:pPr>
            <a:r>
              <a:rPr lang="en-US" sz="4670" dirty="0"/>
              <a:t>58% White, 29% Black, 13% other racial identities</a:t>
            </a:r>
          </a:p>
          <a:p>
            <a:pPr marL="666739" indent="-666739">
              <a:buFont typeface="Arial" panose="020B0604020202020204" pitchFamily="34" charset="0"/>
              <a:buChar char="•"/>
            </a:pPr>
            <a:r>
              <a:rPr lang="en-US" sz="4670" dirty="0"/>
              <a:t>From ages 13-17, participants (Generation 2) reported on their parents’ PC and VA (Generation 1). </a:t>
            </a:r>
          </a:p>
          <a:p>
            <a:pPr marL="666739" indent="-666739">
              <a:buFont typeface="Arial" panose="020B0604020202020204" pitchFamily="34" charset="0"/>
              <a:buChar char="•"/>
            </a:pPr>
            <a:r>
              <a:rPr lang="en-US" sz="4670" dirty="0"/>
              <a:t>In adulthood, participants with children (</a:t>
            </a:r>
            <a:r>
              <a:rPr lang="en-US" sz="4670" i="1" dirty="0"/>
              <a:t>n</a:t>
            </a:r>
            <a:r>
              <a:rPr lang="en-US" sz="4670" dirty="0"/>
              <a:t>=70) provided information on their punitive responses to their own children’s emotions (Generation 3).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88A93D1-CBA3-D94D-A5E7-5635C4AC74C1}"/>
              </a:ext>
            </a:extLst>
          </p:cNvPr>
          <p:cNvSpPr txBox="1"/>
          <p:nvPr/>
        </p:nvSpPr>
        <p:spPr>
          <a:xfrm>
            <a:off x="143237" y="8169799"/>
            <a:ext cx="10061467" cy="15183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6739" indent="-666739">
              <a:buFont typeface="Arial" panose="020B0604020202020204" pitchFamily="34" charset="0"/>
              <a:buChar char="•"/>
            </a:pPr>
            <a:r>
              <a:rPr lang="en-US" sz="4670" dirty="0"/>
              <a:t>Parental psychological control (PC) and parental verbal aggression (VA) exert negative effects on the development of emotion regulation in adolescents.</a:t>
            </a:r>
          </a:p>
          <a:p>
            <a:pPr marL="666739" indent="-666739">
              <a:buFont typeface="Arial" panose="020B0604020202020204" pitchFamily="34" charset="0"/>
              <a:buChar char="•"/>
            </a:pPr>
            <a:r>
              <a:rPr lang="en-US" sz="4670" dirty="0"/>
              <a:t>There may be a recursive developmental process between parental PC and VA across adolescence.</a:t>
            </a:r>
          </a:p>
          <a:p>
            <a:pPr marL="666739" indent="-666739">
              <a:buFont typeface="Arial" panose="020B0604020202020204" pitchFamily="34" charset="0"/>
              <a:buChar char="•"/>
            </a:pPr>
            <a:r>
              <a:rPr lang="en-US" sz="4670" dirty="0"/>
              <a:t>This process may predict harsh parenting behavior in the next generation.</a:t>
            </a:r>
          </a:p>
          <a:p>
            <a:pPr marL="666739" indent="-666739">
              <a:buFont typeface="Arial" panose="020B0604020202020204" pitchFamily="34" charset="0"/>
              <a:buChar char="•"/>
            </a:pPr>
            <a:r>
              <a:rPr lang="en-US" sz="4670" b="1" dirty="0"/>
              <a:t>Aims: </a:t>
            </a:r>
          </a:p>
          <a:p>
            <a:r>
              <a:rPr lang="en-US" sz="4670" b="1" dirty="0"/>
              <a:t>          </a:t>
            </a:r>
            <a:r>
              <a:rPr lang="en-US" sz="4670" dirty="0"/>
              <a:t>1) examine within-person 	associations between    	parental PC and VA across 	adolescence</a:t>
            </a:r>
          </a:p>
          <a:p>
            <a:r>
              <a:rPr lang="en-US" sz="4670" dirty="0"/>
              <a:t>          2) investigate the 	intergenerational 	effects of these behaviors</a:t>
            </a:r>
          </a:p>
          <a:p>
            <a:pPr marL="666739" indent="-666739">
              <a:buFont typeface="Arial" panose="020B0604020202020204" pitchFamily="34" charset="0"/>
              <a:buChar char="•"/>
            </a:pPr>
            <a:endParaRPr lang="en-US" sz="4667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A0BDE9-DB82-FA45-BE95-4BF910A5C95A}"/>
              </a:ext>
            </a:extLst>
          </p:cNvPr>
          <p:cNvSpPr txBox="1"/>
          <p:nvPr/>
        </p:nvSpPr>
        <p:spPr>
          <a:xfrm>
            <a:off x="11060918" y="24891279"/>
            <a:ext cx="21714246" cy="5122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6739" indent="-666739">
              <a:buFont typeface="Arial" panose="020B0604020202020204" pitchFamily="34" charset="0"/>
              <a:buChar char="•"/>
            </a:pPr>
            <a:r>
              <a:rPr lang="en-US" sz="4670" b="1" i="1" dirty="0"/>
              <a:t>Greater</a:t>
            </a:r>
            <a:r>
              <a:rPr lang="en-US" sz="4670" dirty="0"/>
              <a:t> parental PC than expected predicted </a:t>
            </a:r>
            <a:r>
              <a:rPr lang="en-US" sz="4670" b="1" i="1" dirty="0"/>
              <a:t>greater</a:t>
            </a:r>
            <a:r>
              <a:rPr lang="en-US" sz="4670" dirty="0"/>
              <a:t> parental VA than expected the following year. </a:t>
            </a:r>
          </a:p>
          <a:p>
            <a:pPr marL="666739" indent="-666739">
              <a:buFont typeface="Arial" panose="020B0604020202020204" pitchFamily="34" charset="0"/>
              <a:buChar char="•"/>
            </a:pPr>
            <a:r>
              <a:rPr lang="en-US" sz="4670" b="1" i="1" dirty="0"/>
              <a:t>Greater</a:t>
            </a:r>
            <a:r>
              <a:rPr lang="en-US" sz="4670" dirty="0"/>
              <a:t> parental VA than expected predicted </a:t>
            </a:r>
            <a:r>
              <a:rPr lang="en-US" sz="4670" b="1" i="1" dirty="0"/>
              <a:t>greater</a:t>
            </a:r>
            <a:r>
              <a:rPr lang="en-US" sz="4670" dirty="0"/>
              <a:t> parental PC than expected the following year.</a:t>
            </a:r>
          </a:p>
          <a:p>
            <a:pPr marL="666739" indent="-666739">
              <a:buFont typeface="Arial" panose="020B0604020202020204" pitchFamily="34" charset="0"/>
              <a:buChar char="•"/>
            </a:pPr>
            <a:r>
              <a:rPr lang="en-US" sz="4670" dirty="0"/>
              <a:t>Participants who experienced more PC from parents during adolescence were more likely to exhibit punitive responses toward their own future offspring’s emotions.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D18563-85EE-9741-A73D-D0AE63BDB7E3}"/>
              </a:ext>
            </a:extLst>
          </p:cNvPr>
          <p:cNvSpPr txBox="1"/>
          <p:nvPr/>
        </p:nvSpPr>
        <p:spPr>
          <a:xfrm>
            <a:off x="11132537" y="31616878"/>
            <a:ext cx="21714246" cy="3683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6739" indent="-666739">
              <a:buFont typeface="Arial" panose="020B0604020202020204" pitchFamily="34" charset="0"/>
              <a:buChar char="•"/>
            </a:pPr>
            <a:r>
              <a:rPr lang="en-US" sz="4667" dirty="0"/>
              <a:t>Parental psychological control and verbal aggression have a transactional relationship across adolescence.</a:t>
            </a:r>
          </a:p>
          <a:p>
            <a:pPr marL="666739" indent="-666739">
              <a:buFont typeface="Arial" panose="020B0604020202020204" pitchFamily="34" charset="0"/>
              <a:buChar char="•"/>
            </a:pPr>
            <a:r>
              <a:rPr lang="en-US" sz="4667" dirty="0"/>
              <a:t>Experiencing parental psychological control may shape the development of adolescents’ emotion regulation abilities, thereby increasing the likelihood that they will respond harshly to their future children’s displays of emotion.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6C6311D-0277-634B-9557-A070817EFCFB}"/>
              </a:ext>
            </a:extLst>
          </p:cNvPr>
          <p:cNvSpPr txBox="1"/>
          <p:nvPr/>
        </p:nvSpPr>
        <p:spPr>
          <a:xfrm>
            <a:off x="283959" y="22946444"/>
            <a:ext cx="9481833" cy="1107996"/>
          </a:xfrm>
          <a:prstGeom prst="rect">
            <a:avLst/>
          </a:prstGeom>
          <a:solidFill>
            <a:srgbClr val="08569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EC50223-90AC-604E-A2BE-3B72EE6A0BB7}"/>
              </a:ext>
            </a:extLst>
          </p:cNvPr>
          <p:cNvSpPr txBox="1"/>
          <p:nvPr/>
        </p:nvSpPr>
        <p:spPr>
          <a:xfrm>
            <a:off x="11132536" y="30308038"/>
            <a:ext cx="21383528" cy="1107996"/>
          </a:xfrm>
          <a:prstGeom prst="rect">
            <a:avLst/>
          </a:prstGeom>
          <a:solidFill>
            <a:srgbClr val="08569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473C340-4165-7F45-A79B-896A2ADB35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77067" y="35434084"/>
            <a:ext cx="4669716" cy="292635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15B0845F-3149-4F4B-9394-A3A19060A1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0918" y="8033701"/>
            <a:ext cx="21383527" cy="1388236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58051</TotalTime>
  <Words>424</Words>
  <Application>Microsoft Office PowerPoint</Application>
  <PresentationFormat>Custom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Wingdings</vt:lpstr>
      <vt:lpstr>Wingdings 2</vt:lpstr>
      <vt:lpstr>Civic</vt:lpstr>
      <vt:lpstr>PowerPoint Presentation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Kendra Leak</dc:creator>
  <cp:lastModifiedBy>Breeden, Lauren Victoria (lvb5hq)</cp:lastModifiedBy>
  <cp:revision>1510</cp:revision>
  <cp:lastPrinted>2021-03-08T19:15:34Z</cp:lastPrinted>
  <dcterms:created xsi:type="dcterms:W3CDTF">2011-04-29T08:29:54Z</dcterms:created>
  <dcterms:modified xsi:type="dcterms:W3CDTF">2024-03-29T19:13:09Z</dcterms:modified>
</cp:coreProperties>
</file>