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5" r:id="rId1"/>
  </p:sldMasterIdLst>
  <p:notesMasterIdLst>
    <p:notesMasterId r:id="rId10"/>
  </p:notesMasterIdLst>
  <p:sldIdLst>
    <p:sldId id="256" r:id="rId2"/>
    <p:sldId id="257" r:id="rId3"/>
    <p:sldId id="263" r:id="rId4"/>
    <p:sldId id="258" r:id="rId5"/>
    <p:sldId id="259" r:id="rId6"/>
    <p:sldId id="261" r:id="rId7"/>
    <p:sldId id="262"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3"/>
    <p:restoredTop sz="70685"/>
  </p:normalViewPr>
  <p:slideViewPr>
    <p:cSldViewPr snapToGrid="0" snapToObjects="1">
      <p:cViewPr varScale="1">
        <p:scale>
          <a:sx n="78" d="100"/>
          <a:sy n="78" d="100"/>
        </p:scale>
        <p:origin x="183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664CE-B99E-8347-A435-5B12C632AAE2}" type="datetimeFigureOut">
              <a:rPr lang="en-US" smtClean="0"/>
              <a:t>7/13/2023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B0F132-5E45-6F45-AE1A-CCA9D787A4CE}" type="slidenum">
              <a:rPr lang="en-US" smtClean="0"/>
              <a:t>‹#›</a:t>
            </a:fld>
            <a:endParaRPr lang="en-US"/>
          </a:p>
        </p:txBody>
      </p:sp>
    </p:spTree>
    <p:extLst>
      <p:ext uri="{BB962C8B-B14F-4D97-AF65-F5344CB8AC3E}">
        <p14:creationId xmlns:p14="http://schemas.microsoft.com/office/powerpoint/2010/main" val="2787598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my name is Natasha Bailey and I’m currently a first-year doctoral student in the Clinical Psychology PhD program at the University of Virginia working with Dr. Joe Allen. Today I am excited to tell you “</a:t>
            </a:r>
            <a:r>
              <a:rPr lang="en-US" sz="1200" dirty="0"/>
              <a:t>How Teens Balance Conflict with Fathers and Peers: A Within-Person Examination Using RI-CLPM”</a:t>
            </a:r>
            <a:endParaRPr lang="en-US" dirty="0"/>
          </a:p>
        </p:txBody>
      </p:sp>
      <p:sp>
        <p:nvSpPr>
          <p:cNvPr id="4" name="Slide Number Placeholder 3"/>
          <p:cNvSpPr>
            <a:spLocks noGrp="1"/>
          </p:cNvSpPr>
          <p:nvPr>
            <p:ph type="sldNum" sz="quarter" idx="5"/>
          </p:nvPr>
        </p:nvSpPr>
        <p:spPr/>
        <p:txBody>
          <a:bodyPr/>
          <a:lstStyle/>
          <a:p>
            <a:fld id="{82B0F132-5E45-6F45-AE1A-CCA9D787A4CE}" type="slidenum">
              <a:rPr lang="en-US" smtClean="0"/>
              <a:t>1</a:t>
            </a:fld>
            <a:endParaRPr lang="en-US"/>
          </a:p>
        </p:txBody>
      </p:sp>
    </p:spTree>
    <p:extLst>
      <p:ext uri="{BB962C8B-B14F-4D97-AF65-F5344CB8AC3E}">
        <p14:creationId xmlns:p14="http://schemas.microsoft.com/office/powerpoint/2010/main" val="4007053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Parent and peer relationships are distinct, yet mutually reinforcing contexts during adolescence. [click] If an adolescent has an aggressive, conflictual relationship in one of these contexts, it’s possible that they’ll have an aggressive, conflictual relationship in the other context. However, multiple highly aggressive relationships are aversive, especially during adolescence. Therefore, [click] it’s also possible that teens may behave in a compensatory way, whereby they react to high levels of aggression in one relationship by behaving in a way that’s less aggressive or more harmonious in another relationship. Compensatory behaviors seem especially important to examine within the context of father-adolescent relationships, as aggression between adolescents and fathers is a stronger predictor of poor mental health in teens than aggressive mother-adolescent relationships. </a:t>
            </a: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2B0F132-5E45-6F45-AE1A-CCA9D787A4CE}" type="slidenum">
              <a:rPr lang="en-US" smtClean="0"/>
              <a:t>2</a:t>
            </a:fld>
            <a:endParaRPr lang="en-US"/>
          </a:p>
        </p:txBody>
      </p:sp>
    </p:spTree>
    <p:extLst>
      <p:ext uri="{BB962C8B-B14F-4D97-AF65-F5344CB8AC3E}">
        <p14:creationId xmlns:p14="http://schemas.microsoft.com/office/powerpoint/2010/main" val="3764365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However, the challenge to examining this compensation hypothesis across father and peer contexts is that compensatory behaviors can be difficult to detect statistically given that, in general, past aggression in relationships is positively associated with future aggression. </a:t>
            </a:r>
            <a:r>
              <a:rPr lang="en-US" sz="1200" i="0" kern="1200" dirty="0">
                <a:solidFill>
                  <a:schemeClr val="tx1"/>
                </a:solidFill>
                <a:effectLst/>
                <a:latin typeface="+mn-lt"/>
                <a:ea typeface="+mn-ea"/>
                <a:cs typeface="+mn-cs"/>
              </a:rPr>
              <a:t>Therefore, a </a:t>
            </a:r>
            <a:r>
              <a:rPr lang="en-US" sz="1200" kern="1200" dirty="0">
                <a:solidFill>
                  <a:schemeClr val="tx1"/>
                </a:solidFill>
                <a:effectLst/>
                <a:latin typeface="+mn-lt"/>
                <a:ea typeface="+mn-ea"/>
                <a:cs typeface="+mn-cs"/>
              </a:rPr>
              <a:t>statistical approach that distinguishes between-subjects effects (such as greater aggression overall) [click] from within-subjects effects (such as reactions to specific instances of aggression) is needed to examine this question. Random intercept cross-lagged panel modeling or RICLPM is a statistical technique that separates between and within-person variance and allows us to examine the extent to which deviations from expected levels of a construct in one context (such as psychological aggression in father relationships) forecast future change in another context (such as hostility in peer relationships).</a:t>
            </a:r>
            <a:r>
              <a:rPr lang="en-US" dirty="0">
                <a:effectLst/>
              </a:rPr>
              <a:t> </a:t>
            </a:r>
            <a:r>
              <a:rPr lang="en-US" sz="1200" i="0" kern="1200" dirty="0">
                <a:solidFill>
                  <a:schemeClr val="tx1"/>
                </a:solidFill>
                <a:effectLst/>
                <a:latin typeface="+mn-lt"/>
                <a:ea typeface="+mn-ea"/>
                <a:cs typeface="+mn-cs"/>
              </a:rPr>
              <a:t>Therefore, the current study used </a:t>
            </a:r>
            <a:r>
              <a:rPr lang="en-US" sz="1200" kern="1200" dirty="0">
                <a:solidFill>
                  <a:schemeClr val="tx1"/>
                </a:solidFill>
                <a:effectLst/>
                <a:latin typeface="+mn-lt"/>
                <a:ea typeface="+mn-ea"/>
                <a:cs typeface="+mn-cs"/>
              </a:rPr>
              <a:t>RI-CLPM to examine associations between father-adolescent psychological aggression and adolescent-peer hostility over a 5-year period.</a:t>
            </a:r>
            <a:endParaRPr lang="en-US" dirty="0"/>
          </a:p>
        </p:txBody>
      </p:sp>
      <p:sp>
        <p:nvSpPr>
          <p:cNvPr id="4" name="Slide Number Placeholder 3"/>
          <p:cNvSpPr>
            <a:spLocks noGrp="1"/>
          </p:cNvSpPr>
          <p:nvPr>
            <p:ph type="sldNum" sz="quarter" idx="5"/>
          </p:nvPr>
        </p:nvSpPr>
        <p:spPr/>
        <p:txBody>
          <a:bodyPr/>
          <a:lstStyle/>
          <a:p>
            <a:fld id="{82B0F132-5E45-6F45-AE1A-CCA9D787A4CE}" type="slidenum">
              <a:rPr lang="en-US" smtClean="0"/>
              <a:t>3</a:t>
            </a:fld>
            <a:endParaRPr lang="en-US"/>
          </a:p>
        </p:txBody>
      </p:sp>
    </p:spTree>
    <p:extLst>
      <p:ext uri="{BB962C8B-B14F-4D97-AF65-F5344CB8AC3E}">
        <p14:creationId xmlns:p14="http://schemas.microsoft.com/office/powerpoint/2010/main" val="431344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 were a community sample of 184 adolescents participating in a larger longitudinal study of adolescent social development. Participants were assessed annually from ages 13-17. [click] Each year, they completed the Conflict Tactics Scale, which assessed the extent to which they experienced psychological aggression from their father and the extent to which they perpetrated psychological aggression toward their father. [click] Each year they also participated in a videotaped conflict discussion task with a close peer that was coded for hostile behavior, such as </a:t>
            </a:r>
            <a:r>
              <a:rPr lang="en-US" sz="1200" kern="1200" dirty="0">
                <a:solidFill>
                  <a:schemeClr val="tx1"/>
                </a:solidFill>
                <a:effectLst/>
                <a:latin typeface="+mn-lt"/>
                <a:ea typeface="+mn-ea"/>
                <a:cs typeface="+mn-cs"/>
              </a:rPr>
              <a:t>interrupting </a:t>
            </a:r>
            <a:r>
              <a:rPr lang="en-US" dirty="0">
                <a:effectLst/>
              </a:rPr>
              <a:t>or making rude </a:t>
            </a:r>
            <a:r>
              <a:rPr lang="en-US" sz="1200" kern="1200" dirty="0">
                <a:solidFill>
                  <a:schemeClr val="tx1"/>
                </a:solidFill>
                <a:effectLst/>
                <a:latin typeface="+mn-lt"/>
                <a:ea typeface="+mn-ea"/>
                <a:cs typeface="+mn-cs"/>
              </a:rPr>
              <a:t>statements toward their peer.</a:t>
            </a:r>
            <a:r>
              <a:rPr lang="en-US" dirty="0">
                <a:effectLst/>
              </a:rPr>
              <a:t> </a:t>
            </a:r>
            <a:endParaRPr lang="en-US" dirty="0"/>
          </a:p>
        </p:txBody>
      </p:sp>
      <p:sp>
        <p:nvSpPr>
          <p:cNvPr id="4" name="Slide Number Placeholder 3"/>
          <p:cNvSpPr>
            <a:spLocks noGrp="1"/>
          </p:cNvSpPr>
          <p:nvPr>
            <p:ph type="sldNum" sz="quarter" idx="5"/>
          </p:nvPr>
        </p:nvSpPr>
        <p:spPr/>
        <p:txBody>
          <a:bodyPr/>
          <a:lstStyle/>
          <a:p>
            <a:fld id="{82B0F132-5E45-6F45-AE1A-CCA9D787A4CE}" type="slidenum">
              <a:rPr lang="en-US" smtClean="0"/>
              <a:t>4</a:t>
            </a:fld>
            <a:endParaRPr lang="en-US"/>
          </a:p>
        </p:txBody>
      </p:sp>
    </p:spTree>
    <p:extLst>
      <p:ext uri="{BB962C8B-B14F-4D97-AF65-F5344CB8AC3E}">
        <p14:creationId xmlns:p14="http://schemas.microsoft.com/office/powerpoint/2010/main" val="230955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the sake of time, I’m going to focus on the results for father-on adolescent psychological aggression, but findings for adolescent-on-father psychological aggression were highly similar. At the between-subjects level, there is a positive association between father-on-adolescent aggression and adolescent-peer hostility. However, [click] when looking at the cross-lag pathways, we see that adolescents who experienced more psychological aggression from their father were less likely to display hostility toward their peer the following year. This means that when teens perceived their fathers to be more aggressive than expected based on their longer-term pattern of behavior, these adolescents were subsequently less hostile with their peers than would otherwise be expected. Additionally [click], adolescents who displayed more hostility toward their peer than expected based on their overall pattern of hostility at a particular assessment were less likely to report experiencing psychological aggression from their father the following year </a:t>
            </a:r>
            <a:endParaRPr lang="en-US" dirty="0"/>
          </a:p>
        </p:txBody>
      </p:sp>
      <p:sp>
        <p:nvSpPr>
          <p:cNvPr id="4" name="Slide Number Placeholder 3"/>
          <p:cNvSpPr>
            <a:spLocks noGrp="1"/>
          </p:cNvSpPr>
          <p:nvPr>
            <p:ph type="sldNum" sz="quarter" idx="5"/>
          </p:nvPr>
        </p:nvSpPr>
        <p:spPr/>
        <p:txBody>
          <a:bodyPr/>
          <a:lstStyle/>
          <a:p>
            <a:fld id="{82B0F132-5E45-6F45-AE1A-CCA9D787A4CE}" type="slidenum">
              <a:rPr lang="en-US" smtClean="0"/>
              <a:t>5</a:t>
            </a:fld>
            <a:endParaRPr lang="en-US"/>
          </a:p>
        </p:txBody>
      </p:sp>
    </p:spTree>
    <p:extLst>
      <p:ext uri="{BB962C8B-B14F-4D97-AF65-F5344CB8AC3E}">
        <p14:creationId xmlns:p14="http://schemas.microsoft.com/office/powerpoint/2010/main" val="1882180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findings provide evidence for compensatory behavior across father and peer relationships. </a:t>
            </a:r>
            <a:r>
              <a:rPr lang="en-US" sz="1200" kern="1200" dirty="0">
                <a:solidFill>
                  <a:schemeClr val="tx1"/>
                </a:solidFill>
                <a:effectLst/>
                <a:latin typeface="+mn-lt"/>
                <a:ea typeface="+mn-ea"/>
                <a:cs typeface="+mn-cs"/>
              </a:rPr>
              <a:t>These patterns of behavior would not have been observed without the use of RI-CLPM. At a between-subjects level, greater father-on-adolescent aggression was associated with greater adolescent-peer hostility.</a:t>
            </a:r>
            <a:r>
              <a:rPr lang="en-US" dirty="0">
                <a:effectLst/>
              </a:rPr>
              <a:t> </a:t>
            </a:r>
            <a:r>
              <a:rPr lang="en-US" sz="1200" kern="1200" dirty="0">
                <a:solidFill>
                  <a:schemeClr val="tx1"/>
                </a:solidFill>
                <a:effectLst/>
                <a:latin typeface="+mn-lt"/>
                <a:ea typeface="+mn-ea"/>
                <a:cs typeface="+mn-cs"/>
              </a:rPr>
              <a:t>However, when we separated these between-subjects effects from within-subjects effects, we observed short-term deviations from this overall positive association between aggression across father and peer contexts. These short-term behavior changes are exactly what is of interest to both clinicians and parents focused on intervening to change behavior from a given state. Thus, the current study provides support for the existence of compensatory dynamics between father and peer contexts that are otherwise obscured by cross-sectional designs or between-subjects analytic approaches, thereby highlighting the utility of RI-CLPM as a statistical technique for examining longitudinal within-person effects.</a:t>
            </a:r>
            <a:endParaRPr lang="en-US" dirty="0"/>
          </a:p>
          <a:p>
            <a:endParaRPr lang="en-US" dirty="0"/>
          </a:p>
        </p:txBody>
      </p:sp>
      <p:sp>
        <p:nvSpPr>
          <p:cNvPr id="4" name="Slide Number Placeholder 3"/>
          <p:cNvSpPr>
            <a:spLocks noGrp="1"/>
          </p:cNvSpPr>
          <p:nvPr>
            <p:ph type="sldNum" sz="quarter" idx="5"/>
          </p:nvPr>
        </p:nvSpPr>
        <p:spPr/>
        <p:txBody>
          <a:bodyPr/>
          <a:lstStyle/>
          <a:p>
            <a:fld id="{82B0F132-5E45-6F45-AE1A-CCA9D787A4CE}" type="slidenum">
              <a:rPr lang="en-US" smtClean="0"/>
              <a:t>6</a:t>
            </a:fld>
            <a:endParaRPr lang="en-US"/>
          </a:p>
        </p:txBody>
      </p:sp>
    </p:spTree>
    <p:extLst>
      <p:ext uri="{BB962C8B-B14F-4D97-AF65-F5344CB8AC3E}">
        <p14:creationId xmlns:p14="http://schemas.microsoft.com/office/powerpoint/2010/main" val="2633623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thank my co-authors and the rest of my lab for their collaboration and support of this project, the participants of the KLIFF/VIDA study, and our funding sources. Thank you all for listening.</a:t>
            </a:r>
          </a:p>
        </p:txBody>
      </p:sp>
      <p:sp>
        <p:nvSpPr>
          <p:cNvPr id="4" name="Slide Number Placeholder 3"/>
          <p:cNvSpPr>
            <a:spLocks noGrp="1"/>
          </p:cNvSpPr>
          <p:nvPr>
            <p:ph type="sldNum" sz="quarter" idx="5"/>
          </p:nvPr>
        </p:nvSpPr>
        <p:spPr/>
        <p:txBody>
          <a:bodyPr/>
          <a:lstStyle/>
          <a:p>
            <a:fld id="{82B0F132-5E45-6F45-AE1A-CCA9D787A4CE}" type="slidenum">
              <a:rPr lang="en-US" smtClean="0"/>
              <a:t>7</a:t>
            </a:fld>
            <a:endParaRPr lang="en-US"/>
          </a:p>
        </p:txBody>
      </p:sp>
    </p:spTree>
    <p:extLst>
      <p:ext uri="{BB962C8B-B14F-4D97-AF65-F5344CB8AC3E}">
        <p14:creationId xmlns:p14="http://schemas.microsoft.com/office/powerpoint/2010/main" val="2806440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similar pattern of results was observed for the adolescent-on-father aggression model. Again, there’s a positive association between adolescent-on-father aggression and adolescent-peer hostility. [click] Although the </a:t>
            </a:r>
            <a:r>
              <a:rPr lang="en-US" sz="1200" kern="1200" dirty="0">
                <a:solidFill>
                  <a:schemeClr val="tx1"/>
                </a:solidFill>
                <a:effectLst/>
                <a:latin typeface="+mn-lt"/>
                <a:ea typeface="+mn-ea"/>
                <a:cs typeface="+mn-cs"/>
              </a:rPr>
              <a:t>cross-lag path between adolescent-on-father psychological aggression and adolescent hostility toward their peer failed to reach statistical significance, [click] teens who displayed more hostility toward their peer than expected at a particular assessment were less likely to engage in psychological aggression towards their father the following year. </a:t>
            </a:r>
            <a:r>
              <a:rPr lang="en-US" dirty="0">
                <a:effectLst/>
              </a:rPr>
              <a:t> </a:t>
            </a:r>
            <a:endParaRPr lang="en-US" dirty="0"/>
          </a:p>
        </p:txBody>
      </p:sp>
      <p:sp>
        <p:nvSpPr>
          <p:cNvPr id="4" name="Slide Number Placeholder 3"/>
          <p:cNvSpPr>
            <a:spLocks noGrp="1"/>
          </p:cNvSpPr>
          <p:nvPr>
            <p:ph type="sldNum" sz="quarter" idx="5"/>
          </p:nvPr>
        </p:nvSpPr>
        <p:spPr/>
        <p:txBody>
          <a:bodyPr/>
          <a:lstStyle/>
          <a:p>
            <a:fld id="{82B0F132-5E45-6F45-AE1A-CCA9D787A4CE}" type="slidenum">
              <a:rPr lang="en-US" smtClean="0"/>
              <a:t>8</a:t>
            </a:fld>
            <a:endParaRPr lang="en-US"/>
          </a:p>
        </p:txBody>
      </p:sp>
    </p:spTree>
    <p:extLst>
      <p:ext uri="{BB962C8B-B14F-4D97-AF65-F5344CB8AC3E}">
        <p14:creationId xmlns:p14="http://schemas.microsoft.com/office/powerpoint/2010/main" val="87183089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dirty="0"/>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8B4AF60A-713C-41BA-9788-4C493DDC0A9C}" type="datetimeFigureOut">
              <a:rPr lang="en-US" dirty="0"/>
              <a:t>7/13/2023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16521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E5E0FA7-C445-42F7-AF66-A4F5A6FC8A9C}" type="datetimeFigureOut">
              <a:rPr lang="en-US" dirty="0"/>
              <a:t>7/13/2023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252948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85AC5C5-1A57-4420-8AFB-CE41693A794B}" type="datetimeFigureOut">
              <a:rPr lang="en-US" dirty="0"/>
              <a:t>7/13/2023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4417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A4C08AF-84E6-4329-8E67-FEA434B47075}" type="datetimeFigureOut">
              <a:rPr lang="en-US" dirty="0"/>
              <a:t>7/13/2023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70981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dirty="0"/>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4F6EE328-6AFF-436B-881F-213D56084544}" type="datetimeFigureOut">
              <a:rPr lang="en-US" dirty="0"/>
              <a:t>7/13/2023</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641645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E02069A-09EE-4C7C-86A4-2314A404921D}" type="datetimeFigureOut">
              <a:rPr lang="en-US" dirty="0"/>
              <a:t>7/13/2023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369986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D56EE7F1-171E-411F-96CA-A251A21496E7}" type="datetimeFigureOut">
              <a:rPr lang="en-US" dirty="0"/>
              <a:t>7/13/2023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433327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8872C98D-A273-4547-9B92-97D7769F71A6}" type="datetimeFigureOut">
              <a:rPr lang="en-US" dirty="0"/>
              <a:t>7/13/2023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28846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7CD67-0644-446C-B2AD-1C09BF34F286}" type="datetimeFigureOut">
              <a:rPr lang="en-US" dirty="0"/>
              <a:t>7/13/2023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489778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dirty="0"/>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1480828-6983-48AD-9E27-CBD3696F837E}" type="datetimeFigureOut">
              <a:rPr lang="en-US" dirty="0"/>
              <a:t>7/13/2023</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82243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dirty="0"/>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2C5EFB91-0324-450E-B17F-36DC0ECCE413}" type="datetimeFigureOut">
              <a:rPr lang="en-US" dirty="0"/>
              <a:t>7/13/2023</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954355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2E37674-C1BA-4107-9B06-6D4CAC3A3DF5}" type="datetimeFigureOut">
              <a:rPr lang="en-US" dirty="0"/>
              <a:t>7/13/2023</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204846814"/>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tiff"/><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6.jpe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hyperlink" Target="mailto:ufy2fb@virginia.edu" TargetMode="External"/><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6.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6.jpe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C3D25154-9EF7-4C33-9AAC-7B3BE089F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8F60C91-25FF-A143-B247-3F430600B1B3}"/>
              </a:ext>
            </a:extLst>
          </p:cNvPr>
          <p:cNvSpPr>
            <a:spLocks noGrp="1"/>
          </p:cNvSpPr>
          <p:nvPr>
            <p:ph type="ctrTitle"/>
          </p:nvPr>
        </p:nvSpPr>
        <p:spPr>
          <a:xfrm>
            <a:off x="1051560" y="643468"/>
            <a:ext cx="9966960" cy="3592432"/>
          </a:xfrm>
        </p:spPr>
        <p:txBody>
          <a:bodyPr>
            <a:normAutofit/>
          </a:bodyPr>
          <a:lstStyle/>
          <a:p>
            <a:r>
              <a:rPr lang="en-US" sz="5000"/>
              <a:t>How Teens Balance Conflict with Fathers and Peers: A Within-Person Examination Using RI-CLPM</a:t>
            </a:r>
          </a:p>
        </p:txBody>
      </p:sp>
      <p:sp>
        <p:nvSpPr>
          <p:cNvPr id="6" name="Rectangle 9">
            <a:extLst>
              <a:ext uri="{FF2B5EF4-FFF2-40B4-BE49-F238E27FC236}">
                <a16:creationId xmlns:a16="http://schemas.microsoft.com/office/drawing/2014/main" id="{1604E8C0-C927-4C06-A96A-BF3323BA7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95831"/>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3ED2C063-F03B-434A-9AC0-9C719424DB26}"/>
              </a:ext>
            </a:extLst>
          </p:cNvPr>
          <p:cNvSpPr>
            <a:spLocks noGrp="1"/>
          </p:cNvSpPr>
          <p:nvPr>
            <p:ph type="subTitle" idx="1"/>
          </p:nvPr>
        </p:nvSpPr>
        <p:spPr>
          <a:xfrm>
            <a:off x="1069848" y="4913336"/>
            <a:ext cx="7891272" cy="1069848"/>
          </a:xfrm>
        </p:spPr>
        <p:txBody>
          <a:bodyPr>
            <a:normAutofit lnSpcReduction="10000"/>
          </a:bodyPr>
          <a:lstStyle/>
          <a:p>
            <a:r>
              <a:rPr lang="en-US" dirty="0"/>
              <a:t>Natasha A. Bailey, Meghan A. Costello, Jessica A. Stern, </a:t>
            </a:r>
            <a:r>
              <a:rPr lang="en-US" dirty="0" err="1"/>
              <a:t>Alida</a:t>
            </a:r>
            <a:r>
              <a:rPr lang="en-US" dirty="0"/>
              <a:t> A. Davis, &amp; Joseph P. Allen</a:t>
            </a:r>
          </a:p>
          <a:p>
            <a:r>
              <a:rPr lang="en-US" dirty="0">
                <a:solidFill>
                  <a:srgbClr val="000000"/>
                </a:solidFill>
              </a:rPr>
              <a:t>University of Virginia</a:t>
            </a:r>
          </a:p>
        </p:txBody>
      </p:sp>
      <p:grpSp>
        <p:nvGrpSpPr>
          <p:cNvPr id="7" name="Group 11">
            <a:extLst>
              <a:ext uri="{FF2B5EF4-FFF2-40B4-BE49-F238E27FC236}">
                <a16:creationId xmlns:a16="http://schemas.microsoft.com/office/drawing/2014/main" id="{9DCECFD5-4C30-4892-9FF0-540E17955A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10245590" y="5111496"/>
            <a:chExt cx="1080904" cy="1080902"/>
          </a:xfrm>
        </p:grpSpPr>
        <p:sp>
          <p:nvSpPr>
            <p:cNvPr id="13" name="Oval 12">
              <a:extLst>
                <a:ext uri="{FF2B5EF4-FFF2-40B4-BE49-F238E27FC236}">
                  <a16:creationId xmlns:a16="http://schemas.microsoft.com/office/drawing/2014/main" id="{95C67F70-EAFE-425C-8422-591620A96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5590" y="5111496"/>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3">
              <a:extLst>
                <a:ext uri="{FF2B5EF4-FFF2-40B4-BE49-F238E27FC236}">
                  <a16:creationId xmlns:a16="http://schemas.microsoft.com/office/drawing/2014/main" id="{D47FA16B-C217-4D91-84EA-5B0846BDD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53681" y="5219586"/>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439046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FB1B4A6-2499-9547-93E1-180ED5D0A9DF}"/>
              </a:ext>
            </a:extLst>
          </p:cNvPr>
          <p:cNvPicPr>
            <a:picLocks noChangeAspect="1"/>
          </p:cNvPicPr>
          <p:nvPr/>
        </p:nvPicPr>
        <p:blipFill>
          <a:blip r:embed="rId3"/>
          <a:stretch>
            <a:fillRect/>
          </a:stretch>
        </p:blipFill>
        <p:spPr>
          <a:xfrm>
            <a:off x="6728463" y="3421280"/>
            <a:ext cx="3694176" cy="2461245"/>
          </a:xfrm>
          <a:prstGeom prst="rect">
            <a:avLst/>
          </a:prstGeom>
        </p:spPr>
      </p:pic>
      <p:sp>
        <p:nvSpPr>
          <p:cNvPr id="2" name="Title 1">
            <a:extLst>
              <a:ext uri="{FF2B5EF4-FFF2-40B4-BE49-F238E27FC236}">
                <a16:creationId xmlns:a16="http://schemas.microsoft.com/office/drawing/2014/main" id="{FDC45EB5-88CC-6148-85CE-C504179DCE83}"/>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F9238855-23A2-2B40-A9DF-2E0C889E0FF1}"/>
              </a:ext>
            </a:extLst>
          </p:cNvPr>
          <p:cNvSpPr>
            <a:spLocks noGrp="1"/>
          </p:cNvSpPr>
          <p:nvPr>
            <p:ph idx="1"/>
          </p:nvPr>
        </p:nvSpPr>
        <p:spPr/>
        <p:txBody>
          <a:bodyPr vert="horz" lIns="91440" tIns="45720" rIns="91440" bIns="45720" rtlCol="0" anchor="t">
            <a:normAutofit/>
          </a:bodyPr>
          <a:lstStyle/>
          <a:p>
            <a:r>
              <a:rPr lang="en-US" dirty="0"/>
              <a:t>Parent and peer contexts are mutually reinforcing in adolescence</a:t>
            </a:r>
          </a:p>
          <a:p>
            <a:r>
              <a:rPr lang="en-US" dirty="0"/>
              <a:t>Compensation: high </a:t>
            </a:r>
            <a:r>
              <a:rPr lang="en-US" dirty="0">
                <a:solidFill>
                  <a:srgbClr val="262626"/>
                </a:solidFill>
                <a:ea typeface="+mj-ea"/>
                <a:cs typeface="+mj-cs"/>
              </a:rPr>
              <a:t>aggression</a:t>
            </a:r>
            <a:r>
              <a:rPr lang="en-US" dirty="0"/>
              <a:t> in one relationship </a:t>
            </a:r>
            <a:r>
              <a:rPr lang="en-US" dirty="0">
                <a:sym typeface="Wingdings" pitchFamily="2" charset="2"/>
              </a:rPr>
              <a:t> less aggression in another relationship</a:t>
            </a:r>
            <a:endParaRPr lang="en-US" dirty="0"/>
          </a:p>
          <a:p>
            <a:endParaRPr lang="en-US" dirty="0"/>
          </a:p>
          <a:p>
            <a:endParaRPr lang="en-US" dirty="0"/>
          </a:p>
        </p:txBody>
      </p:sp>
      <p:pic>
        <p:nvPicPr>
          <p:cNvPr id="4" name="Picture 3">
            <a:extLst>
              <a:ext uri="{FF2B5EF4-FFF2-40B4-BE49-F238E27FC236}">
                <a16:creationId xmlns:a16="http://schemas.microsoft.com/office/drawing/2014/main" id="{7D311905-0251-3240-BE72-9D198377F64E}"/>
              </a:ext>
            </a:extLst>
          </p:cNvPr>
          <p:cNvPicPr>
            <a:picLocks noChangeAspect="1"/>
          </p:cNvPicPr>
          <p:nvPr/>
        </p:nvPicPr>
        <p:blipFill>
          <a:blip r:embed="rId4"/>
          <a:stretch>
            <a:fillRect/>
          </a:stretch>
        </p:blipFill>
        <p:spPr>
          <a:xfrm>
            <a:off x="10185400" y="6170426"/>
            <a:ext cx="2006600" cy="685800"/>
          </a:xfrm>
          <a:prstGeom prst="rect">
            <a:avLst/>
          </a:prstGeom>
        </p:spPr>
      </p:pic>
      <p:sp>
        <p:nvSpPr>
          <p:cNvPr id="5" name="TextBox 4">
            <a:extLst>
              <a:ext uri="{FF2B5EF4-FFF2-40B4-BE49-F238E27FC236}">
                <a16:creationId xmlns:a16="http://schemas.microsoft.com/office/drawing/2014/main" id="{F9F25704-A10B-D24C-BB98-5B72956341F1}"/>
              </a:ext>
            </a:extLst>
          </p:cNvPr>
          <p:cNvSpPr txBox="1"/>
          <p:nvPr/>
        </p:nvSpPr>
        <p:spPr>
          <a:xfrm>
            <a:off x="-35858" y="6531255"/>
            <a:ext cx="10185400" cy="276999"/>
          </a:xfrm>
          <a:prstGeom prst="rect">
            <a:avLst/>
          </a:prstGeom>
          <a:noFill/>
        </p:spPr>
        <p:txBody>
          <a:bodyPr wrap="square" rtlCol="0">
            <a:spAutoFit/>
          </a:bodyPr>
          <a:lstStyle/>
          <a:p>
            <a:r>
              <a:rPr lang="en-US" sz="1200" dirty="0"/>
              <a:t>Hamaker et al., 2015;</a:t>
            </a:r>
            <a:r>
              <a:rPr lang="en-US" sz="1200" dirty="0">
                <a:effectLst/>
              </a:rPr>
              <a:t> </a:t>
            </a:r>
            <a:r>
              <a:rPr lang="en-US" sz="1200" dirty="0" err="1"/>
              <a:t>Sheeber</a:t>
            </a:r>
            <a:r>
              <a:rPr lang="en-US" sz="1200" dirty="0"/>
              <a:t> et al., 2007; Shek &amp; Ma, 2001; Steinberg &amp; Silverberg, 1986</a:t>
            </a:r>
            <a:r>
              <a:rPr lang="en-US" sz="1200" dirty="0">
                <a:effectLst/>
              </a:rPr>
              <a:t> </a:t>
            </a:r>
            <a:endParaRPr lang="en-US" sz="1200" dirty="0"/>
          </a:p>
        </p:txBody>
      </p:sp>
      <p:pic>
        <p:nvPicPr>
          <p:cNvPr id="7" name="Picture 6">
            <a:extLst>
              <a:ext uri="{FF2B5EF4-FFF2-40B4-BE49-F238E27FC236}">
                <a16:creationId xmlns:a16="http://schemas.microsoft.com/office/drawing/2014/main" id="{D27580DB-18E5-A04E-A471-447B7730438C}"/>
              </a:ext>
            </a:extLst>
          </p:cNvPr>
          <p:cNvPicPr>
            <a:picLocks noChangeAspect="1"/>
          </p:cNvPicPr>
          <p:nvPr/>
        </p:nvPicPr>
        <p:blipFill>
          <a:blip r:embed="rId5"/>
          <a:stretch>
            <a:fillRect/>
          </a:stretch>
        </p:blipFill>
        <p:spPr>
          <a:xfrm>
            <a:off x="6726939" y="3572707"/>
            <a:ext cx="3695700" cy="2197100"/>
          </a:xfrm>
          <a:prstGeom prst="rect">
            <a:avLst/>
          </a:prstGeom>
        </p:spPr>
      </p:pic>
      <p:pic>
        <p:nvPicPr>
          <p:cNvPr id="10" name="Picture 9">
            <a:extLst>
              <a:ext uri="{FF2B5EF4-FFF2-40B4-BE49-F238E27FC236}">
                <a16:creationId xmlns:a16="http://schemas.microsoft.com/office/drawing/2014/main" id="{216BD64B-8CC4-174C-9650-D25AEC250A7D}"/>
              </a:ext>
            </a:extLst>
          </p:cNvPr>
          <p:cNvPicPr>
            <a:picLocks noChangeAspect="1"/>
          </p:cNvPicPr>
          <p:nvPr/>
        </p:nvPicPr>
        <p:blipFill>
          <a:blip r:embed="rId6"/>
          <a:stretch>
            <a:fillRect/>
          </a:stretch>
        </p:blipFill>
        <p:spPr>
          <a:xfrm>
            <a:off x="1412646" y="3325759"/>
            <a:ext cx="3367172" cy="2525379"/>
          </a:xfrm>
          <a:prstGeom prst="rect">
            <a:avLst/>
          </a:prstGeom>
        </p:spPr>
      </p:pic>
      <p:cxnSp>
        <p:nvCxnSpPr>
          <p:cNvPr id="15" name="Straight Arrow Connector 14">
            <a:extLst>
              <a:ext uri="{FF2B5EF4-FFF2-40B4-BE49-F238E27FC236}">
                <a16:creationId xmlns:a16="http://schemas.microsoft.com/office/drawing/2014/main" id="{0BA55B59-36E8-8043-8CDD-2BD97AE3B005}"/>
              </a:ext>
            </a:extLst>
          </p:cNvPr>
          <p:cNvCxnSpPr>
            <a:cxnSpLocks/>
          </p:cNvCxnSpPr>
          <p:nvPr/>
        </p:nvCxnSpPr>
        <p:spPr>
          <a:xfrm>
            <a:off x="5091546" y="4634346"/>
            <a:ext cx="139238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90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C222512-F037-0246-9C74-600D1EA7E734}"/>
              </a:ext>
            </a:extLst>
          </p:cNvPr>
          <p:cNvPicPr>
            <a:picLocks noChangeAspect="1"/>
          </p:cNvPicPr>
          <p:nvPr/>
        </p:nvPicPr>
        <p:blipFill>
          <a:blip r:embed="rId3"/>
          <a:stretch>
            <a:fillRect/>
          </a:stretch>
        </p:blipFill>
        <p:spPr>
          <a:xfrm>
            <a:off x="10185400" y="6170426"/>
            <a:ext cx="2006600" cy="685800"/>
          </a:xfrm>
          <a:prstGeom prst="rect">
            <a:avLst/>
          </a:prstGeom>
        </p:spPr>
      </p:pic>
      <p:pic>
        <p:nvPicPr>
          <p:cNvPr id="5" name="Content Placeholder 4">
            <a:extLst>
              <a:ext uri="{FF2B5EF4-FFF2-40B4-BE49-F238E27FC236}">
                <a16:creationId xmlns:a16="http://schemas.microsoft.com/office/drawing/2014/main" id="{2590B0FF-1170-8046-B917-1639F3AE9A6F}"/>
              </a:ext>
            </a:extLst>
          </p:cNvPr>
          <p:cNvPicPr>
            <a:picLocks noGrp="1" noChangeAspect="1"/>
          </p:cNvPicPr>
          <p:nvPr>
            <p:ph idx="1"/>
          </p:nvPr>
        </p:nvPicPr>
        <p:blipFill>
          <a:blip r:embed="rId4"/>
          <a:stretch>
            <a:fillRect/>
          </a:stretch>
        </p:blipFill>
        <p:spPr>
          <a:xfrm>
            <a:off x="2534653" y="403538"/>
            <a:ext cx="7170821" cy="6109788"/>
          </a:xfrm>
        </p:spPr>
      </p:pic>
      <p:pic>
        <p:nvPicPr>
          <p:cNvPr id="9" name="Picture 8">
            <a:extLst>
              <a:ext uri="{FF2B5EF4-FFF2-40B4-BE49-F238E27FC236}">
                <a16:creationId xmlns:a16="http://schemas.microsoft.com/office/drawing/2014/main" id="{B22FD0EC-E24B-A941-A09B-1C4B9311674D}"/>
              </a:ext>
            </a:extLst>
          </p:cNvPr>
          <p:cNvPicPr>
            <a:picLocks noChangeAspect="1"/>
          </p:cNvPicPr>
          <p:nvPr/>
        </p:nvPicPr>
        <p:blipFill>
          <a:blip r:embed="rId5"/>
          <a:stretch>
            <a:fillRect/>
          </a:stretch>
        </p:blipFill>
        <p:spPr>
          <a:xfrm>
            <a:off x="2534653" y="982245"/>
            <a:ext cx="7004202" cy="4952373"/>
          </a:xfrm>
          <a:prstGeom prst="rect">
            <a:avLst/>
          </a:prstGeom>
        </p:spPr>
      </p:pic>
    </p:spTree>
    <p:extLst>
      <p:ext uri="{BB962C8B-B14F-4D97-AF65-F5344CB8AC3E}">
        <p14:creationId xmlns:p14="http://schemas.microsoft.com/office/powerpoint/2010/main" val="331682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E4C00-F20A-1442-9C09-0BFDF2DF7332}"/>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DB535450-BAB3-E54C-8C20-001AFF216819}"/>
              </a:ext>
            </a:extLst>
          </p:cNvPr>
          <p:cNvSpPr>
            <a:spLocks noGrp="1"/>
          </p:cNvSpPr>
          <p:nvPr>
            <p:ph idx="1"/>
          </p:nvPr>
        </p:nvSpPr>
        <p:spPr/>
        <p:txBody>
          <a:bodyPr>
            <a:normAutofit lnSpcReduction="10000"/>
          </a:bodyPr>
          <a:lstStyle/>
          <a:p>
            <a:r>
              <a:rPr lang="en-US" dirty="0"/>
              <a:t>Participants (</a:t>
            </a:r>
            <a:r>
              <a:rPr lang="en-US" i="1" dirty="0"/>
              <a:t>N </a:t>
            </a:r>
            <a:r>
              <a:rPr lang="en-US" dirty="0"/>
              <a:t>= 184)</a:t>
            </a:r>
          </a:p>
          <a:p>
            <a:pPr lvl="1"/>
            <a:r>
              <a:rPr lang="en-US" dirty="0"/>
              <a:t>Assessed annually from ages 13-17</a:t>
            </a:r>
          </a:p>
          <a:p>
            <a:pPr lvl="1"/>
            <a:r>
              <a:rPr lang="en-US" dirty="0"/>
              <a:t>86 male, 98 female</a:t>
            </a:r>
          </a:p>
          <a:p>
            <a:pPr lvl="1"/>
            <a:r>
              <a:rPr lang="en-US" dirty="0"/>
              <a:t>Median family income: $40,000-$59,999</a:t>
            </a:r>
            <a:r>
              <a:rPr lang="en-US" dirty="0">
                <a:effectLst/>
              </a:rPr>
              <a:t> </a:t>
            </a:r>
          </a:p>
          <a:p>
            <a:pPr lvl="1"/>
            <a:r>
              <a:rPr lang="en-US" dirty="0"/>
              <a:t>Race/ethnicity</a:t>
            </a:r>
          </a:p>
          <a:p>
            <a:pPr lvl="2"/>
            <a:r>
              <a:rPr lang="en-US" dirty="0"/>
              <a:t>58% White</a:t>
            </a:r>
          </a:p>
          <a:p>
            <a:pPr lvl="2"/>
            <a:r>
              <a:rPr lang="en-US" dirty="0"/>
              <a:t>29% Black or African American</a:t>
            </a:r>
          </a:p>
          <a:p>
            <a:pPr lvl="2"/>
            <a:r>
              <a:rPr lang="en-US" dirty="0"/>
              <a:t>8% Mixed race/ethnicity</a:t>
            </a:r>
          </a:p>
          <a:p>
            <a:pPr lvl="2"/>
            <a:r>
              <a:rPr lang="en-US" dirty="0"/>
              <a:t>5</a:t>
            </a:r>
            <a:r>
              <a:rPr lang="en-US"/>
              <a:t>% ther </a:t>
            </a:r>
            <a:r>
              <a:rPr lang="en-US" dirty="0"/>
              <a:t>minority groups</a:t>
            </a:r>
          </a:p>
          <a:p>
            <a:r>
              <a:rPr lang="en-US" dirty="0"/>
              <a:t>Psychological aggression measured via the Conflict Tactics Scale</a:t>
            </a:r>
          </a:p>
          <a:p>
            <a:pPr lvl="1"/>
            <a:r>
              <a:rPr lang="en-US" dirty="0"/>
              <a:t>Father-on-adolescent psychological aggression (experiencing aggression from father)</a:t>
            </a:r>
          </a:p>
          <a:p>
            <a:pPr lvl="1"/>
            <a:r>
              <a:rPr lang="en-US" dirty="0"/>
              <a:t>Adolescent-on-father psychological aggression (perpetrating aggression toward father)</a:t>
            </a:r>
          </a:p>
          <a:p>
            <a:r>
              <a:rPr lang="en-US" dirty="0"/>
              <a:t>Hostility toward peer measured via conflict discussion task</a:t>
            </a:r>
          </a:p>
        </p:txBody>
      </p:sp>
      <p:pic>
        <p:nvPicPr>
          <p:cNvPr id="4" name="Picture 3">
            <a:extLst>
              <a:ext uri="{FF2B5EF4-FFF2-40B4-BE49-F238E27FC236}">
                <a16:creationId xmlns:a16="http://schemas.microsoft.com/office/drawing/2014/main" id="{638C3B7E-3543-B345-9461-876FD598EDAE}"/>
              </a:ext>
            </a:extLst>
          </p:cNvPr>
          <p:cNvPicPr>
            <a:picLocks noChangeAspect="1"/>
          </p:cNvPicPr>
          <p:nvPr/>
        </p:nvPicPr>
        <p:blipFill>
          <a:blip r:embed="rId3"/>
          <a:stretch>
            <a:fillRect/>
          </a:stretch>
        </p:blipFill>
        <p:spPr>
          <a:xfrm>
            <a:off x="10185400" y="6170426"/>
            <a:ext cx="2006600" cy="685800"/>
          </a:xfrm>
          <a:prstGeom prst="rect">
            <a:avLst/>
          </a:prstGeom>
        </p:spPr>
      </p:pic>
      <p:pic>
        <p:nvPicPr>
          <p:cNvPr id="5" name="Picture 4">
            <a:extLst>
              <a:ext uri="{FF2B5EF4-FFF2-40B4-BE49-F238E27FC236}">
                <a16:creationId xmlns:a16="http://schemas.microsoft.com/office/drawing/2014/main" id="{DB4B90FF-E519-E94B-B74D-2302FB8FF49F}"/>
              </a:ext>
            </a:extLst>
          </p:cNvPr>
          <p:cNvPicPr>
            <a:picLocks noChangeAspect="1"/>
          </p:cNvPicPr>
          <p:nvPr/>
        </p:nvPicPr>
        <p:blipFill>
          <a:blip r:embed="rId4"/>
          <a:stretch>
            <a:fillRect/>
          </a:stretch>
        </p:blipFill>
        <p:spPr>
          <a:xfrm>
            <a:off x="6950673" y="2121408"/>
            <a:ext cx="4709451" cy="1356632"/>
          </a:xfrm>
          <a:prstGeom prst="rect">
            <a:avLst/>
          </a:prstGeom>
        </p:spPr>
      </p:pic>
    </p:spTree>
    <p:extLst>
      <p:ext uri="{BB962C8B-B14F-4D97-AF65-F5344CB8AC3E}">
        <p14:creationId xmlns:p14="http://schemas.microsoft.com/office/powerpoint/2010/main" val="149294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289633AE-3639-1244-BC2E-9ECF23B10F77}"/>
              </a:ext>
            </a:extLst>
          </p:cNvPr>
          <p:cNvPicPr>
            <a:picLocks noGrp="1" noChangeAspect="1"/>
          </p:cNvPicPr>
          <p:nvPr>
            <p:ph idx="1"/>
          </p:nvPr>
        </p:nvPicPr>
        <p:blipFill>
          <a:blip r:embed="rId3"/>
          <a:stretch>
            <a:fillRect/>
          </a:stretch>
        </p:blipFill>
        <p:spPr>
          <a:xfrm>
            <a:off x="1081020" y="451041"/>
            <a:ext cx="10140696" cy="5738920"/>
          </a:xfrm>
        </p:spPr>
      </p:pic>
      <p:pic>
        <p:nvPicPr>
          <p:cNvPr id="12" name="Picture 11">
            <a:extLst>
              <a:ext uri="{FF2B5EF4-FFF2-40B4-BE49-F238E27FC236}">
                <a16:creationId xmlns:a16="http://schemas.microsoft.com/office/drawing/2014/main" id="{FD34F138-9FFC-744B-9E70-E740C5697892}"/>
              </a:ext>
            </a:extLst>
          </p:cNvPr>
          <p:cNvPicPr>
            <a:picLocks noChangeAspect="1"/>
          </p:cNvPicPr>
          <p:nvPr/>
        </p:nvPicPr>
        <p:blipFill>
          <a:blip r:embed="rId4"/>
          <a:stretch>
            <a:fillRect/>
          </a:stretch>
        </p:blipFill>
        <p:spPr>
          <a:xfrm>
            <a:off x="1081020" y="451041"/>
            <a:ext cx="10140216" cy="5738648"/>
          </a:xfrm>
          <a:prstGeom prst="rect">
            <a:avLst/>
          </a:prstGeom>
        </p:spPr>
      </p:pic>
      <p:sp>
        <p:nvSpPr>
          <p:cNvPr id="13" name="TextBox 12">
            <a:extLst>
              <a:ext uri="{FF2B5EF4-FFF2-40B4-BE49-F238E27FC236}">
                <a16:creationId xmlns:a16="http://schemas.microsoft.com/office/drawing/2014/main" id="{6913BBFD-08D0-EB43-8F39-65DB7323CE0E}"/>
              </a:ext>
            </a:extLst>
          </p:cNvPr>
          <p:cNvSpPr txBox="1"/>
          <p:nvPr/>
        </p:nvSpPr>
        <p:spPr>
          <a:xfrm>
            <a:off x="-1" y="6488668"/>
            <a:ext cx="5396753" cy="369332"/>
          </a:xfrm>
          <a:prstGeom prst="rect">
            <a:avLst/>
          </a:prstGeom>
          <a:noFill/>
        </p:spPr>
        <p:txBody>
          <a:bodyPr wrap="square" rtlCol="0">
            <a:spAutoFit/>
          </a:bodyPr>
          <a:lstStyle/>
          <a:p>
            <a:r>
              <a:rPr lang="en-US" dirty="0"/>
              <a:t>*adjusted for participant gender &amp; family income</a:t>
            </a:r>
          </a:p>
        </p:txBody>
      </p:sp>
      <p:pic>
        <p:nvPicPr>
          <p:cNvPr id="14" name="Picture 13">
            <a:extLst>
              <a:ext uri="{FF2B5EF4-FFF2-40B4-BE49-F238E27FC236}">
                <a16:creationId xmlns:a16="http://schemas.microsoft.com/office/drawing/2014/main" id="{E99E2F9E-030B-DF45-BEBC-C93A4881F16E}"/>
              </a:ext>
            </a:extLst>
          </p:cNvPr>
          <p:cNvPicPr>
            <a:picLocks noChangeAspect="1"/>
          </p:cNvPicPr>
          <p:nvPr/>
        </p:nvPicPr>
        <p:blipFill>
          <a:blip r:embed="rId5"/>
          <a:stretch>
            <a:fillRect/>
          </a:stretch>
        </p:blipFill>
        <p:spPr>
          <a:xfrm>
            <a:off x="10185400" y="6170426"/>
            <a:ext cx="2006600" cy="685800"/>
          </a:xfrm>
          <a:prstGeom prst="rect">
            <a:avLst/>
          </a:prstGeom>
        </p:spPr>
      </p:pic>
      <p:pic>
        <p:nvPicPr>
          <p:cNvPr id="17" name="Picture 16">
            <a:extLst>
              <a:ext uri="{FF2B5EF4-FFF2-40B4-BE49-F238E27FC236}">
                <a16:creationId xmlns:a16="http://schemas.microsoft.com/office/drawing/2014/main" id="{0AD6C0ED-4143-164E-A661-6C3FD3045F39}"/>
              </a:ext>
            </a:extLst>
          </p:cNvPr>
          <p:cNvPicPr>
            <a:picLocks noChangeAspect="1"/>
          </p:cNvPicPr>
          <p:nvPr/>
        </p:nvPicPr>
        <p:blipFill>
          <a:blip r:embed="rId6"/>
          <a:stretch>
            <a:fillRect/>
          </a:stretch>
        </p:blipFill>
        <p:spPr>
          <a:xfrm>
            <a:off x="1080540" y="498714"/>
            <a:ext cx="9845314" cy="5809660"/>
          </a:xfrm>
          <a:prstGeom prst="rect">
            <a:avLst/>
          </a:prstGeom>
        </p:spPr>
      </p:pic>
      <p:sp>
        <p:nvSpPr>
          <p:cNvPr id="2" name="Title 1">
            <a:extLst>
              <a:ext uri="{FF2B5EF4-FFF2-40B4-BE49-F238E27FC236}">
                <a16:creationId xmlns:a16="http://schemas.microsoft.com/office/drawing/2014/main" id="{01943370-8B33-C34F-95B5-5B102BF97E06}"/>
              </a:ext>
            </a:extLst>
          </p:cNvPr>
          <p:cNvSpPr>
            <a:spLocks noGrp="1"/>
          </p:cNvSpPr>
          <p:nvPr>
            <p:ph type="title"/>
          </p:nvPr>
        </p:nvSpPr>
        <p:spPr>
          <a:xfrm>
            <a:off x="838200" y="109241"/>
            <a:ext cx="10515600" cy="1325563"/>
          </a:xfrm>
        </p:spPr>
        <p:txBody>
          <a:bodyPr/>
          <a:lstStyle/>
          <a:p>
            <a:r>
              <a:rPr lang="en-US" dirty="0"/>
              <a:t>Results</a:t>
            </a:r>
          </a:p>
        </p:txBody>
      </p:sp>
    </p:spTree>
    <p:extLst>
      <p:ext uri="{BB962C8B-B14F-4D97-AF65-F5344CB8AC3E}">
        <p14:creationId xmlns:p14="http://schemas.microsoft.com/office/powerpoint/2010/main" val="237410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9DA96-F457-1549-85C1-A684F27E2C06}"/>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EE4E197E-C9D9-D64F-944F-3C99E6D175CB}"/>
              </a:ext>
            </a:extLst>
          </p:cNvPr>
          <p:cNvSpPr>
            <a:spLocks noGrp="1"/>
          </p:cNvSpPr>
          <p:nvPr>
            <p:ph idx="1"/>
          </p:nvPr>
        </p:nvSpPr>
        <p:spPr/>
        <p:txBody>
          <a:bodyPr/>
          <a:lstStyle/>
          <a:p>
            <a:r>
              <a:rPr lang="en-US" dirty="0"/>
              <a:t>Findings provide evidence for compensation across father and peer relationships</a:t>
            </a:r>
          </a:p>
          <a:p>
            <a:r>
              <a:rPr lang="en-US" dirty="0"/>
              <a:t>Compensatory behaviors were only visible because of the use of RI-CLPM</a:t>
            </a:r>
          </a:p>
          <a:p>
            <a:r>
              <a:rPr lang="en-US" dirty="0"/>
              <a:t>Short-term behavior change is more actionable for intervention</a:t>
            </a:r>
          </a:p>
        </p:txBody>
      </p:sp>
      <p:pic>
        <p:nvPicPr>
          <p:cNvPr id="4" name="Picture 3">
            <a:extLst>
              <a:ext uri="{FF2B5EF4-FFF2-40B4-BE49-F238E27FC236}">
                <a16:creationId xmlns:a16="http://schemas.microsoft.com/office/drawing/2014/main" id="{348D6D0C-C6AA-E740-B7DA-5D8733370CC5}"/>
              </a:ext>
            </a:extLst>
          </p:cNvPr>
          <p:cNvPicPr>
            <a:picLocks noChangeAspect="1"/>
          </p:cNvPicPr>
          <p:nvPr/>
        </p:nvPicPr>
        <p:blipFill>
          <a:blip r:embed="rId3"/>
          <a:stretch>
            <a:fillRect/>
          </a:stretch>
        </p:blipFill>
        <p:spPr>
          <a:xfrm>
            <a:off x="10185400" y="6170426"/>
            <a:ext cx="2006600" cy="685800"/>
          </a:xfrm>
          <a:prstGeom prst="rect">
            <a:avLst/>
          </a:prstGeom>
        </p:spPr>
      </p:pic>
      <p:pic>
        <p:nvPicPr>
          <p:cNvPr id="6" name="Picture 5">
            <a:extLst>
              <a:ext uri="{FF2B5EF4-FFF2-40B4-BE49-F238E27FC236}">
                <a16:creationId xmlns:a16="http://schemas.microsoft.com/office/drawing/2014/main" id="{0DB3D513-6848-3D44-8CD5-1511B4DD5C69}"/>
              </a:ext>
            </a:extLst>
          </p:cNvPr>
          <p:cNvPicPr>
            <a:picLocks noChangeAspect="1"/>
          </p:cNvPicPr>
          <p:nvPr/>
        </p:nvPicPr>
        <p:blipFill>
          <a:blip r:embed="rId4"/>
          <a:stretch>
            <a:fillRect/>
          </a:stretch>
        </p:blipFill>
        <p:spPr>
          <a:xfrm>
            <a:off x="7106441" y="3584917"/>
            <a:ext cx="3429000" cy="2281844"/>
          </a:xfrm>
          <a:prstGeom prst="rect">
            <a:avLst/>
          </a:prstGeom>
        </p:spPr>
      </p:pic>
      <p:pic>
        <p:nvPicPr>
          <p:cNvPr id="9" name="Picture 8">
            <a:extLst>
              <a:ext uri="{FF2B5EF4-FFF2-40B4-BE49-F238E27FC236}">
                <a16:creationId xmlns:a16="http://schemas.microsoft.com/office/drawing/2014/main" id="{C9558BA1-53E1-0747-A24D-D956D302F62E}"/>
              </a:ext>
            </a:extLst>
          </p:cNvPr>
          <p:cNvPicPr>
            <a:picLocks noChangeAspect="1"/>
          </p:cNvPicPr>
          <p:nvPr/>
        </p:nvPicPr>
        <p:blipFill>
          <a:blip r:embed="rId5"/>
          <a:stretch>
            <a:fillRect/>
          </a:stretch>
        </p:blipFill>
        <p:spPr>
          <a:xfrm>
            <a:off x="1340011" y="3569480"/>
            <a:ext cx="3424518" cy="2297281"/>
          </a:xfrm>
          <a:prstGeom prst="rect">
            <a:avLst/>
          </a:prstGeom>
        </p:spPr>
      </p:pic>
      <p:cxnSp>
        <p:nvCxnSpPr>
          <p:cNvPr id="11" name="Straight Arrow Connector 10">
            <a:extLst>
              <a:ext uri="{FF2B5EF4-FFF2-40B4-BE49-F238E27FC236}">
                <a16:creationId xmlns:a16="http://schemas.microsoft.com/office/drawing/2014/main" id="{EBDDCD85-04FD-A84D-888E-89A382577B2E}"/>
              </a:ext>
            </a:extLst>
          </p:cNvPr>
          <p:cNvCxnSpPr>
            <a:cxnSpLocks/>
          </p:cNvCxnSpPr>
          <p:nvPr/>
        </p:nvCxnSpPr>
        <p:spPr>
          <a:xfrm>
            <a:off x="5076256" y="4717473"/>
            <a:ext cx="165506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091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31D72-7772-524E-BFAF-1728AF79F26A}"/>
              </a:ext>
            </a:extLst>
          </p:cNvPr>
          <p:cNvSpPr>
            <a:spLocks noGrp="1"/>
          </p:cNvSpPr>
          <p:nvPr>
            <p:ph type="title"/>
          </p:nvPr>
        </p:nvSpPr>
        <p:spPr>
          <a:xfrm>
            <a:off x="1069848" y="342900"/>
            <a:ext cx="10058400" cy="1609344"/>
          </a:xfrm>
        </p:spPr>
        <p:txBody>
          <a:bodyPr/>
          <a:lstStyle/>
          <a:p>
            <a:r>
              <a:rPr lang="en-US" dirty="0"/>
              <a:t>Acknowledgements</a:t>
            </a:r>
          </a:p>
        </p:txBody>
      </p:sp>
      <p:pic>
        <p:nvPicPr>
          <p:cNvPr id="5" name="Content Placeholder 4">
            <a:extLst>
              <a:ext uri="{FF2B5EF4-FFF2-40B4-BE49-F238E27FC236}">
                <a16:creationId xmlns:a16="http://schemas.microsoft.com/office/drawing/2014/main" id="{30FB04FC-4F1E-7D4C-A584-2CF80E481EB3}"/>
              </a:ext>
            </a:extLst>
          </p:cNvPr>
          <p:cNvPicPr>
            <a:picLocks noGrp="1" noChangeAspect="1"/>
          </p:cNvPicPr>
          <p:nvPr>
            <p:ph idx="1"/>
          </p:nvPr>
        </p:nvPicPr>
        <p:blipFill>
          <a:blip r:embed="rId3"/>
          <a:stretch>
            <a:fillRect/>
          </a:stretch>
        </p:blipFill>
        <p:spPr>
          <a:xfrm>
            <a:off x="3983001" y="1568266"/>
            <a:ext cx="7145247" cy="3673104"/>
          </a:xfrm>
        </p:spPr>
      </p:pic>
      <p:pic>
        <p:nvPicPr>
          <p:cNvPr id="7" name="Picture 6">
            <a:extLst>
              <a:ext uri="{FF2B5EF4-FFF2-40B4-BE49-F238E27FC236}">
                <a16:creationId xmlns:a16="http://schemas.microsoft.com/office/drawing/2014/main" id="{AEE4EB26-0D16-714B-A48B-6CEA57F4D977}"/>
              </a:ext>
            </a:extLst>
          </p:cNvPr>
          <p:cNvPicPr>
            <a:picLocks noChangeAspect="1"/>
          </p:cNvPicPr>
          <p:nvPr/>
        </p:nvPicPr>
        <p:blipFill>
          <a:blip r:embed="rId4"/>
          <a:stretch>
            <a:fillRect/>
          </a:stretch>
        </p:blipFill>
        <p:spPr>
          <a:xfrm>
            <a:off x="8273951" y="528634"/>
            <a:ext cx="3086100" cy="889000"/>
          </a:xfrm>
          <a:prstGeom prst="rect">
            <a:avLst/>
          </a:prstGeom>
        </p:spPr>
      </p:pic>
      <p:pic>
        <p:nvPicPr>
          <p:cNvPr id="8" name="Picture 7">
            <a:extLst>
              <a:ext uri="{FF2B5EF4-FFF2-40B4-BE49-F238E27FC236}">
                <a16:creationId xmlns:a16="http://schemas.microsoft.com/office/drawing/2014/main" id="{606CD66A-A7F7-5B41-A7C4-5452F1F22C1B}"/>
              </a:ext>
            </a:extLst>
          </p:cNvPr>
          <p:cNvPicPr>
            <a:picLocks noChangeAspect="1"/>
          </p:cNvPicPr>
          <p:nvPr/>
        </p:nvPicPr>
        <p:blipFill>
          <a:blip r:embed="rId5"/>
          <a:stretch>
            <a:fillRect/>
          </a:stretch>
        </p:blipFill>
        <p:spPr>
          <a:xfrm>
            <a:off x="10185400" y="6170426"/>
            <a:ext cx="2006600" cy="685800"/>
          </a:xfrm>
          <a:prstGeom prst="rect">
            <a:avLst/>
          </a:prstGeom>
        </p:spPr>
      </p:pic>
      <p:sp>
        <p:nvSpPr>
          <p:cNvPr id="9" name="TextBox 8">
            <a:extLst>
              <a:ext uri="{FF2B5EF4-FFF2-40B4-BE49-F238E27FC236}">
                <a16:creationId xmlns:a16="http://schemas.microsoft.com/office/drawing/2014/main" id="{A4F4B5C9-9A12-9644-9D47-C488EB9366E7}"/>
              </a:ext>
            </a:extLst>
          </p:cNvPr>
          <p:cNvSpPr txBox="1"/>
          <p:nvPr/>
        </p:nvSpPr>
        <p:spPr>
          <a:xfrm>
            <a:off x="5004629" y="6140536"/>
            <a:ext cx="5201770" cy="369332"/>
          </a:xfrm>
          <a:prstGeom prst="rect">
            <a:avLst/>
          </a:prstGeom>
          <a:noFill/>
        </p:spPr>
        <p:txBody>
          <a:bodyPr wrap="square" rtlCol="0">
            <a:spAutoFit/>
          </a:bodyPr>
          <a:lstStyle/>
          <a:p>
            <a:r>
              <a:rPr lang="en-US" dirty="0"/>
              <a:t>R37HD058305, R01-MH58066, &amp; F32HD102119</a:t>
            </a:r>
          </a:p>
        </p:txBody>
      </p:sp>
      <p:pic>
        <p:nvPicPr>
          <p:cNvPr id="11" name="Picture 10">
            <a:extLst>
              <a:ext uri="{FF2B5EF4-FFF2-40B4-BE49-F238E27FC236}">
                <a16:creationId xmlns:a16="http://schemas.microsoft.com/office/drawing/2014/main" id="{C19DDF80-3175-0644-AA79-FE5957724492}"/>
              </a:ext>
            </a:extLst>
          </p:cNvPr>
          <p:cNvPicPr>
            <a:picLocks noChangeAspect="1"/>
          </p:cNvPicPr>
          <p:nvPr/>
        </p:nvPicPr>
        <p:blipFill>
          <a:blip r:embed="rId6"/>
          <a:stretch>
            <a:fillRect/>
          </a:stretch>
        </p:blipFill>
        <p:spPr>
          <a:xfrm>
            <a:off x="6864975" y="5423324"/>
            <a:ext cx="4323725" cy="637805"/>
          </a:xfrm>
          <a:prstGeom prst="rect">
            <a:avLst/>
          </a:prstGeom>
        </p:spPr>
      </p:pic>
      <p:pic>
        <p:nvPicPr>
          <p:cNvPr id="13" name="Picture 12">
            <a:extLst>
              <a:ext uri="{FF2B5EF4-FFF2-40B4-BE49-F238E27FC236}">
                <a16:creationId xmlns:a16="http://schemas.microsoft.com/office/drawing/2014/main" id="{1CB2230C-C3C1-8C4F-922D-E2F6B2AA902C}"/>
              </a:ext>
            </a:extLst>
          </p:cNvPr>
          <p:cNvPicPr>
            <a:picLocks noChangeAspect="1"/>
          </p:cNvPicPr>
          <p:nvPr/>
        </p:nvPicPr>
        <p:blipFill>
          <a:blip r:embed="rId7"/>
          <a:stretch>
            <a:fillRect/>
          </a:stretch>
        </p:blipFill>
        <p:spPr>
          <a:xfrm>
            <a:off x="3924835" y="5241522"/>
            <a:ext cx="2811141" cy="959009"/>
          </a:xfrm>
          <a:prstGeom prst="rect">
            <a:avLst/>
          </a:prstGeom>
        </p:spPr>
      </p:pic>
      <p:sp>
        <p:nvSpPr>
          <p:cNvPr id="14" name="TextBox 13">
            <a:extLst>
              <a:ext uri="{FF2B5EF4-FFF2-40B4-BE49-F238E27FC236}">
                <a16:creationId xmlns:a16="http://schemas.microsoft.com/office/drawing/2014/main" id="{0325BB10-AA2F-B44C-A824-B80F2CB457EE}"/>
              </a:ext>
            </a:extLst>
          </p:cNvPr>
          <p:cNvSpPr txBox="1"/>
          <p:nvPr/>
        </p:nvSpPr>
        <p:spPr>
          <a:xfrm>
            <a:off x="227377" y="1542324"/>
            <a:ext cx="4472112" cy="3970318"/>
          </a:xfrm>
          <a:prstGeom prst="rect">
            <a:avLst/>
          </a:prstGeom>
          <a:noFill/>
        </p:spPr>
        <p:txBody>
          <a:bodyPr wrap="square" rtlCol="0">
            <a:spAutoFit/>
          </a:bodyPr>
          <a:lstStyle/>
          <a:p>
            <a:r>
              <a:rPr lang="en-US" dirty="0"/>
              <a:t>KLIFF/VIDA Lab</a:t>
            </a:r>
          </a:p>
          <a:p>
            <a:pPr marL="285750" indent="-285750">
              <a:buFont typeface="Arial" panose="020B0604020202020204" pitchFamily="34" charset="0"/>
              <a:buChar char="•"/>
            </a:pPr>
            <a:r>
              <a:rPr lang="en-US" dirty="0"/>
              <a:t>Joseph Allen</a:t>
            </a:r>
          </a:p>
          <a:p>
            <a:pPr marL="285750" indent="-285750">
              <a:buFont typeface="Arial" panose="020B0604020202020204" pitchFamily="34" charset="0"/>
              <a:buChar char="•"/>
            </a:pPr>
            <a:r>
              <a:rPr lang="en-US" dirty="0"/>
              <a:t>Jessie Stern</a:t>
            </a:r>
          </a:p>
          <a:p>
            <a:pPr marL="285750" indent="-285750">
              <a:buFont typeface="Arial" panose="020B0604020202020204" pitchFamily="34" charset="0"/>
              <a:buChar char="•"/>
            </a:pPr>
            <a:r>
              <a:rPr lang="en-US" dirty="0"/>
              <a:t>Alison Nagel</a:t>
            </a:r>
          </a:p>
          <a:p>
            <a:pPr marL="285750" indent="-285750">
              <a:buFont typeface="Arial" panose="020B0604020202020204" pitchFamily="34" charset="0"/>
              <a:buChar char="•"/>
            </a:pPr>
            <a:r>
              <a:rPr lang="en-US" dirty="0"/>
              <a:t>Meghan Costello</a:t>
            </a:r>
          </a:p>
          <a:p>
            <a:pPr marL="285750" indent="-285750">
              <a:buFont typeface="Arial" panose="020B0604020202020204" pitchFamily="34" charset="0"/>
              <a:buChar char="•"/>
            </a:pPr>
            <a:r>
              <a:rPr lang="en-US" dirty="0" err="1"/>
              <a:t>Alida</a:t>
            </a:r>
            <a:r>
              <a:rPr lang="en-US" dirty="0"/>
              <a:t> Davis</a:t>
            </a:r>
          </a:p>
          <a:p>
            <a:pPr marL="285750" indent="-285750">
              <a:buFont typeface="Arial" panose="020B0604020202020204" pitchFamily="34" charset="0"/>
              <a:buChar char="•"/>
            </a:pPr>
            <a:r>
              <a:rPr lang="en-US" dirty="0"/>
              <a:t>Amanda </a:t>
            </a:r>
            <a:r>
              <a:rPr lang="en-US" dirty="0" err="1"/>
              <a:t>Hellwig</a:t>
            </a:r>
            <a:endParaRPr lang="en-US" dirty="0"/>
          </a:p>
          <a:p>
            <a:pPr marL="285750" indent="-285750">
              <a:buFont typeface="Arial" panose="020B0604020202020204" pitchFamily="34" charset="0"/>
              <a:buChar char="•"/>
            </a:pPr>
            <a:r>
              <a:rPr lang="en-US" dirty="0"/>
              <a:t>Corey Petit</a:t>
            </a:r>
          </a:p>
          <a:p>
            <a:pPr marL="285750" indent="-285750">
              <a:buFont typeface="Arial" panose="020B0604020202020204" pitchFamily="34" charset="0"/>
              <a:buChar char="•"/>
            </a:pPr>
            <a:r>
              <a:rPr lang="en-US" dirty="0"/>
              <a:t>Gabby Hunt</a:t>
            </a:r>
          </a:p>
          <a:p>
            <a:pPr marL="285750" indent="-285750">
              <a:buFont typeface="Arial" panose="020B0604020202020204" pitchFamily="34" charset="0"/>
              <a:buChar char="•"/>
            </a:pPr>
            <a:r>
              <a:rPr lang="en-US" dirty="0"/>
              <a:t>Ariana </a:t>
            </a:r>
            <a:r>
              <a:rPr lang="en-US" dirty="0" err="1"/>
              <a:t>Rivens</a:t>
            </a:r>
            <a:endParaRPr lang="en-US" dirty="0"/>
          </a:p>
          <a:p>
            <a:pPr marL="285750" indent="-285750">
              <a:buFont typeface="Arial" panose="020B0604020202020204" pitchFamily="34" charset="0"/>
              <a:buChar char="•"/>
            </a:pPr>
            <a:r>
              <a:rPr lang="en-US" dirty="0"/>
              <a:t>Margaret Brehm</a:t>
            </a:r>
          </a:p>
          <a:p>
            <a:pPr marL="285750" indent="-285750">
              <a:buFont typeface="Arial" panose="020B0604020202020204" pitchFamily="34" charset="0"/>
              <a:buChar char="•"/>
            </a:pPr>
            <a:r>
              <a:rPr lang="en-US" dirty="0"/>
              <a:t>Olivia Hazelwood</a:t>
            </a:r>
          </a:p>
          <a:p>
            <a:pPr marL="285750" indent="-285750">
              <a:buFont typeface="Arial" panose="020B0604020202020204" pitchFamily="34" charset="0"/>
              <a:buChar char="•"/>
            </a:pPr>
            <a:r>
              <a:rPr lang="en-US" dirty="0"/>
              <a:t>Lauren Breeden</a:t>
            </a:r>
          </a:p>
          <a:p>
            <a:pPr marL="285750" indent="-285750">
              <a:buFont typeface="Arial" panose="020B0604020202020204" pitchFamily="34" charset="0"/>
              <a:buChar char="•"/>
            </a:pPr>
            <a:r>
              <a:rPr lang="en-US" dirty="0"/>
              <a:t>Jen Mitchell</a:t>
            </a:r>
          </a:p>
        </p:txBody>
      </p:sp>
      <p:sp>
        <p:nvSpPr>
          <p:cNvPr id="3" name="TextBox 2">
            <a:extLst>
              <a:ext uri="{FF2B5EF4-FFF2-40B4-BE49-F238E27FC236}">
                <a16:creationId xmlns:a16="http://schemas.microsoft.com/office/drawing/2014/main" id="{A5218708-CEFF-AD47-A244-2F009D717209}"/>
              </a:ext>
            </a:extLst>
          </p:cNvPr>
          <p:cNvSpPr txBox="1"/>
          <p:nvPr/>
        </p:nvSpPr>
        <p:spPr>
          <a:xfrm>
            <a:off x="227377" y="5818909"/>
            <a:ext cx="3097714" cy="923330"/>
          </a:xfrm>
          <a:prstGeom prst="rect">
            <a:avLst/>
          </a:prstGeom>
          <a:noFill/>
        </p:spPr>
        <p:txBody>
          <a:bodyPr wrap="square" rtlCol="0">
            <a:spAutoFit/>
          </a:bodyPr>
          <a:lstStyle/>
          <a:p>
            <a:r>
              <a:rPr lang="en-US" dirty="0"/>
              <a:t>Questions?</a:t>
            </a:r>
          </a:p>
          <a:p>
            <a:r>
              <a:rPr lang="en-US" dirty="0">
                <a:hlinkClick r:id="rId8"/>
              </a:rPr>
              <a:t>ufy2fb@virginia.edu</a:t>
            </a:r>
            <a:endParaRPr lang="en-US" dirty="0"/>
          </a:p>
          <a:p>
            <a:r>
              <a:rPr lang="en-US" dirty="0"/>
              <a:t>Twitter: @NatashaBailey88</a:t>
            </a:r>
          </a:p>
        </p:txBody>
      </p:sp>
    </p:spTree>
    <p:extLst>
      <p:ext uri="{BB962C8B-B14F-4D97-AF65-F5344CB8AC3E}">
        <p14:creationId xmlns:p14="http://schemas.microsoft.com/office/powerpoint/2010/main" val="1209412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07395DD-925A-AB42-BB5B-0A3B4FA9ED4E}"/>
              </a:ext>
            </a:extLst>
          </p:cNvPr>
          <p:cNvPicPr>
            <a:picLocks noChangeAspect="1"/>
          </p:cNvPicPr>
          <p:nvPr/>
        </p:nvPicPr>
        <p:blipFill>
          <a:blip r:embed="rId3"/>
          <a:stretch>
            <a:fillRect/>
          </a:stretch>
        </p:blipFill>
        <p:spPr>
          <a:xfrm>
            <a:off x="994276" y="437433"/>
            <a:ext cx="10140696" cy="5738919"/>
          </a:xfrm>
          <a:prstGeom prst="rect">
            <a:avLst/>
          </a:prstGeom>
        </p:spPr>
      </p:pic>
      <p:pic>
        <p:nvPicPr>
          <p:cNvPr id="5" name="Content Placeholder 4">
            <a:extLst>
              <a:ext uri="{FF2B5EF4-FFF2-40B4-BE49-F238E27FC236}">
                <a16:creationId xmlns:a16="http://schemas.microsoft.com/office/drawing/2014/main" id="{20EEDFB5-CCDB-9844-994D-A420C82BBD72}"/>
              </a:ext>
            </a:extLst>
          </p:cNvPr>
          <p:cNvPicPr>
            <a:picLocks noGrp="1" noChangeAspect="1"/>
          </p:cNvPicPr>
          <p:nvPr>
            <p:ph idx="1"/>
          </p:nvPr>
        </p:nvPicPr>
        <p:blipFill>
          <a:blip r:embed="rId4"/>
          <a:stretch>
            <a:fillRect/>
          </a:stretch>
        </p:blipFill>
        <p:spPr>
          <a:xfrm>
            <a:off x="994276" y="438946"/>
            <a:ext cx="10140696" cy="5738921"/>
          </a:xfrm>
        </p:spPr>
      </p:pic>
      <p:sp>
        <p:nvSpPr>
          <p:cNvPr id="8" name="TextBox 7">
            <a:extLst>
              <a:ext uri="{FF2B5EF4-FFF2-40B4-BE49-F238E27FC236}">
                <a16:creationId xmlns:a16="http://schemas.microsoft.com/office/drawing/2014/main" id="{7EA7D621-46BC-3448-9865-FFB745E297C7}"/>
              </a:ext>
            </a:extLst>
          </p:cNvPr>
          <p:cNvSpPr txBox="1"/>
          <p:nvPr/>
        </p:nvSpPr>
        <p:spPr>
          <a:xfrm>
            <a:off x="0" y="6488668"/>
            <a:ext cx="5432612" cy="369332"/>
          </a:xfrm>
          <a:prstGeom prst="rect">
            <a:avLst/>
          </a:prstGeom>
          <a:noFill/>
        </p:spPr>
        <p:txBody>
          <a:bodyPr wrap="square" rtlCol="0">
            <a:spAutoFit/>
          </a:bodyPr>
          <a:lstStyle/>
          <a:p>
            <a:r>
              <a:rPr lang="en-US" dirty="0"/>
              <a:t>*adjusted for participant gender &amp; family income</a:t>
            </a:r>
          </a:p>
        </p:txBody>
      </p:sp>
      <p:pic>
        <p:nvPicPr>
          <p:cNvPr id="9" name="Picture 8">
            <a:extLst>
              <a:ext uri="{FF2B5EF4-FFF2-40B4-BE49-F238E27FC236}">
                <a16:creationId xmlns:a16="http://schemas.microsoft.com/office/drawing/2014/main" id="{55DCE1CA-2106-4F43-91A8-49E0081FEB0C}"/>
              </a:ext>
            </a:extLst>
          </p:cNvPr>
          <p:cNvPicPr>
            <a:picLocks noChangeAspect="1"/>
          </p:cNvPicPr>
          <p:nvPr/>
        </p:nvPicPr>
        <p:blipFill>
          <a:blip r:embed="rId5"/>
          <a:stretch>
            <a:fillRect/>
          </a:stretch>
        </p:blipFill>
        <p:spPr>
          <a:xfrm>
            <a:off x="10185400" y="6206284"/>
            <a:ext cx="2006600" cy="685800"/>
          </a:xfrm>
          <a:prstGeom prst="rect">
            <a:avLst/>
          </a:prstGeom>
        </p:spPr>
      </p:pic>
      <p:pic>
        <p:nvPicPr>
          <p:cNvPr id="11" name="Picture 10">
            <a:extLst>
              <a:ext uri="{FF2B5EF4-FFF2-40B4-BE49-F238E27FC236}">
                <a16:creationId xmlns:a16="http://schemas.microsoft.com/office/drawing/2014/main" id="{D04C2CBB-6517-1E4D-A33D-32B425C8F4DD}"/>
              </a:ext>
            </a:extLst>
          </p:cNvPr>
          <p:cNvPicPr>
            <a:picLocks noChangeAspect="1"/>
          </p:cNvPicPr>
          <p:nvPr/>
        </p:nvPicPr>
        <p:blipFill>
          <a:blip r:embed="rId6"/>
          <a:stretch>
            <a:fillRect/>
          </a:stretch>
        </p:blipFill>
        <p:spPr>
          <a:xfrm>
            <a:off x="1110815" y="437433"/>
            <a:ext cx="9907618" cy="5846426"/>
          </a:xfrm>
          <a:prstGeom prst="rect">
            <a:avLst/>
          </a:prstGeom>
        </p:spPr>
      </p:pic>
      <p:sp>
        <p:nvSpPr>
          <p:cNvPr id="2" name="Title 1">
            <a:extLst>
              <a:ext uri="{FF2B5EF4-FFF2-40B4-BE49-F238E27FC236}">
                <a16:creationId xmlns:a16="http://schemas.microsoft.com/office/drawing/2014/main" id="{BFE2C44D-A316-554B-B235-D736F5D9E5D3}"/>
              </a:ext>
            </a:extLst>
          </p:cNvPr>
          <p:cNvSpPr>
            <a:spLocks noGrp="1"/>
          </p:cNvSpPr>
          <p:nvPr>
            <p:ph type="title"/>
          </p:nvPr>
        </p:nvSpPr>
        <p:spPr>
          <a:xfrm>
            <a:off x="806824" y="96181"/>
            <a:ext cx="10515600" cy="1325563"/>
          </a:xfrm>
        </p:spPr>
        <p:txBody>
          <a:bodyPr/>
          <a:lstStyle/>
          <a:p>
            <a:r>
              <a:rPr lang="en-US" dirty="0"/>
              <a:t>Results</a:t>
            </a:r>
          </a:p>
        </p:txBody>
      </p:sp>
    </p:spTree>
    <p:extLst>
      <p:ext uri="{BB962C8B-B14F-4D97-AF65-F5344CB8AC3E}">
        <p14:creationId xmlns:p14="http://schemas.microsoft.com/office/powerpoint/2010/main" val="194723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{AE0F3FF4-6AB2-7644-B8C8-1929FE08C3E0}tf10001070</Template>
  <TotalTime>8569</TotalTime>
  <Words>1156</Words>
  <Application>Microsoft Office PowerPoint</Application>
  <PresentationFormat>Widescreen</PresentationFormat>
  <Paragraphs>64</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Georgia</vt:lpstr>
      <vt:lpstr>Rockwell Extra Bold</vt:lpstr>
      <vt:lpstr>Trebuchet MS</vt:lpstr>
      <vt:lpstr>Wingdings</vt:lpstr>
      <vt:lpstr>Wood Type</vt:lpstr>
      <vt:lpstr>How Teens Balance Conflict with Fathers and Peers: A Within-Person Examination Using RI-CLPM</vt:lpstr>
      <vt:lpstr>Introduction</vt:lpstr>
      <vt:lpstr>PowerPoint Presentation</vt:lpstr>
      <vt:lpstr>Methods</vt:lpstr>
      <vt:lpstr>Results</vt:lpstr>
      <vt:lpstr>Conclusions</vt:lpstr>
      <vt:lpstr>Acknowledgements</vt:lpstr>
      <vt:lpstr>Results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Natasha Bailey</dc:creator>
  <cp:lastModifiedBy>Breeden, Lauren Victoria (lvb5hq)</cp:lastModifiedBy>
  <cp:revision>74</cp:revision>
  <dcterms:created xsi:type="dcterms:W3CDTF">2023-04-08T01:45:43Z</dcterms:created>
  <dcterms:modified xsi:type="dcterms:W3CDTF">2023-07-13T13:34:50Z</dcterms:modified>
</cp:coreProperties>
</file>