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256" r:id="rId2"/>
    <p:sldId id="1265" r:id="rId3"/>
    <p:sldId id="1242" r:id="rId4"/>
    <p:sldId id="264" r:id="rId5"/>
    <p:sldId id="1278" r:id="rId6"/>
    <p:sldId id="1283" r:id="rId7"/>
    <p:sldId id="1224" r:id="rId8"/>
    <p:sldId id="1292" r:id="rId9"/>
    <p:sldId id="1287" r:id="rId10"/>
    <p:sldId id="1281" r:id="rId11"/>
    <p:sldId id="1279" r:id="rId12"/>
    <p:sldId id="1280" r:id="rId13"/>
    <p:sldId id="1282" r:id="rId14"/>
    <p:sldId id="1288" r:id="rId15"/>
    <p:sldId id="1293" r:id="rId16"/>
    <p:sldId id="1294" r:id="rId17"/>
    <p:sldId id="1291" r:id="rId18"/>
    <p:sldId id="1286" r:id="rId19"/>
    <p:sldId id="1289" r:id="rId20"/>
    <p:sldId id="1275" r:id="rId21"/>
    <p:sldId id="1260" r:id="rId22"/>
    <p:sldId id="1277" r:id="rId23"/>
    <p:sldId id="127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FAF8"/>
    <a:srgbClr val="2626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951"/>
    <p:restoredTop sz="94629"/>
  </p:normalViewPr>
  <p:slideViewPr>
    <p:cSldViewPr snapToGrid="0">
      <p:cViewPr varScale="1">
        <p:scale>
          <a:sx n="105" d="100"/>
          <a:sy n="105" d="100"/>
        </p:scale>
        <p:origin x="100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4-013C-4C6A-8451-025612D0C4BA}"/>
              </c:ext>
            </c:extLst>
          </c:dPt>
          <c:dPt>
            <c:idx val="1"/>
            <c:bubble3D val="0"/>
            <c:spPr>
              <a:solidFill>
                <a:srgbClr val="00B0F0"/>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2-013C-4C6A-8451-025612D0C4BA}"/>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013C-4C6A-8451-025612D0C4BA}"/>
              </c:ext>
            </c:extLst>
          </c:dPt>
          <c:dPt>
            <c:idx val="3"/>
            <c:bubble3D val="0"/>
            <c:spPr>
              <a:solidFill>
                <a:schemeClr val="bg1">
                  <a:lumMod val="85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013C-4C6A-8451-025612D0C4BA}"/>
              </c:ext>
            </c:extLst>
          </c:dPt>
          <c:dLbls>
            <c:dLbl>
              <c:idx val="0"/>
              <c:layout>
                <c:manualLayout>
                  <c:x val="-0.18669111810201633"/>
                  <c:y val="-8.4161875097756286E-2"/>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bg1"/>
                      </a:solidFill>
                      <a:latin typeface="Arial" panose="020B0604020202020204" pitchFamily="34" charset="0"/>
                      <a:ea typeface="+mn-ea"/>
                      <a:cs typeface="Arial" panose="020B0604020202020204" pitchFamily="34" charset="0"/>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4-013C-4C6A-8451-025612D0C4BA}"/>
                </c:ext>
              </c:extLst>
            </c:dLbl>
            <c:dLbl>
              <c:idx val="1"/>
              <c:layout>
                <c:manualLayout>
                  <c:x val="0.17308607409300353"/>
                  <c:y val="-6.8960266663628242E-2"/>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bg1"/>
                      </a:solidFill>
                      <a:latin typeface="Arial" panose="020B0604020202020204" pitchFamily="34" charset="0"/>
                      <a:ea typeface="+mn-ea"/>
                      <a:cs typeface="Arial" panose="020B0604020202020204" pitchFamily="34" charset="0"/>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013C-4C6A-8451-025612D0C4BA}"/>
                </c:ext>
              </c:extLst>
            </c:dLbl>
            <c:dLbl>
              <c:idx val="2"/>
              <c:layout>
                <c:manualLayout>
                  <c:x val="0.10980463330066273"/>
                  <c:y val="0.16949672212145914"/>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bg1"/>
                      </a:solidFill>
                      <a:latin typeface="Arial" panose="020B0604020202020204" pitchFamily="34" charset="0"/>
                      <a:ea typeface="+mn-ea"/>
                      <a:cs typeface="Arial" panose="020B0604020202020204" pitchFamily="34" charset="0"/>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013C-4C6A-8451-025612D0C4BA}"/>
                </c:ext>
              </c:extLst>
            </c:dLbl>
            <c:dLbl>
              <c:idx val="3"/>
              <c:layout>
                <c:manualLayout>
                  <c:x val="4.933569236277157E-2"/>
                  <c:y val="0.11731045119643344"/>
                </c:manualLayout>
              </c:layout>
              <c:spPr>
                <a:noFill/>
                <a:ln>
                  <a:noFill/>
                </a:ln>
                <a:effectLst/>
              </c:spPr>
              <c:txPr>
                <a:bodyPr rot="0" spcFirstLastPara="1" vertOverflow="ellipsis" vert="horz" wrap="square" lIns="38100" tIns="19050" rIns="38100" bIns="19050" anchor="ctr" anchorCtr="1">
                  <a:noAutofit/>
                </a:bodyPr>
                <a:lstStyle/>
                <a:p>
                  <a:pPr>
                    <a:defRPr sz="1600" b="1"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5057629426925692"/>
                      <c:h val="0.1601219188987168"/>
                    </c:manualLayout>
                  </c15:layout>
                </c:ext>
                <c:ext xmlns:c16="http://schemas.microsoft.com/office/drawing/2014/chart" uri="{C3380CC4-5D6E-409C-BE32-E72D297353CC}">
                  <c16:uniqueId val="{00000003-013C-4C6A-8451-025612D0C4BA}"/>
                </c:ext>
              </c:extLst>
            </c:dLbl>
            <c:spPr>
              <a:noFill/>
            </c:spPr>
            <c:txPr>
              <a:bodyPr rot="0" spcFirstLastPara="1" vertOverflow="ellipsis" vert="horz" wrap="square" lIns="38100" tIns="19050" rIns="38100" bIns="19050" anchor="ctr" anchorCtr="1">
                <a:spAutoFit/>
              </a:bodyPr>
              <a:lstStyle/>
              <a:p>
                <a:pPr>
                  <a:defRPr sz="1600" b="1" i="0" u="none" strike="noStrike" kern="1200" spc="0" baseline="0">
                    <a:solidFill>
                      <a:schemeClr val="bg1"/>
                    </a:solidFill>
                    <a:latin typeface="Arial" panose="020B0604020202020204" pitchFamily="34" charset="0"/>
                    <a:ea typeface="+mn-ea"/>
                    <a:cs typeface="Arial" panose="020B0604020202020204" pitchFamily="34" charset="0"/>
                  </a:defRPr>
                </a:pPr>
                <a:endParaRPr lang="en-US"/>
              </a:p>
            </c:txPr>
            <c:dLblPos val="bestFit"/>
            <c:showLegendKey val="0"/>
            <c:showVal val="0"/>
            <c:showCatName val="1"/>
            <c:showSerName val="0"/>
            <c:showPercent val="1"/>
            <c:showBubbleSize val="0"/>
            <c:showLeaderLines val="0"/>
            <c:extLst>
              <c:ext xmlns:c15="http://schemas.microsoft.com/office/drawing/2012/chart" uri="{CE6537A1-D6FC-4f65-9D91-7224C49458BB}"/>
            </c:extLst>
          </c:dLbls>
          <c:cat>
            <c:strRef>
              <c:f>Sheet1!$A$2:$A$5</c:f>
              <c:strCache>
                <c:ptCount val="4"/>
                <c:pt idx="0">
                  <c:v>White</c:v>
                </c:pt>
                <c:pt idx="1">
                  <c:v>Black</c:v>
                </c:pt>
                <c:pt idx="2">
                  <c:v>Multiracial</c:v>
                </c:pt>
                <c:pt idx="3">
                  <c:v>Other</c:v>
                </c:pt>
              </c:strCache>
            </c:strRef>
          </c:cat>
          <c:val>
            <c:numRef>
              <c:f>Sheet1!$B$2:$B$5</c:f>
              <c:numCache>
                <c:formatCode>General</c:formatCode>
                <c:ptCount val="4"/>
                <c:pt idx="0">
                  <c:v>107</c:v>
                </c:pt>
                <c:pt idx="1">
                  <c:v>53</c:v>
                </c:pt>
                <c:pt idx="2">
                  <c:v>15</c:v>
                </c:pt>
                <c:pt idx="3">
                  <c:v>9</c:v>
                </c:pt>
              </c:numCache>
            </c:numRef>
          </c:val>
          <c:extLst>
            <c:ext xmlns:c16="http://schemas.microsoft.com/office/drawing/2014/chart" uri="{C3380CC4-5D6E-409C-BE32-E72D297353CC}">
              <c16:uniqueId val="{00000000-013C-4C6A-8451-025612D0C4BA}"/>
            </c:ext>
          </c:extLst>
        </c:ser>
        <c:dLbls>
          <c:dLblPos val="outEnd"/>
          <c:showLegendKey val="0"/>
          <c:showVal val="0"/>
          <c:showCatName val="1"/>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36E6B7-3D89-394A-A027-B61E59FC1A6D}" type="datetimeFigureOut">
              <a:rPr lang="en-US" smtClean="0"/>
              <a:t>4/24/2024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E979C5-3A1F-294B-891C-32602C0E12BB}" type="slidenum">
              <a:rPr lang="en-US" smtClean="0"/>
              <a:t>‹#›</a:t>
            </a:fld>
            <a:endParaRPr lang="en-US"/>
          </a:p>
        </p:txBody>
      </p:sp>
    </p:spTree>
    <p:extLst>
      <p:ext uri="{BB962C8B-B14F-4D97-AF65-F5344CB8AC3E}">
        <p14:creationId xmlns:p14="http://schemas.microsoft.com/office/powerpoint/2010/main" val="8367307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E979C5-3A1F-294B-891C-32602C0E12BB}" type="slidenum">
              <a:rPr lang="en-US" smtClean="0"/>
              <a:t>2</a:t>
            </a:fld>
            <a:endParaRPr lang="en-US"/>
          </a:p>
        </p:txBody>
      </p:sp>
    </p:spTree>
    <p:extLst>
      <p:ext uri="{BB962C8B-B14F-4D97-AF65-F5344CB8AC3E}">
        <p14:creationId xmlns:p14="http://schemas.microsoft.com/office/powerpoint/2010/main" val="13269330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E979C5-3A1F-294B-891C-32602C0E12BB}" type="slidenum">
              <a:rPr lang="en-US" smtClean="0"/>
              <a:t>20</a:t>
            </a:fld>
            <a:endParaRPr lang="en-US"/>
          </a:p>
        </p:txBody>
      </p:sp>
    </p:spTree>
    <p:extLst>
      <p:ext uri="{BB962C8B-B14F-4D97-AF65-F5344CB8AC3E}">
        <p14:creationId xmlns:p14="http://schemas.microsoft.com/office/powerpoint/2010/main" val="8365992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FE734-AB53-4B91-8364-EB79550BCD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14310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21384B-8DE1-074C-9228-5BA8E8CD983C}" type="slidenum">
              <a:rPr lang="en-US" smtClean="0"/>
              <a:t>4</a:t>
            </a:fld>
            <a:endParaRPr lang="en-US"/>
          </a:p>
        </p:txBody>
      </p:sp>
    </p:spTree>
    <p:extLst>
      <p:ext uri="{BB962C8B-B14F-4D97-AF65-F5344CB8AC3E}">
        <p14:creationId xmlns:p14="http://schemas.microsoft.com/office/powerpoint/2010/main" val="39451076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21384B-8DE1-074C-9228-5BA8E8CD98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6321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21384B-8DE1-074C-9228-5BA8E8CD983C}" type="slidenum">
              <a:rPr lang="en-US" smtClean="0"/>
              <a:t>7</a:t>
            </a:fld>
            <a:endParaRPr lang="en-US"/>
          </a:p>
        </p:txBody>
      </p:sp>
    </p:spTree>
    <p:extLst>
      <p:ext uri="{BB962C8B-B14F-4D97-AF65-F5344CB8AC3E}">
        <p14:creationId xmlns:p14="http://schemas.microsoft.com/office/powerpoint/2010/main" val="39199767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FE734-AB53-4B91-8364-EB79550BCD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00907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FE734-AB53-4B91-8364-EB79550BCD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38865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FE734-AB53-4B91-8364-EB79550BCD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12863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21384B-8DE1-074C-9228-5BA8E8CD983C}" type="slidenum">
              <a:rPr lang="en-US" smtClean="0"/>
              <a:t>17</a:t>
            </a:fld>
            <a:endParaRPr lang="en-US"/>
          </a:p>
        </p:txBody>
      </p:sp>
    </p:spTree>
    <p:extLst>
      <p:ext uri="{BB962C8B-B14F-4D97-AF65-F5344CB8AC3E}">
        <p14:creationId xmlns:p14="http://schemas.microsoft.com/office/powerpoint/2010/main" val="36443627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47E51-A778-D6F6-483C-57ACAA6A2D3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C5D3568-03CB-1913-02D1-F22CBF955D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06EAFD0-0CAC-04F1-1B1F-F56ABC8D82D2}"/>
              </a:ext>
            </a:extLst>
          </p:cNvPr>
          <p:cNvSpPr>
            <a:spLocks noGrp="1"/>
          </p:cNvSpPr>
          <p:nvPr>
            <p:ph type="dt" sz="half" idx="10"/>
          </p:nvPr>
        </p:nvSpPr>
        <p:spPr/>
        <p:txBody>
          <a:bodyPr/>
          <a:lstStyle/>
          <a:p>
            <a:fld id="{97A7C0EF-F82C-0249-94B4-C3C01674AA09}" type="datetimeFigureOut">
              <a:rPr lang="en-US" smtClean="0"/>
              <a:t>4/24/2024</a:t>
            </a:fld>
            <a:endParaRPr lang="en-US"/>
          </a:p>
        </p:txBody>
      </p:sp>
      <p:sp>
        <p:nvSpPr>
          <p:cNvPr id="5" name="Footer Placeholder 4">
            <a:extLst>
              <a:ext uri="{FF2B5EF4-FFF2-40B4-BE49-F238E27FC236}">
                <a16:creationId xmlns:a16="http://schemas.microsoft.com/office/drawing/2014/main" id="{1B4719CF-16F8-9E28-4682-832D836678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A0DEB3-EC74-8B9B-08AC-6E3145A79CEB}"/>
              </a:ext>
            </a:extLst>
          </p:cNvPr>
          <p:cNvSpPr>
            <a:spLocks noGrp="1"/>
          </p:cNvSpPr>
          <p:nvPr>
            <p:ph type="sldNum" sz="quarter" idx="12"/>
          </p:nvPr>
        </p:nvSpPr>
        <p:spPr/>
        <p:txBody>
          <a:bodyPr/>
          <a:lstStyle/>
          <a:p>
            <a:fld id="{A8ECDF3B-E45C-E542-80CE-127A5FB8BCB8}" type="slidenum">
              <a:rPr lang="en-US" smtClean="0"/>
              <a:t>‹#›</a:t>
            </a:fld>
            <a:endParaRPr lang="en-US"/>
          </a:p>
        </p:txBody>
      </p:sp>
    </p:spTree>
    <p:extLst>
      <p:ext uri="{BB962C8B-B14F-4D97-AF65-F5344CB8AC3E}">
        <p14:creationId xmlns:p14="http://schemas.microsoft.com/office/powerpoint/2010/main" val="26911563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8C04E-7422-5A70-9164-26ADD831BDB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6E9367E-4A0C-DE5B-A29D-598C89FC71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2E486D-04E5-613B-1E0C-2EC6D31AE620}"/>
              </a:ext>
            </a:extLst>
          </p:cNvPr>
          <p:cNvSpPr>
            <a:spLocks noGrp="1"/>
          </p:cNvSpPr>
          <p:nvPr>
            <p:ph type="dt" sz="half" idx="10"/>
          </p:nvPr>
        </p:nvSpPr>
        <p:spPr/>
        <p:txBody>
          <a:bodyPr/>
          <a:lstStyle/>
          <a:p>
            <a:fld id="{97A7C0EF-F82C-0249-94B4-C3C01674AA09}" type="datetimeFigureOut">
              <a:rPr lang="en-US" smtClean="0"/>
              <a:t>4/24/2024</a:t>
            </a:fld>
            <a:endParaRPr lang="en-US"/>
          </a:p>
        </p:txBody>
      </p:sp>
      <p:sp>
        <p:nvSpPr>
          <p:cNvPr id="5" name="Footer Placeholder 4">
            <a:extLst>
              <a:ext uri="{FF2B5EF4-FFF2-40B4-BE49-F238E27FC236}">
                <a16:creationId xmlns:a16="http://schemas.microsoft.com/office/drawing/2014/main" id="{3783FD34-6512-A591-0444-05F86C455C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FC31AC-F10B-E308-21AE-1C932F91BE35}"/>
              </a:ext>
            </a:extLst>
          </p:cNvPr>
          <p:cNvSpPr>
            <a:spLocks noGrp="1"/>
          </p:cNvSpPr>
          <p:nvPr>
            <p:ph type="sldNum" sz="quarter" idx="12"/>
          </p:nvPr>
        </p:nvSpPr>
        <p:spPr/>
        <p:txBody>
          <a:bodyPr/>
          <a:lstStyle/>
          <a:p>
            <a:fld id="{A8ECDF3B-E45C-E542-80CE-127A5FB8BCB8}" type="slidenum">
              <a:rPr lang="en-US" smtClean="0"/>
              <a:t>‹#›</a:t>
            </a:fld>
            <a:endParaRPr lang="en-US"/>
          </a:p>
        </p:txBody>
      </p:sp>
    </p:spTree>
    <p:extLst>
      <p:ext uri="{BB962C8B-B14F-4D97-AF65-F5344CB8AC3E}">
        <p14:creationId xmlns:p14="http://schemas.microsoft.com/office/powerpoint/2010/main" val="2605304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64A166-132E-A4E5-5478-9B33933969B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49E0B6D-19D0-6FD7-68F4-75186B68090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145D23-4637-F342-BB7E-38C899AC7216}"/>
              </a:ext>
            </a:extLst>
          </p:cNvPr>
          <p:cNvSpPr>
            <a:spLocks noGrp="1"/>
          </p:cNvSpPr>
          <p:nvPr>
            <p:ph type="dt" sz="half" idx="10"/>
          </p:nvPr>
        </p:nvSpPr>
        <p:spPr/>
        <p:txBody>
          <a:bodyPr/>
          <a:lstStyle/>
          <a:p>
            <a:fld id="{97A7C0EF-F82C-0249-94B4-C3C01674AA09}" type="datetimeFigureOut">
              <a:rPr lang="en-US" smtClean="0"/>
              <a:t>4/24/2024</a:t>
            </a:fld>
            <a:endParaRPr lang="en-US"/>
          </a:p>
        </p:txBody>
      </p:sp>
      <p:sp>
        <p:nvSpPr>
          <p:cNvPr id="5" name="Footer Placeholder 4">
            <a:extLst>
              <a:ext uri="{FF2B5EF4-FFF2-40B4-BE49-F238E27FC236}">
                <a16:creationId xmlns:a16="http://schemas.microsoft.com/office/drawing/2014/main" id="{5FAA14AC-253D-3EA8-9852-603CCE10E2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54B5DD-04E7-2047-5E29-6F62D72B937F}"/>
              </a:ext>
            </a:extLst>
          </p:cNvPr>
          <p:cNvSpPr>
            <a:spLocks noGrp="1"/>
          </p:cNvSpPr>
          <p:nvPr>
            <p:ph type="sldNum" sz="quarter" idx="12"/>
          </p:nvPr>
        </p:nvSpPr>
        <p:spPr/>
        <p:txBody>
          <a:bodyPr/>
          <a:lstStyle/>
          <a:p>
            <a:fld id="{A8ECDF3B-E45C-E542-80CE-127A5FB8BCB8}" type="slidenum">
              <a:rPr lang="en-US" smtClean="0"/>
              <a:t>‹#›</a:t>
            </a:fld>
            <a:endParaRPr lang="en-US"/>
          </a:p>
        </p:txBody>
      </p:sp>
    </p:spTree>
    <p:extLst>
      <p:ext uri="{BB962C8B-B14F-4D97-AF65-F5344CB8AC3E}">
        <p14:creationId xmlns:p14="http://schemas.microsoft.com/office/powerpoint/2010/main" val="36681337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7D047-946D-A033-316A-92B8AE03F1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748A6B-5E4F-E574-37BF-08EAF460F5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6255E8-28C9-CE54-D98D-5BD11BD4FA67}"/>
              </a:ext>
            </a:extLst>
          </p:cNvPr>
          <p:cNvSpPr>
            <a:spLocks noGrp="1"/>
          </p:cNvSpPr>
          <p:nvPr>
            <p:ph type="dt" sz="half" idx="10"/>
          </p:nvPr>
        </p:nvSpPr>
        <p:spPr/>
        <p:txBody>
          <a:bodyPr/>
          <a:lstStyle/>
          <a:p>
            <a:fld id="{97A7C0EF-F82C-0249-94B4-C3C01674AA09}" type="datetimeFigureOut">
              <a:rPr lang="en-US" smtClean="0"/>
              <a:t>4/24/2024</a:t>
            </a:fld>
            <a:endParaRPr lang="en-US"/>
          </a:p>
        </p:txBody>
      </p:sp>
      <p:sp>
        <p:nvSpPr>
          <p:cNvPr id="5" name="Footer Placeholder 4">
            <a:extLst>
              <a:ext uri="{FF2B5EF4-FFF2-40B4-BE49-F238E27FC236}">
                <a16:creationId xmlns:a16="http://schemas.microsoft.com/office/drawing/2014/main" id="{0130C761-4E2F-1218-6266-00DC2757A7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054C84-AF84-29C6-0EA5-A4B7C3478F4F}"/>
              </a:ext>
            </a:extLst>
          </p:cNvPr>
          <p:cNvSpPr>
            <a:spLocks noGrp="1"/>
          </p:cNvSpPr>
          <p:nvPr>
            <p:ph type="sldNum" sz="quarter" idx="12"/>
          </p:nvPr>
        </p:nvSpPr>
        <p:spPr/>
        <p:txBody>
          <a:bodyPr/>
          <a:lstStyle/>
          <a:p>
            <a:fld id="{A8ECDF3B-E45C-E542-80CE-127A5FB8BCB8}" type="slidenum">
              <a:rPr lang="en-US" smtClean="0"/>
              <a:t>‹#›</a:t>
            </a:fld>
            <a:endParaRPr lang="en-US"/>
          </a:p>
        </p:txBody>
      </p:sp>
    </p:spTree>
    <p:extLst>
      <p:ext uri="{BB962C8B-B14F-4D97-AF65-F5344CB8AC3E}">
        <p14:creationId xmlns:p14="http://schemas.microsoft.com/office/powerpoint/2010/main" val="1135885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8E0DB-C457-8CFA-E9E5-2BA2D771DA5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921B229-E5DD-CBF6-4068-E673F57F027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CBC484B-7359-AAE8-DBAF-53531EB4CB3F}"/>
              </a:ext>
            </a:extLst>
          </p:cNvPr>
          <p:cNvSpPr>
            <a:spLocks noGrp="1"/>
          </p:cNvSpPr>
          <p:nvPr>
            <p:ph type="dt" sz="half" idx="10"/>
          </p:nvPr>
        </p:nvSpPr>
        <p:spPr/>
        <p:txBody>
          <a:bodyPr/>
          <a:lstStyle/>
          <a:p>
            <a:fld id="{97A7C0EF-F82C-0249-94B4-C3C01674AA09}" type="datetimeFigureOut">
              <a:rPr lang="en-US" smtClean="0"/>
              <a:t>4/24/2024</a:t>
            </a:fld>
            <a:endParaRPr lang="en-US"/>
          </a:p>
        </p:txBody>
      </p:sp>
      <p:sp>
        <p:nvSpPr>
          <p:cNvPr id="5" name="Footer Placeholder 4">
            <a:extLst>
              <a:ext uri="{FF2B5EF4-FFF2-40B4-BE49-F238E27FC236}">
                <a16:creationId xmlns:a16="http://schemas.microsoft.com/office/drawing/2014/main" id="{AB0BD691-DABB-B2C8-A4A8-389AD457AD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3DE80F-41C3-D6A8-47DC-8BE55D922181}"/>
              </a:ext>
            </a:extLst>
          </p:cNvPr>
          <p:cNvSpPr>
            <a:spLocks noGrp="1"/>
          </p:cNvSpPr>
          <p:nvPr>
            <p:ph type="sldNum" sz="quarter" idx="12"/>
          </p:nvPr>
        </p:nvSpPr>
        <p:spPr/>
        <p:txBody>
          <a:bodyPr/>
          <a:lstStyle/>
          <a:p>
            <a:fld id="{A8ECDF3B-E45C-E542-80CE-127A5FB8BCB8}" type="slidenum">
              <a:rPr lang="en-US" smtClean="0"/>
              <a:t>‹#›</a:t>
            </a:fld>
            <a:endParaRPr lang="en-US"/>
          </a:p>
        </p:txBody>
      </p:sp>
    </p:spTree>
    <p:extLst>
      <p:ext uri="{BB962C8B-B14F-4D97-AF65-F5344CB8AC3E}">
        <p14:creationId xmlns:p14="http://schemas.microsoft.com/office/powerpoint/2010/main" val="6104275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F9D4F-0F0A-DD5C-CD6F-EBB17FC34A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6FE8CB-4015-493E-6AED-A6FCB5F6204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EAEA361-F54F-7FF1-3B7A-C8A492A20DC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4507EEC-109B-15A4-232D-826FD9B1591F}"/>
              </a:ext>
            </a:extLst>
          </p:cNvPr>
          <p:cNvSpPr>
            <a:spLocks noGrp="1"/>
          </p:cNvSpPr>
          <p:nvPr>
            <p:ph type="dt" sz="half" idx="10"/>
          </p:nvPr>
        </p:nvSpPr>
        <p:spPr/>
        <p:txBody>
          <a:bodyPr/>
          <a:lstStyle/>
          <a:p>
            <a:fld id="{97A7C0EF-F82C-0249-94B4-C3C01674AA09}" type="datetimeFigureOut">
              <a:rPr lang="en-US" smtClean="0"/>
              <a:t>4/24/2024</a:t>
            </a:fld>
            <a:endParaRPr lang="en-US"/>
          </a:p>
        </p:txBody>
      </p:sp>
      <p:sp>
        <p:nvSpPr>
          <p:cNvPr id="6" name="Footer Placeholder 5">
            <a:extLst>
              <a:ext uri="{FF2B5EF4-FFF2-40B4-BE49-F238E27FC236}">
                <a16:creationId xmlns:a16="http://schemas.microsoft.com/office/drawing/2014/main" id="{63C52979-6D93-053F-79F7-A09F5C5C39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C863EE-BF2E-83DF-9220-CE4F8E621A03}"/>
              </a:ext>
            </a:extLst>
          </p:cNvPr>
          <p:cNvSpPr>
            <a:spLocks noGrp="1"/>
          </p:cNvSpPr>
          <p:nvPr>
            <p:ph type="sldNum" sz="quarter" idx="12"/>
          </p:nvPr>
        </p:nvSpPr>
        <p:spPr/>
        <p:txBody>
          <a:bodyPr/>
          <a:lstStyle/>
          <a:p>
            <a:fld id="{A8ECDF3B-E45C-E542-80CE-127A5FB8BCB8}" type="slidenum">
              <a:rPr lang="en-US" smtClean="0"/>
              <a:t>‹#›</a:t>
            </a:fld>
            <a:endParaRPr lang="en-US"/>
          </a:p>
        </p:txBody>
      </p:sp>
    </p:spTree>
    <p:extLst>
      <p:ext uri="{BB962C8B-B14F-4D97-AF65-F5344CB8AC3E}">
        <p14:creationId xmlns:p14="http://schemas.microsoft.com/office/powerpoint/2010/main" val="19223658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64C7C-2DD8-1032-F823-9BCA1BA7B62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8F30DDB-9066-ED22-1555-904DD16FE76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5CE118-979E-6408-B967-90DE93FFC6D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BC9070C-3DE4-3B52-5A44-735E8A9E47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7ECEFC6-7AA8-84DF-2762-DD6BD1110DD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E76C068-8DC4-2E92-941E-1D67ED9F7652}"/>
              </a:ext>
            </a:extLst>
          </p:cNvPr>
          <p:cNvSpPr>
            <a:spLocks noGrp="1"/>
          </p:cNvSpPr>
          <p:nvPr>
            <p:ph type="dt" sz="half" idx="10"/>
          </p:nvPr>
        </p:nvSpPr>
        <p:spPr/>
        <p:txBody>
          <a:bodyPr/>
          <a:lstStyle/>
          <a:p>
            <a:fld id="{97A7C0EF-F82C-0249-94B4-C3C01674AA09}" type="datetimeFigureOut">
              <a:rPr lang="en-US" smtClean="0"/>
              <a:t>4/24/2024</a:t>
            </a:fld>
            <a:endParaRPr lang="en-US"/>
          </a:p>
        </p:txBody>
      </p:sp>
      <p:sp>
        <p:nvSpPr>
          <p:cNvPr id="8" name="Footer Placeholder 7">
            <a:extLst>
              <a:ext uri="{FF2B5EF4-FFF2-40B4-BE49-F238E27FC236}">
                <a16:creationId xmlns:a16="http://schemas.microsoft.com/office/drawing/2014/main" id="{177B6AE5-5667-00B3-C2BD-25B0814D9A8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0973F65-80D8-AACB-5414-80A69DBB207B}"/>
              </a:ext>
            </a:extLst>
          </p:cNvPr>
          <p:cNvSpPr>
            <a:spLocks noGrp="1"/>
          </p:cNvSpPr>
          <p:nvPr>
            <p:ph type="sldNum" sz="quarter" idx="12"/>
          </p:nvPr>
        </p:nvSpPr>
        <p:spPr/>
        <p:txBody>
          <a:bodyPr/>
          <a:lstStyle/>
          <a:p>
            <a:fld id="{A8ECDF3B-E45C-E542-80CE-127A5FB8BCB8}" type="slidenum">
              <a:rPr lang="en-US" smtClean="0"/>
              <a:t>‹#›</a:t>
            </a:fld>
            <a:endParaRPr lang="en-US"/>
          </a:p>
        </p:txBody>
      </p:sp>
    </p:spTree>
    <p:extLst>
      <p:ext uri="{BB962C8B-B14F-4D97-AF65-F5344CB8AC3E}">
        <p14:creationId xmlns:p14="http://schemas.microsoft.com/office/powerpoint/2010/main" val="969073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F5E02-C0A3-D1B1-227A-1335CE7F332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3FCC81B-0484-1AE7-2065-BA80FE91521A}"/>
              </a:ext>
            </a:extLst>
          </p:cNvPr>
          <p:cNvSpPr>
            <a:spLocks noGrp="1"/>
          </p:cNvSpPr>
          <p:nvPr>
            <p:ph type="dt" sz="half" idx="10"/>
          </p:nvPr>
        </p:nvSpPr>
        <p:spPr/>
        <p:txBody>
          <a:bodyPr/>
          <a:lstStyle/>
          <a:p>
            <a:fld id="{97A7C0EF-F82C-0249-94B4-C3C01674AA09}" type="datetimeFigureOut">
              <a:rPr lang="en-US" smtClean="0"/>
              <a:t>4/24/2024</a:t>
            </a:fld>
            <a:endParaRPr lang="en-US"/>
          </a:p>
        </p:txBody>
      </p:sp>
      <p:sp>
        <p:nvSpPr>
          <p:cNvPr id="4" name="Footer Placeholder 3">
            <a:extLst>
              <a:ext uri="{FF2B5EF4-FFF2-40B4-BE49-F238E27FC236}">
                <a16:creationId xmlns:a16="http://schemas.microsoft.com/office/drawing/2014/main" id="{9B45FEE3-68FD-D496-AA72-44FEA179E05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6F1F36D-1DEF-7848-EEF3-FD27D7C3E1D0}"/>
              </a:ext>
            </a:extLst>
          </p:cNvPr>
          <p:cNvSpPr>
            <a:spLocks noGrp="1"/>
          </p:cNvSpPr>
          <p:nvPr>
            <p:ph type="sldNum" sz="quarter" idx="12"/>
          </p:nvPr>
        </p:nvSpPr>
        <p:spPr/>
        <p:txBody>
          <a:bodyPr/>
          <a:lstStyle/>
          <a:p>
            <a:fld id="{A8ECDF3B-E45C-E542-80CE-127A5FB8BCB8}" type="slidenum">
              <a:rPr lang="en-US" smtClean="0"/>
              <a:t>‹#›</a:t>
            </a:fld>
            <a:endParaRPr lang="en-US"/>
          </a:p>
        </p:txBody>
      </p:sp>
    </p:spTree>
    <p:extLst>
      <p:ext uri="{BB962C8B-B14F-4D97-AF65-F5344CB8AC3E}">
        <p14:creationId xmlns:p14="http://schemas.microsoft.com/office/powerpoint/2010/main" val="782527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30310A-5F3B-4942-8C8E-C975CF473EB0}"/>
              </a:ext>
            </a:extLst>
          </p:cNvPr>
          <p:cNvSpPr>
            <a:spLocks noGrp="1"/>
          </p:cNvSpPr>
          <p:nvPr>
            <p:ph type="dt" sz="half" idx="10"/>
          </p:nvPr>
        </p:nvSpPr>
        <p:spPr/>
        <p:txBody>
          <a:bodyPr/>
          <a:lstStyle/>
          <a:p>
            <a:fld id="{97A7C0EF-F82C-0249-94B4-C3C01674AA09}" type="datetimeFigureOut">
              <a:rPr lang="en-US" smtClean="0"/>
              <a:t>4/24/2024</a:t>
            </a:fld>
            <a:endParaRPr lang="en-US"/>
          </a:p>
        </p:txBody>
      </p:sp>
      <p:sp>
        <p:nvSpPr>
          <p:cNvPr id="3" name="Footer Placeholder 2">
            <a:extLst>
              <a:ext uri="{FF2B5EF4-FFF2-40B4-BE49-F238E27FC236}">
                <a16:creationId xmlns:a16="http://schemas.microsoft.com/office/drawing/2014/main" id="{E187B3F6-8C5C-9564-67FF-D92179A0FCE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8C7E138-854B-FEDD-96B2-6AD112E92A87}"/>
              </a:ext>
            </a:extLst>
          </p:cNvPr>
          <p:cNvSpPr>
            <a:spLocks noGrp="1"/>
          </p:cNvSpPr>
          <p:nvPr>
            <p:ph type="sldNum" sz="quarter" idx="12"/>
          </p:nvPr>
        </p:nvSpPr>
        <p:spPr/>
        <p:txBody>
          <a:bodyPr/>
          <a:lstStyle/>
          <a:p>
            <a:fld id="{A8ECDF3B-E45C-E542-80CE-127A5FB8BCB8}" type="slidenum">
              <a:rPr lang="en-US" smtClean="0"/>
              <a:t>‹#›</a:t>
            </a:fld>
            <a:endParaRPr lang="en-US"/>
          </a:p>
        </p:txBody>
      </p:sp>
    </p:spTree>
    <p:extLst>
      <p:ext uri="{BB962C8B-B14F-4D97-AF65-F5344CB8AC3E}">
        <p14:creationId xmlns:p14="http://schemas.microsoft.com/office/powerpoint/2010/main" val="655275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D216F-A27C-B75F-8C22-D361994320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1FA1989-92BB-D8FC-D123-310A57448A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BAB629C-D6B1-EB70-A783-6E51D0F628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DE6C53-10EC-7303-B652-94C4E64EAA7A}"/>
              </a:ext>
            </a:extLst>
          </p:cNvPr>
          <p:cNvSpPr>
            <a:spLocks noGrp="1"/>
          </p:cNvSpPr>
          <p:nvPr>
            <p:ph type="dt" sz="half" idx="10"/>
          </p:nvPr>
        </p:nvSpPr>
        <p:spPr/>
        <p:txBody>
          <a:bodyPr/>
          <a:lstStyle/>
          <a:p>
            <a:fld id="{97A7C0EF-F82C-0249-94B4-C3C01674AA09}" type="datetimeFigureOut">
              <a:rPr lang="en-US" smtClean="0"/>
              <a:t>4/24/2024</a:t>
            </a:fld>
            <a:endParaRPr lang="en-US"/>
          </a:p>
        </p:txBody>
      </p:sp>
      <p:sp>
        <p:nvSpPr>
          <p:cNvPr id="6" name="Footer Placeholder 5">
            <a:extLst>
              <a:ext uri="{FF2B5EF4-FFF2-40B4-BE49-F238E27FC236}">
                <a16:creationId xmlns:a16="http://schemas.microsoft.com/office/drawing/2014/main" id="{B422177A-F07C-3ACE-9CE5-6536D2AD52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E848E7-6756-C398-00D7-51E0E9F113CF}"/>
              </a:ext>
            </a:extLst>
          </p:cNvPr>
          <p:cNvSpPr>
            <a:spLocks noGrp="1"/>
          </p:cNvSpPr>
          <p:nvPr>
            <p:ph type="sldNum" sz="quarter" idx="12"/>
          </p:nvPr>
        </p:nvSpPr>
        <p:spPr/>
        <p:txBody>
          <a:bodyPr/>
          <a:lstStyle/>
          <a:p>
            <a:fld id="{A8ECDF3B-E45C-E542-80CE-127A5FB8BCB8}" type="slidenum">
              <a:rPr lang="en-US" smtClean="0"/>
              <a:t>‹#›</a:t>
            </a:fld>
            <a:endParaRPr lang="en-US"/>
          </a:p>
        </p:txBody>
      </p:sp>
    </p:spTree>
    <p:extLst>
      <p:ext uri="{BB962C8B-B14F-4D97-AF65-F5344CB8AC3E}">
        <p14:creationId xmlns:p14="http://schemas.microsoft.com/office/powerpoint/2010/main" val="36132579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FEF9B-E7FB-070F-762F-660D5B47FE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66C968-E1C6-373A-F06C-1458A4918D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66E1BC2-D807-09FE-2063-C20F762902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5E6B76-1CD3-47EA-7B69-584636178CB3}"/>
              </a:ext>
            </a:extLst>
          </p:cNvPr>
          <p:cNvSpPr>
            <a:spLocks noGrp="1"/>
          </p:cNvSpPr>
          <p:nvPr>
            <p:ph type="dt" sz="half" idx="10"/>
          </p:nvPr>
        </p:nvSpPr>
        <p:spPr/>
        <p:txBody>
          <a:bodyPr/>
          <a:lstStyle/>
          <a:p>
            <a:fld id="{97A7C0EF-F82C-0249-94B4-C3C01674AA09}" type="datetimeFigureOut">
              <a:rPr lang="en-US" smtClean="0"/>
              <a:t>4/24/2024</a:t>
            </a:fld>
            <a:endParaRPr lang="en-US"/>
          </a:p>
        </p:txBody>
      </p:sp>
      <p:sp>
        <p:nvSpPr>
          <p:cNvPr id="6" name="Footer Placeholder 5">
            <a:extLst>
              <a:ext uri="{FF2B5EF4-FFF2-40B4-BE49-F238E27FC236}">
                <a16:creationId xmlns:a16="http://schemas.microsoft.com/office/drawing/2014/main" id="{588F871F-BDD1-1E53-913C-B5669048D8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DF132E-6A8C-B67A-C598-4DD5E88BE42E}"/>
              </a:ext>
            </a:extLst>
          </p:cNvPr>
          <p:cNvSpPr>
            <a:spLocks noGrp="1"/>
          </p:cNvSpPr>
          <p:nvPr>
            <p:ph type="sldNum" sz="quarter" idx="12"/>
          </p:nvPr>
        </p:nvSpPr>
        <p:spPr/>
        <p:txBody>
          <a:bodyPr/>
          <a:lstStyle/>
          <a:p>
            <a:fld id="{A8ECDF3B-E45C-E542-80CE-127A5FB8BCB8}" type="slidenum">
              <a:rPr lang="en-US" smtClean="0"/>
              <a:t>‹#›</a:t>
            </a:fld>
            <a:endParaRPr lang="en-US"/>
          </a:p>
        </p:txBody>
      </p:sp>
    </p:spTree>
    <p:extLst>
      <p:ext uri="{BB962C8B-B14F-4D97-AF65-F5344CB8AC3E}">
        <p14:creationId xmlns:p14="http://schemas.microsoft.com/office/powerpoint/2010/main" val="15176760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EA936A-858C-C890-F514-1FEEE838C6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C3FE2E2-9EB9-7193-3390-7ABB554D45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703500-17D5-6F9F-A1A7-1D7AB67C86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7A7C0EF-F82C-0249-94B4-C3C01674AA09}" type="datetimeFigureOut">
              <a:rPr lang="en-US" smtClean="0"/>
              <a:t>4/24/2024</a:t>
            </a:fld>
            <a:endParaRPr lang="en-US"/>
          </a:p>
        </p:txBody>
      </p:sp>
      <p:sp>
        <p:nvSpPr>
          <p:cNvPr id="5" name="Footer Placeholder 4">
            <a:extLst>
              <a:ext uri="{FF2B5EF4-FFF2-40B4-BE49-F238E27FC236}">
                <a16:creationId xmlns:a16="http://schemas.microsoft.com/office/drawing/2014/main" id="{22F5358E-0DCE-8BAA-CA19-E14B887A87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CCBA320-6B4F-304D-B016-240A042D40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8ECDF3B-E45C-E542-80CE-127A5FB8BCB8}" type="slidenum">
              <a:rPr lang="en-US" smtClean="0"/>
              <a:t>‹#›</a:t>
            </a:fld>
            <a:endParaRPr lang="en-US"/>
          </a:p>
        </p:txBody>
      </p:sp>
    </p:spTree>
    <p:extLst>
      <p:ext uri="{BB962C8B-B14F-4D97-AF65-F5344CB8AC3E}">
        <p14:creationId xmlns:p14="http://schemas.microsoft.com/office/powerpoint/2010/main" val="36081752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7.png"/><Relationship Id="rId4" Type="http://schemas.openxmlformats.org/officeDocument/2006/relationships/image" Target="../media/image16.jpeg"/></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jpe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png"/><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couple of women talking&#10;&#10;Description automatically generated">
            <a:extLst>
              <a:ext uri="{FF2B5EF4-FFF2-40B4-BE49-F238E27FC236}">
                <a16:creationId xmlns:a16="http://schemas.microsoft.com/office/drawing/2014/main" id="{8A74D668-33BA-3CC8-6A19-1FD8C30CC18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705" t="4000" r="2962" b="1"/>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5" y="-1524511"/>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22383EC-DB81-209B-AD20-83465B59D187}"/>
              </a:ext>
            </a:extLst>
          </p:cNvPr>
          <p:cNvSpPr>
            <a:spLocks noGrp="1"/>
          </p:cNvSpPr>
          <p:nvPr>
            <p:ph type="ctrTitle"/>
          </p:nvPr>
        </p:nvSpPr>
        <p:spPr>
          <a:xfrm>
            <a:off x="0" y="3141025"/>
            <a:ext cx="11811933" cy="2387600"/>
          </a:xfrm>
        </p:spPr>
        <p:txBody>
          <a:bodyPr>
            <a:normAutofit/>
          </a:bodyPr>
          <a:lstStyle/>
          <a:p>
            <a:pPr algn="l"/>
            <a:r>
              <a:rPr lang="en-US" sz="36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Support-Seeking Topics, Self-Disclosure, </a:t>
            </a:r>
            <a:br>
              <a:rPr lang="en-US" sz="3600" b="1" dirty="0">
                <a:solidFill>
                  <a:schemeClr val="bg1"/>
                </a:solidFill>
                <a:effectLst/>
                <a:latin typeface="Arial" panose="020B0604020202020204" pitchFamily="34" charset="0"/>
                <a:ea typeface="Calibri" panose="020F0502020204030204" pitchFamily="34" charset="0"/>
                <a:cs typeface="Arial" panose="020B0604020202020204" pitchFamily="34" charset="0"/>
              </a:rPr>
            </a:br>
            <a:r>
              <a:rPr lang="en-US" sz="36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and Emotional Support from Best Friends in Adolescence: Emergent Themes and Associations</a:t>
            </a:r>
            <a:endParaRPr lang="en-US" sz="3600" b="1" dirty="0">
              <a:solidFill>
                <a:schemeClr val="bg1"/>
              </a:solidFill>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2F4DAC9-2576-1CB4-E284-AF6D19F7816B}"/>
              </a:ext>
            </a:extLst>
          </p:cNvPr>
          <p:cNvSpPr/>
          <p:nvPr/>
        </p:nvSpPr>
        <p:spPr>
          <a:xfrm>
            <a:off x="12253" y="5562248"/>
            <a:ext cx="11811934" cy="885723"/>
          </a:xfrm>
          <a:prstGeom prst="rect">
            <a:avLst/>
          </a:prstGeom>
          <a:solidFill>
            <a:srgbClr val="FAFAF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dirty="0">
                <a:solidFill>
                  <a:srgbClr val="262626"/>
                </a:solidFill>
                <a:latin typeface="Arial" panose="020B0604020202020204" pitchFamily="34" charset="0"/>
                <a:cs typeface="Arial" panose="020B0604020202020204" pitchFamily="34" charset="0"/>
              </a:rPr>
              <a:t>Meghan Costello, M.A., Margaret Brehm, B.A., Ariana </a:t>
            </a:r>
            <a:r>
              <a:rPr lang="en-US" b="1" dirty="0" err="1">
                <a:solidFill>
                  <a:srgbClr val="262626"/>
                </a:solidFill>
                <a:latin typeface="Arial" panose="020B0604020202020204" pitchFamily="34" charset="0"/>
                <a:cs typeface="Arial" panose="020B0604020202020204" pitchFamily="34" charset="0"/>
              </a:rPr>
              <a:t>Rivens</a:t>
            </a:r>
            <a:r>
              <a:rPr lang="en-US" b="1" dirty="0">
                <a:solidFill>
                  <a:srgbClr val="262626"/>
                </a:solidFill>
                <a:latin typeface="Arial" panose="020B0604020202020204" pitchFamily="34" charset="0"/>
                <a:cs typeface="Arial" panose="020B0604020202020204" pitchFamily="34" charset="0"/>
              </a:rPr>
              <a:t>, M.A., Alison Nagel, Ph.D., Joseph Allen, Ph.D.</a:t>
            </a:r>
          </a:p>
          <a:p>
            <a:r>
              <a:rPr lang="en-US" b="1" i="1" dirty="0">
                <a:solidFill>
                  <a:srgbClr val="262626"/>
                </a:solidFill>
                <a:latin typeface="Arial" panose="020B0604020202020204" pitchFamily="34" charset="0"/>
                <a:cs typeface="Arial" panose="020B0604020202020204" pitchFamily="34" charset="0"/>
              </a:rPr>
              <a:t>University of Virginia</a:t>
            </a:r>
          </a:p>
        </p:txBody>
      </p:sp>
    </p:spTree>
    <p:extLst>
      <p:ext uri="{BB962C8B-B14F-4D97-AF65-F5344CB8AC3E}">
        <p14:creationId xmlns:p14="http://schemas.microsoft.com/office/powerpoint/2010/main" val="13706293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FC1B46E4-23A2-203C-5100-BAAEF07F3DB1}"/>
              </a:ext>
            </a:extLst>
          </p:cNvPr>
          <p:cNvGraphicFramePr>
            <a:graphicFrameLocks noGrp="1"/>
          </p:cNvGraphicFramePr>
          <p:nvPr>
            <p:extLst>
              <p:ext uri="{D42A27DB-BD31-4B8C-83A1-F6EECF244321}">
                <p14:modId xmlns:p14="http://schemas.microsoft.com/office/powerpoint/2010/main" val="1970317101"/>
              </p:ext>
            </p:extLst>
          </p:nvPr>
        </p:nvGraphicFramePr>
        <p:xfrm>
          <a:off x="335576" y="220980"/>
          <a:ext cx="11520847" cy="6416040"/>
        </p:xfrm>
        <a:graphic>
          <a:graphicData uri="http://schemas.openxmlformats.org/drawingml/2006/table">
            <a:tbl>
              <a:tblPr firstRow="1" firstCol="1" bandRow="1">
                <a:tableStyleId>{D7AC3CCA-C797-4891-BE02-D94E43425B78}</a:tableStyleId>
              </a:tblPr>
              <a:tblGrid>
                <a:gridCol w="2814479">
                  <a:extLst>
                    <a:ext uri="{9D8B030D-6E8A-4147-A177-3AD203B41FA5}">
                      <a16:colId xmlns:a16="http://schemas.microsoft.com/office/drawing/2014/main" val="1081768336"/>
                    </a:ext>
                  </a:extLst>
                </a:gridCol>
                <a:gridCol w="8706368">
                  <a:extLst>
                    <a:ext uri="{9D8B030D-6E8A-4147-A177-3AD203B41FA5}">
                      <a16:colId xmlns:a16="http://schemas.microsoft.com/office/drawing/2014/main" val="822845471"/>
                    </a:ext>
                  </a:extLst>
                </a:gridCol>
              </a:tblGrid>
              <a:tr h="429762">
                <a:tc>
                  <a:txBody>
                    <a:bodyPr/>
                    <a:lstStyle/>
                    <a:p>
                      <a:pPr marL="0" marR="0">
                        <a:spcBef>
                          <a:spcPts val="0"/>
                        </a:spcBef>
                        <a:spcAft>
                          <a:spcPts val="0"/>
                        </a:spcAft>
                      </a:pPr>
                      <a:r>
                        <a:rPr lang="en-US" sz="1600" dirty="0">
                          <a:effectLst/>
                          <a:latin typeface="Arial" panose="020B0604020202020204" pitchFamily="34" charset="0"/>
                          <a:cs typeface="Arial" panose="020B0604020202020204" pitchFamily="34" charset="0"/>
                        </a:rPr>
                        <a:t>Academic Concern/</a:t>
                      </a:r>
                    </a:p>
                    <a:p>
                      <a:pPr marL="0" marR="0">
                        <a:spcBef>
                          <a:spcPts val="0"/>
                        </a:spcBef>
                        <a:spcAft>
                          <a:spcPts val="0"/>
                        </a:spcAft>
                      </a:pPr>
                      <a:r>
                        <a:rPr lang="en-US" sz="1600" dirty="0">
                          <a:effectLst/>
                          <a:latin typeface="Arial" panose="020B0604020202020204" pitchFamily="34" charset="0"/>
                          <a:cs typeface="Arial" panose="020B0604020202020204" pitchFamily="34" charset="0"/>
                        </a:rPr>
                        <a:t>Teacher Conflict</a:t>
                      </a:r>
                      <a:endParaRPr lang="en-US" sz="1600" dirty="0">
                        <a:effectLst/>
                        <a:latin typeface="Arial" panose="020B0604020202020204" pitchFamily="34" charset="0"/>
                        <a:ea typeface="Aptos" panose="020B0004020202020204" pitchFamily="34" charset="0"/>
                        <a:cs typeface="Arial" panose="020B0604020202020204" pitchFamily="34" charset="0"/>
                      </a:endParaRPr>
                    </a:p>
                  </a:txBody>
                  <a:tcPr marL="20145" marR="20145" marT="0" marB="0"/>
                </a:tc>
                <a:tc>
                  <a:txBody>
                    <a:bodyPr/>
                    <a:lstStyle/>
                    <a:p>
                      <a:pPr marL="0" marR="0">
                        <a:spcBef>
                          <a:spcPts val="0"/>
                        </a:spcBef>
                        <a:spcAft>
                          <a:spcPts val="0"/>
                        </a:spcAft>
                      </a:pPr>
                      <a:r>
                        <a:rPr lang="en-US" sz="1500" b="0" dirty="0">
                          <a:effectLst/>
                          <a:latin typeface="Arial" panose="020B0604020202020204" pitchFamily="34" charset="0"/>
                          <a:cs typeface="Arial" panose="020B0604020202020204" pitchFamily="34" charset="0"/>
                        </a:rPr>
                        <a:t>Age 18: “My question is </a:t>
                      </a:r>
                      <a:r>
                        <a:rPr lang="en-US" sz="1500" b="1" dirty="0">
                          <a:effectLst/>
                          <a:latin typeface="Arial" panose="020B0604020202020204" pitchFamily="34" charset="0"/>
                          <a:cs typeface="Arial" panose="020B0604020202020204" pitchFamily="34" charset="0"/>
                        </a:rPr>
                        <a:t>what can I do to stay more focused while in school </a:t>
                      </a:r>
                      <a:r>
                        <a:rPr lang="en-US" sz="1500" b="0" dirty="0">
                          <a:effectLst/>
                          <a:latin typeface="Arial" panose="020B0604020202020204" pitchFamily="34" charset="0"/>
                          <a:cs typeface="Arial" panose="020B0604020202020204" pitchFamily="34" charset="0"/>
                        </a:rPr>
                        <a:t>man? As far as school work, how to really crack down, like, just focus and get good grades like you.”</a:t>
                      </a:r>
                    </a:p>
                    <a:p>
                      <a:pPr marL="0" marR="0">
                        <a:spcBef>
                          <a:spcPts val="0"/>
                        </a:spcBef>
                        <a:spcAft>
                          <a:spcPts val="0"/>
                        </a:spcAft>
                      </a:pPr>
                      <a:r>
                        <a:rPr lang="en-US" sz="1500" dirty="0">
                          <a:effectLst/>
                          <a:latin typeface="Arial" panose="020B0604020202020204" pitchFamily="34" charset="0"/>
                          <a:cs typeface="Arial" panose="020B0604020202020204" pitchFamily="34" charset="0"/>
                        </a:rPr>
                        <a:t> </a:t>
                      </a:r>
                      <a:endParaRPr lang="en-US" sz="1500" dirty="0">
                        <a:effectLst/>
                        <a:latin typeface="Arial" panose="020B0604020202020204" pitchFamily="34" charset="0"/>
                        <a:ea typeface="Aptos" panose="020B0004020202020204" pitchFamily="34" charset="0"/>
                        <a:cs typeface="Arial" panose="020B0604020202020204" pitchFamily="34" charset="0"/>
                      </a:endParaRPr>
                    </a:p>
                  </a:txBody>
                  <a:tcPr marL="20145" marR="20145" marT="0" marB="0"/>
                </a:tc>
                <a:extLst>
                  <a:ext uri="{0D108BD9-81ED-4DB2-BD59-A6C34878D82A}">
                    <a16:rowId xmlns:a16="http://schemas.microsoft.com/office/drawing/2014/main" val="476431104"/>
                  </a:ext>
                </a:extLst>
              </a:tr>
              <a:tr h="322321">
                <a:tc>
                  <a:txBody>
                    <a:bodyPr/>
                    <a:lstStyle/>
                    <a:p>
                      <a:pPr marL="0" marR="0">
                        <a:spcBef>
                          <a:spcPts val="0"/>
                        </a:spcBef>
                        <a:spcAft>
                          <a:spcPts val="0"/>
                        </a:spcAft>
                      </a:pPr>
                      <a:r>
                        <a:rPr lang="en-US" sz="1600">
                          <a:effectLst/>
                          <a:latin typeface="Arial" panose="020B0604020202020204" pitchFamily="34" charset="0"/>
                          <a:cs typeface="Arial" panose="020B0604020202020204" pitchFamily="34" charset="0"/>
                        </a:rPr>
                        <a:t>Extracurriculars/Sports</a:t>
                      </a:r>
                      <a:endParaRPr lang="en-US" sz="1600">
                        <a:effectLst/>
                        <a:latin typeface="Arial" panose="020B0604020202020204" pitchFamily="34" charset="0"/>
                        <a:ea typeface="Aptos" panose="020B0004020202020204" pitchFamily="34" charset="0"/>
                        <a:cs typeface="Arial" panose="020B0604020202020204" pitchFamily="34" charset="0"/>
                      </a:endParaRPr>
                    </a:p>
                  </a:txBody>
                  <a:tcPr marL="20145" marR="20145" marT="0" marB="0"/>
                </a:tc>
                <a:tc>
                  <a:txBody>
                    <a:bodyPr/>
                    <a:lstStyle/>
                    <a:p>
                      <a:pPr marL="0" marR="0">
                        <a:spcBef>
                          <a:spcPts val="0"/>
                        </a:spcBef>
                        <a:spcAft>
                          <a:spcPts val="0"/>
                        </a:spcAft>
                      </a:pPr>
                      <a:r>
                        <a:rPr lang="en-US" sz="1500" dirty="0">
                          <a:effectLst/>
                          <a:latin typeface="Arial" panose="020B0604020202020204" pitchFamily="34" charset="0"/>
                          <a:cs typeface="Arial" panose="020B0604020202020204" pitchFamily="34" charset="0"/>
                        </a:rPr>
                        <a:t>Age 13: “My topic is </a:t>
                      </a:r>
                      <a:r>
                        <a:rPr lang="en-US" sz="1500" b="1" dirty="0">
                          <a:effectLst/>
                          <a:latin typeface="Arial" panose="020B0604020202020204" pitchFamily="34" charset="0"/>
                          <a:cs typeface="Arial" panose="020B0604020202020204" pitchFamily="34" charset="0"/>
                        </a:rPr>
                        <a:t>about basketball. Could you give me some advice </a:t>
                      </a:r>
                      <a:r>
                        <a:rPr lang="en-US" sz="1500" b="0" dirty="0">
                          <a:effectLst/>
                          <a:latin typeface="Arial" panose="020B0604020202020204" pitchFamily="34" charset="0"/>
                          <a:cs typeface="Arial" panose="020B0604020202020204" pitchFamily="34" charset="0"/>
                        </a:rPr>
                        <a:t>about how to do better</a:t>
                      </a:r>
                      <a:r>
                        <a:rPr lang="en-US" sz="1500" dirty="0">
                          <a:effectLst/>
                          <a:latin typeface="Arial" panose="020B0604020202020204" pitchFamily="34" charset="0"/>
                          <a:cs typeface="Arial" panose="020B0604020202020204" pitchFamily="34" charset="0"/>
                        </a:rPr>
                        <a:t>?”</a:t>
                      </a:r>
                    </a:p>
                    <a:p>
                      <a:pPr marL="0" marR="0">
                        <a:spcBef>
                          <a:spcPts val="0"/>
                        </a:spcBef>
                        <a:spcAft>
                          <a:spcPts val="0"/>
                        </a:spcAft>
                      </a:pPr>
                      <a:r>
                        <a:rPr lang="en-US" sz="1500" dirty="0">
                          <a:effectLst/>
                          <a:latin typeface="Arial" panose="020B0604020202020204" pitchFamily="34" charset="0"/>
                          <a:cs typeface="Arial" panose="020B0604020202020204" pitchFamily="34" charset="0"/>
                        </a:rPr>
                        <a:t>  </a:t>
                      </a:r>
                      <a:endParaRPr lang="en-US" sz="1500" dirty="0">
                        <a:effectLst/>
                        <a:latin typeface="Arial" panose="020B0604020202020204" pitchFamily="34" charset="0"/>
                        <a:ea typeface="Aptos" panose="020B0004020202020204" pitchFamily="34" charset="0"/>
                        <a:cs typeface="Arial" panose="020B0604020202020204" pitchFamily="34" charset="0"/>
                      </a:endParaRPr>
                    </a:p>
                  </a:txBody>
                  <a:tcPr marL="20145" marR="20145" marT="0" marB="0"/>
                </a:tc>
                <a:extLst>
                  <a:ext uri="{0D108BD9-81ED-4DB2-BD59-A6C34878D82A}">
                    <a16:rowId xmlns:a16="http://schemas.microsoft.com/office/drawing/2014/main" val="3943810059"/>
                  </a:ext>
                </a:extLst>
              </a:tr>
              <a:tr h="590922">
                <a:tc>
                  <a:txBody>
                    <a:bodyPr/>
                    <a:lstStyle/>
                    <a:p>
                      <a:pPr marL="0" marR="0">
                        <a:spcBef>
                          <a:spcPts val="0"/>
                        </a:spcBef>
                        <a:spcAft>
                          <a:spcPts val="0"/>
                        </a:spcAft>
                      </a:pPr>
                      <a:r>
                        <a:rPr lang="en-US" sz="1600">
                          <a:effectLst/>
                          <a:latin typeface="Arial" panose="020B0604020202020204" pitchFamily="34" charset="0"/>
                          <a:cs typeface="Arial" panose="020B0604020202020204" pitchFamily="34" charset="0"/>
                        </a:rPr>
                        <a:t>Future Planning</a:t>
                      </a:r>
                      <a:endParaRPr lang="en-US" sz="1600">
                        <a:effectLst/>
                        <a:latin typeface="Arial" panose="020B0604020202020204" pitchFamily="34" charset="0"/>
                        <a:ea typeface="Aptos" panose="020B0004020202020204" pitchFamily="34" charset="0"/>
                        <a:cs typeface="Arial" panose="020B0604020202020204" pitchFamily="34" charset="0"/>
                      </a:endParaRPr>
                    </a:p>
                  </a:txBody>
                  <a:tcPr marL="20145" marR="20145" marT="0" marB="0"/>
                </a:tc>
                <a:tc>
                  <a:txBody>
                    <a:bodyPr/>
                    <a:lstStyle/>
                    <a:p>
                      <a:pPr marL="0" marR="0">
                        <a:spcBef>
                          <a:spcPts val="0"/>
                        </a:spcBef>
                        <a:spcAft>
                          <a:spcPts val="0"/>
                        </a:spcAft>
                      </a:pPr>
                      <a:r>
                        <a:rPr lang="en-US" sz="1500" dirty="0">
                          <a:effectLst/>
                          <a:latin typeface="Arial" panose="020B0604020202020204" pitchFamily="34" charset="0"/>
                          <a:cs typeface="Arial" panose="020B0604020202020204" pitchFamily="34" charset="0"/>
                        </a:rPr>
                        <a:t> Age 18: “Ok, my topic is </a:t>
                      </a:r>
                      <a:r>
                        <a:rPr lang="en-US" sz="1500" b="1" dirty="0">
                          <a:effectLst/>
                          <a:latin typeface="Arial" panose="020B0604020202020204" pitchFamily="34" charset="0"/>
                          <a:cs typeface="Arial" panose="020B0604020202020204" pitchFamily="34" charset="0"/>
                        </a:rPr>
                        <a:t>what kind of advice can you give me about college</a:t>
                      </a:r>
                      <a:r>
                        <a:rPr lang="en-US" sz="1500" dirty="0">
                          <a:effectLst/>
                          <a:latin typeface="Arial" panose="020B0604020202020204" pitchFamily="34" charset="0"/>
                          <a:cs typeface="Arial" panose="020B0604020202020204" pitchFamily="34" charset="0"/>
                        </a:rPr>
                        <a:t>? Like what schools should I go to, what should I look for in a school, and umm…that’s about it.”</a:t>
                      </a:r>
                    </a:p>
                    <a:p>
                      <a:pPr marL="0" marR="0">
                        <a:spcBef>
                          <a:spcPts val="0"/>
                        </a:spcBef>
                        <a:spcAft>
                          <a:spcPts val="0"/>
                        </a:spcAft>
                      </a:pPr>
                      <a:r>
                        <a:rPr lang="en-US" sz="1500" dirty="0">
                          <a:effectLst/>
                          <a:latin typeface="Arial" panose="020B0604020202020204" pitchFamily="34" charset="0"/>
                          <a:cs typeface="Arial" panose="020B0604020202020204" pitchFamily="34" charset="0"/>
                        </a:rPr>
                        <a:t> </a:t>
                      </a:r>
                      <a:endParaRPr lang="en-US" sz="1500" dirty="0">
                        <a:effectLst/>
                        <a:latin typeface="Arial" panose="020B0604020202020204" pitchFamily="34" charset="0"/>
                        <a:ea typeface="Aptos" panose="020B0004020202020204" pitchFamily="34" charset="0"/>
                        <a:cs typeface="Arial" panose="020B0604020202020204" pitchFamily="34" charset="0"/>
                      </a:endParaRPr>
                    </a:p>
                  </a:txBody>
                  <a:tcPr marL="20145" marR="20145" marT="0" marB="0"/>
                </a:tc>
                <a:extLst>
                  <a:ext uri="{0D108BD9-81ED-4DB2-BD59-A6C34878D82A}">
                    <a16:rowId xmlns:a16="http://schemas.microsoft.com/office/drawing/2014/main" val="2359331326"/>
                  </a:ext>
                </a:extLst>
              </a:tr>
              <a:tr h="322321">
                <a:tc>
                  <a:txBody>
                    <a:bodyPr/>
                    <a:lstStyle/>
                    <a:p>
                      <a:pPr marL="0" marR="0">
                        <a:spcBef>
                          <a:spcPts val="0"/>
                        </a:spcBef>
                        <a:spcAft>
                          <a:spcPts val="0"/>
                        </a:spcAft>
                      </a:pPr>
                      <a:r>
                        <a:rPr lang="en-US" sz="1600" dirty="0">
                          <a:effectLst/>
                          <a:latin typeface="Arial" panose="020B0604020202020204" pitchFamily="34" charset="0"/>
                          <a:cs typeface="Arial" panose="020B0604020202020204" pitchFamily="34" charset="0"/>
                        </a:rPr>
                        <a:t>Money/Jobs</a:t>
                      </a:r>
                      <a:endParaRPr lang="en-US" sz="1600" dirty="0">
                        <a:effectLst/>
                        <a:latin typeface="Arial" panose="020B0604020202020204" pitchFamily="34" charset="0"/>
                        <a:ea typeface="Aptos" panose="020B0004020202020204" pitchFamily="34" charset="0"/>
                        <a:cs typeface="Arial" panose="020B0604020202020204" pitchFamily="34" charset="0"/>
                      </a:endParaRPr>
                    </a:p>
                  </a:txBody>
                  <a:tcPr marL="20145" marR="20145" marT="0" marB="0"/>
                </a:tc>
                <a:tc>
                  <a:txBody>
                    <a:bodyPr/>
                    <a:lstStyle/>
                    <a:p>
                      <a:pPr marL="0" marR="0">
                        <a:spcBef>
                          <a:spcPts val="0"/>
                        </a:spcBef>
                        <a:spcAft>
                          <a:spcPts val="0"/>
                        </a:spcAft>
                      </a:pPr>
                      <a:r>
                        <a:rPr lang="en-US" sz="1500" dirty="0">
                          <a:effectLst/>
                          <a:latin typeface="Arial" panose="020B0604020202020204" pitchFamily="34" charset="0"/>
                          <a:cs typeface="Arial" panose="020B0604020202020204" pitchFamily="34" charset="0"/>
                        </a:rPr>
                        <a:t>Age 13: “I need some money to get a CD, but I have no money. </a:t>
                      </a:r>
                      <a:r>
                        <a:rPr lang="en-US" sz="1500" b="1" dirty="0">
                          <a:effectLst/>
                          <a:latin typeface="Arial" panose="020B0604020202020204" pitchFamily="34" charset="0"/>
                          <a:cs typeface="Arial" panose="020B0604020202020204" pitchFamily="34" charset="0"/>
                        </a:rPr>
                        <a:t>What do you think I could do to raise some money</a:t>
                      </a:r>
                      <a:r>
                        <a:rPr lang="en-US" sz="1500" dirty="0">
                          <a:effectLst/>
                          <a:latin typeface="Arial" panose="020B0604020202020204" pitchFamily="34" charset="0"/>
                          <a:cs typeface="Arial" panose="020B0604020202020204" pitchFamily="34" charset="0"/>
                        </a:rPr>
                        <a:t>?”</a:t>
                      </a:r>
                    </a:p>
                    <a:p>
                      <a:pPr marL="0" marR="0">
                        <a:spcBef>
                          <a:spcPts val="0"/>
                        </a:spcBef>
                        <a:spcAft>
                          <a:spcPts val="0"/>
                        </a:spcAft>
                      </a:pPr>
                      <a:r>
                        <a:rPr lang="en-US" sz="1500" dirty="0">
                          <a:effectLst/>
                          <a:latin typeface="Arial" panose="020B0604020202020204" pitchFamily="34" charset="0"/>
                          <a:cs typeface="Arial" panose="020B0604020202020204" pitchFamily="34" charset="0"/>
                        </a:rPr>
                        <a:t> </a:t>
                      </a:r>
                    </a:p>
                  </a:txBody>
                  <a:tcPr marL="20145" marR="20145" marT="0" marB="0"/>
                </a:tc>
                <a:extLst>
                  <a:ext uri="{0D108BD9-81ED-4DB2-BD59-A6C34878D82A}">
                    <a16:rowId xmlns:a16="http://schemas.microsoft.com/office/drawing/2014/main" val="2318835578"/>
                  </a:ext>
                </a:extLst>
              </a:tr>
              <a:tr h="322321">
                <a:tc>
                  <a:txBody>
                    <a:bodyPr/>
                    <a:lstStyle/>
                    <a:p>
                      <a:pPr marL="0" marR="0">
                        <a:spcBef>
                          <a:spcPts val="0"/>
                        </a:spcBef>
                        <a:spcAft>
                          <a:spcPts val="0"/>
                        </a:spcAft>
                      </a:pPr>
                      <a:r>
                        <a:rPr lang="en-US" sz="1600">
                          <a:effectLst/>
                          <a:latin typeface="Arial" panose="020B0604020202020204" pitchFamily="34" charset="0"/>
                          <a:cs typeface="Arial" panose="020B0604020202020204" pitchFamily="34" charset="0"/>
                        </a:rPr>
                        <a:t>Other</a:t>
                      </a:r>
                      <a:endParaRPr lang="en-US" sz="1600">
                        <a:effectLst/>
                        <a:latin typeface="Arial" panose="020B0604020202020204" pitchFamily="34" charset="0"/>
                        <a:ea typeface="Aptos" panose="020B0004020202020204" pitchFamily="34" charset="0"/>
                        <a:cs typeface="Arial" panose="020B0604020202020204" pitchFamily="34" charset="0"/>
                      </a:endParaRPr>
                    </a:p>
                  </a:txBody>
                  <a:tcPr marL="20145" marR="20145" marT="0" marB="0"/>
                </a:tc>
                <a:tc>
                  <a:txBody>
                    <a:bodyPr/>
                    <a:lstStyle/>
                    <a:p>
                      <a:pPr marL="0" marR="0">
                        <a:spcBef>
                          <a:spcPts val="0"/>
                        </a:spcBef>
                        <a:spcAft>
                          <a:spcPts val="0"/>
                        </a:spcAft>
                      </a:pPr>
                      <a:r>
                        <a:rPr lang="en-US" sz="1500" dirty="0">
                          <a:effectLst/>
                          <a:latin typeface="Arial" panose="020B0604020202020204" pitchFamily="34" charset="0"/>
                          <a:cs typeface="Arial" panose="020B0604020202020204" pitchFamily="34" charset="0"/>
                        </a:rPr>
                        <a:t>Age 18: “</a:t>
                      </a:r>
                      <a:r>
                        <a:rPr lang="en-US" sz="1500" b="1" dirty="0">
                          <a:effectLst/>
                          <a:latin typeface="Arial" panose="020B0604020202020204" pitchFamily="34" charset="0"/>
                          <a:cs typeface="Arial" panose="020B0604020202020204" pitchFamily="34" charset="0"/>
                        </a:rPr>
                        <a:t>I want to know your opinion </a:t>
                      </a:r>
                      <a:r>
                        <a:rPr lang="en-US" sz="1500" dirty="0">
                          <a:effectLst/>
                          <a:latin typeface="Arial" panose="020B0604020202020204" pitchFamily="34" charset="0"/>
                          <a:cs typeface="Arial" panose="020B0604020202020204" pitchFamily="34" charset="0"/>
                        </a:rPr>
                        <a:t>about whether or not I should pierce the other side of my lip.”</a:t>
                      </a:r>
                    </a:p>
                    <a:p>
                      <a:pPr marL="0" marR="0">
                        <a:spcBef>
                          <a:spcPts val="0"/>
                        </a:spcBef>
                        <a:spcAft>
                          <a:spcPts val="0"/>
                        </a:spcAft>
                      </a:pPr>
                      <a:r>
                        <a:rPr lang="en-US" sz="1500" dirty="0">
                          <a:effectLst/>
                          <a:latin typeface="Arial" panose="020B0604020202020204" pitchFamily="34" charset="0"/>
                          <a:cs typeface="Arial" panose="020B0604020202020204" pitchFamily="34" charset="0"/>
                        </a:rPr>
                        <a:t> </a:t>
                      </a:r>
                      <a:endParaRPr lang="en-US" sz="1500" dirty="0">
                        <a:effectLst/>
                        <a:latin typeface="Arial" panose="020B0604020202020204" pitchFamily="34" charset="0"/>
                        <a:ea typeface="Aptos" panose="020B0004020202020204" pitchFamily="34" charset="0"/>
                        <a:cs typeface="Arial" panose="020B0604020202020204" pitchFamily="34" charset="0"/>
                      </a:endParaRPr>
                    </a:p>
                  </a:txBody>
                  <a:tcPr marL="20145" marR="20145" marT="0" marB="0"/>
                </a:tc>
                <a:extLst>
                  <a:ext uri="{0D108BD9-81ED-4DB2-BD59-A6C34878D82A}">
                    <a16:rowId xmlns:a16="http://schemas.microsoft.com/office/drawing/2014/main" val="640561855"/>
                  </a:ext>
                </a:extLst>
              </a:tr>
              <a:tr h="537202">
                <a:tc>
                  <a:txBody>
                    <a:bodyPr/>
                    <a:lstStyle/>
                    <a:p>
                      <a:pPr marL="0" marR="0">
                        <a:spcBef>
                          <a:spcPts val="0"/>
                        </a:spcBef>
                        <a:spcAft>
                          <a:spcPts val="0"/>
                        </a:spcAft>
                      </a:pPr>
                      <a:r>
                        <a:rPr lang="en-US" sz="1600">
                          <a:effectLst/>
                          <a:latin typeface="Arial" panose="020B0604020202020204" pitchFamily="34" charset="0"/>
                          <a:cs typeface="Arial" panose="020B0604020202020204" pitchFamily="34" charset="0"/>
                        </a:rPr>
                        <a:t>Parent/Parent Conflict</a:t>
                      </a:r>
                      <a:endParaRPr lang="en-US" sz="1600">
                        <a:effectLst/>
                        <a:latin typeface="Arial" panose="020B0604020202020204" pitchFamily="34" charset="0"/>
                        <a:ea typeface="Aptos" panose="020B0004020202020204" pitchFamily="34" charset="0"/>
                        <a:cs typeface="Arial" panose="020B0604020202020204" pitchFamily="34" charset="0"/>
                      </a:endParaRPr>
                    </a:p>
                  </a:txBody>
                  <a:tcPr marL="20145" marR="20145" marT="0" marB="0"/>
                </a:tc>
                <a:tc>
                  <a:txBody>
                    <a:bodyPr/>
                    <a:lstStyle/>
                    <a:p>
                      <a:pPr marL="0" marR="0">
                        <a:spcBef>
                          <a:spcPts val="0"/>
                        </a:spcBef>
                        <a:spcAft>
                          <a:spcPts val="0"/>
                        </a:spcAft>
                      </a:pPr>
                      <a:r>
                        <a:rPr lang="en-US" sz="1500" dirty="0">
                          <a:effectLst/>
                          <a:latin typeface="Arial" panose="020B0604020202020204" pitchFamily="34" charset="0"/>
                          <a:cs typeface="Arial" panose="020B0604020202020204" pitchFamily="34" charset="0"/>
                        </a:rPr>
                        <a:t>Age 13: “Don’t you think I am old enough to go outside by myself? </a:t>
                      </a:r>
                      <a:r>
                        <a:rPr lang="en-US" sz="1500" b="1" dirty="0">
                          <a:effectLst/>
                          <a:latin typeface="Arial" panose="020B0604020202020204" pitchFamily="34" charset="0"/>
                          <a:cs typeface="Arial" panose="020B0604020202020204" pitchFamily="34" charset="0"/>
                        </a:rPr>
                        <a:t>Mom don’t let me do nothing</a:t>
                      </a:r>
                      <a:r>
                        <a:rPr lang="en-US" sz="1500" b="0" dirty="0">
                          <a:effectLst/>
                          <a:latin typeface="Arial" panose="020B0604020202020204" pitchFamily="34" charset="0"/>
                          <a:cs typeface="Arial" panose="020B0604020202020204" pitchFamily="34" charset="0"/>
                        </a:rPr>
                        <a:t>,</a:t>
                      </a:r>
                      <a:r>
                        <a:rPr lang="en-US" sz="1500" dirty="0">
                          <a:effectLst/>
                          <a:latin typeface="Arial" panose="020B0604020202020204" pitchFamily="34" charset="0"/>
                          <a:cs typeface="Arial" panose="020B0604020202020204" pitchFamily="34" charset="0"/>
                        </a:rPr>
                        <a:t> she don’t even let me stay in the house by myself for long. </a:t>
                      </a:r>
                      <a:r>
                        <a:rPr lang="en-US" sz="1500" b="1" dirty="0">
                          <a:effectLst/>
                          <a:latin typeface="Arial" panose="020B0604020202020204" pitchFamily="34" charset="0"/>
                          <a:cs typeface="Arial" panose="020B0604020202020204" pitchFamily="34" charset="0"/>
                        </a:rPr>
                        <a:t>What do you think I should do </a:t>
                      </a:r>
                      <a:r>
                        <a:rPr lang="en-US" sz="1500" dirty="0">
                          <a:effectLst/>
                          <a:latin typeface="Arial" panose="020B0604020202020204" pitchFamily="34" charset="0"/>
                          <a:cs typeface="Arial" panose="020B0604020202020204" pitchFamily="34" charset="0"/>
                        </a:rPr>
                        <a:t>about that?”</a:t>
                      </a:r>
                    </a:p>
                    <a:p>
                      <a:pPr marL="0" marR="0">
                        <a:spcBef>
                          <a:spcPts val="0"/>
                        </a:spcBef>
                        <a:spcAft>
                          <a:spcPts val="0"/>
                        </a:spcAft>
                      </a:pPr>
                      <a:r>
                        <a:rPr lang="en-US" sz="1500" dirty="0">
                          <a:effectLst/>
                          <a:latin typeface="Arial" panose="020B0604020202020204" pitchFamily="34" charset="0"/>
                          <a:cs typeface="Arial" panose="020B0604020202020204" pitchFamily="34" charset="0"/>
                        </a:rPr>
                        <a:t>  </a:t>
                      </a:r>
                      <a:endParaRPr lang="en-US" sz="1500" dirty="0">
                        <a:effectLst/>
                        <a:latin typeface="Arial" panose="020B0604020202020204" pitchFamily="34" charset="0"/>
                        <a:ea typeface="Aptos" panose="020B0004020202020204" pitchFamily="34" charset="0"/>
                        <a:cs typeface="Arial" panose="020B0604020202020204" pitchFamily="34" charset="0"/>
                      </a:endParaRPr>
                    </a:p>
                  </a:txBody>
                  <a:tcPr marL="20145" marR="20145" marT="0" marB="0"/>
                </a:tc>
                <a:extLst>
                  <a:ext uri="{0D108BD9-81ED-4DB2-BD59-A6C34878D82A}">
                    <a16:rowId xmlns:a16="http://schemas.microsoft.com/office/drawing/2014/main" val="4172004684"/>
                  </a:ext>
                </a:extLst>
              </a:tr>
              <a:tr h="429762">
                <a:tc>
                  <a:txBody>
                    <a:bodyPr/>
                    <a:lstStyle/>
                    <a:p>
                      <a:pPr marL="0" marR="0">
                        <a:spcBef>
                          <a:spcPts val="0"/>
                        </a:spcBef>
                        <a:spcAft>
                          <a:spcPts val="0"/>
                        </a:spcAft>
                      </a:pPr>
                      <a:r>
                        <a:rPr lang="en-US" sz="1600">
                          <a:effectLst/>
                          <a:latin typeface="Arial" panose="020B0604020202020204" pitchFamily="34" charset="0"/>
                          <a:cs typeface="Arial" panose="020B0604020202020204" pitchFamily="34" charset="0"/>
                        </a:rPr>
                        <a:t>Peers/Peer Conflict</a:t>
                      </a:r>
                      <a:endParaRPr lang="en-US" sz="1600">
                        <a:effectLst/>
                        <a:latin typeface="Arial" panose="020B0604020202020204" pitchFamily="34" charset="0"/>
                        <a:ea typeface="Aptos" panose="020B0004020202020204" pitchFamily="34" charset="0"/>
                        <a:cs typeface="Arial" panose="020B0604020202020204" pitchFamily="34" charset="0"/>
                      </a:endParaRPr>
                    </a:p>
                  </a:txBody>
                  <a:tcPr marL="20145" marR="20145" marT="0" marB="0"/>
                </a:tc>
                <a:tc>
                  <a:txBody>
                    <a:bodyPr/>
                    <a:lstStyle/>
                    <a:p>
                      <a:pPr marL="0" marR="0">
                        <a:spcBef>
                          <a:spcPts val="0"/>
                        </a:spcBef>
                        <a:spcAft>
                          <a:spcPts val="0"/>
                        </a:spcAft>
                      </a:pPr>
                      <a:r>
                        <a:rPr lang="en-US" sz="1500" dirty="0">
                          <a:effectLst/>
                          <a:latin typeface="Arial" panose="020B0604020202020204" pitchFamily="34" charset="0"/>
                          <a:cs typeface="Arial" panose="020B0604020202020204" pitchFamily="34" charset="0"/>
                        </a:rPr>
                        <a:t>Age 18: “My question was </a:t>
                      </a:r>
                      <a:r>
                        <a:rPr lang="en-US" sz="1500" b="1" dirty="0">
                          <a:effectLst/>
                          <a:latin typeface="Arial" panose="020B0604020202020204" pitchFamily="34" charset="0"/>
                          <a:cs typeface="Arial" panose="020B0604020202020204" pitchFamily="34" charset="0"/>
                        </a:rPr>
                        <a:t>what’s up with [Friend]</a:t>
                      </a:r>
                      <a:r>
                        <a:rPr lang="en-US" sz="1500" dirty="0">
                          <a:effectLst/>
                          <a:latin typeface="Arial" panose="020B0604020202020204" pitchFamily="34" charset="0"/>
                          <a:cs typeface="Arial" panose="020B0604020202020204" pitchFamily="34" charset="0"/>
                        </a:rPr>
                        <a:t> and is there any hope of anything ever happening again? I don’t know what’s going on, it’s so weird still, </a:t>
                      </a:r>
                      <a:r>
                        <a:rPr lang="en-US" sz="1500" dirty="0" err="1">
                          <a:effectLst/>
                          <a:latin typeface="Arial" panose="020B0604020202020204" pitchFamily="34" charset="0"/>
                          <a:cs typeface="Arial" panose="020B0604020202020204" pitchFamily="34" charset="0"/>
                        </a:rPr>
                        <a:t>‘cause</a:t>
                      </a:r>
                      <a:r>
                        <a:rPr lang="en-US" sz="1500" dirty="0">
                          <a:effectLst/>
                          <a:latin typeface="Arial" panose="020B0604020202020204" pitchFamily="34" charset="0"/>
                          <a:cs typeface="Arial" panose="020B0604020202020204" pitchFamily="34" charset="0"/>
                        </a:rPr>
                        <a:t> I’ve been getting weird emails from her.”</a:t>
                      </a:r>
                    </a:p>
                    <a:p>
                      <a:pPr marL="0" marR="0">
                        <a:spcBef>
                          <a:spcPts val="0"/>
                        </a:spcBef>
                        <a:spcAft>
                          <a:spcPts val="0"/>
                        </a:spcAft>
                      </a:pPr>
                      <a:r>
                        <a:rPr lang="en-US" sz="1500" dirty="0">
                          <a:effectLst/>
                          <a:latin typeface="Arial" panose="020B0604020202020204" pitchFamily="34" charset="0"/>
                          <a:cs typeface="Arial" panose="020B0604020202020204" pitchFamily="34" charset="0"/>
                        </a:rPr>
                        <a:t> </a:t>
                      </a:r>
                      <a:endParaRPr lang="en-US" sz="1500" dirty="0">
                        <a:effectLst/>
                        <a:latin typeface="Arial" panose="020B0604020202020204" pitchFamily="34" charset="0"/>
                        <a:ea typeface="Aptos" panose="020B0004020202020204" pitchFamily="34" charset="0"/>
                        <a:cs typeface="Arial" panose="020B0604020202020204" pitchFamily="34" charset="0"/>
                      </a:endParaRPr>
                    </a:p>
                  </a:txBody>
                  <a:tcPr marL="20145" marR="20145" marT="0" marB="0"/>
                </a:tc>
                <a:extLst>
                  <a:ext uri="{0D108BD9-81ED-4DB2-BD59-A6C34878D82A}">
                    <a16:rowId xmlns:a16="http://schemas.microsoft.com/office/drawing/2014/main" val="1819553218"/>
                  </a:ext>
                </a:extLst>
              </a:tr>
              <a:tr h="429762">
                <a:tc>
                  <a:txBody>
                    <a:bodyPr/>
                    <a:lstStyle/>
                    <a:p>
                      <a:pPr marL="0" marR="0">
                        <a:spcBef>
                          <a:spcPts val="0"/>
                        </a:spcBef>
                        <a:spcAft>
                          <a:spcPts val="0"/>
                        </a:spcAft>
                      </a:pPr>
                      <a:r>
                        <a:rPr lang="en-US" sz="1600">
                          <a:effectLst/>
                          <a:latin typeface="Arial" panose="020B0604020202020204" pitchFamily="34" charset="0"/>
                          <a:cs typeface="Arial" panose="020B0604020202020204" pitchFamily="34" charset="0"/>
                        </a:rPr>
                        <a:t>Romantic Partners/Dating</a:t>
                      </a:r>
                      <a:endParaRPr lang="en-US" sz="1600">
                        <a:effectLst/>
                        <a:latin typeface="Arial" panose="020B0604020202020204" pitchFamily="34" charset="0"/>
                        <a:ea typeface="Aptos" panose="020B0004020202020204" pitchFamily="34" charset="0"/>
                        <a:cs typeface="Arial" panose="020B0604020202020204" pitchFamily="34" charset="0"/>
                      </a:endParaRPr>
                    </a:p>
                  </a:txBody>
                  <a:tcPr marL="20145" marR="20145" marT="0" marB="0"/>
                </a:tc>
                <a:tc>
                  <a:txBody>
                    <a:bodyPr/>
                    <a:lstStyle/>
                    <a:p>
                      <a:pPr marL="0" marR="0">
                        <a:spcBef>
                          <a:spcPts val="0"/>
                        </a:spcBef>
                        <a:spcAft>
                          <a:spcPts val="0"/>
                        </a:spcAft>
                      </a:pPr>
                      <a:r>
                        <a:rPr lang="en-US" sz="1500" dirty="0">
                          <a:effectLst/>
                          <a:latin typeface="Arial" panose="020B0604020202020204" pitchFamily="34" charset="0"/>
                          <a:cs typeface="Arial" panose="020B0604020202020204" pitchFamily="34" charset="0"/>
                        </a:rPr>
                        <a:t>Age 13: “Given the fact that I know I can trust you and expect you not to tell anybody…</a:t>
                      </a:r>
                      <a:r>
                        <a:rPr lang="en-US" sz="1500" b="1" dirty="0">
                          <a:effectLst/>
                          <a:latin typeface="Arial" panose="020B0604020202020204" pitchFamily="34" charset="0"/>
                          <a:cs typeface="Arial" panose="020B0604020202020204" pitchFamily="34" charset="0"/>
                        </a:rPr>
                        <a:t>there’s this guy at school and I don’t know if I like him or not</a:t>
                      </a:r>
                      <a:r>
                        <a:rPr lang="en-US" sz="1500" dirty="0">
                          <a:effectLst/>
                          <a:latin typeface="Arial" panose="020B0604020202020204" pitchFamily="34" charset="0"/>
                          <a:cs typeface="Arial" panose="020B0604020202020204" pitchFamily="34" charset="0"/>
                        </a:rPr>
                        <a:t>.”</a:t>
                      </a:r>
                    </a:p>
                    <a:p>
                      <a:pPr marL="0" marR="0">
                        <a:spcBef>
                          <a:spcPts val="0"/>
                        </a:spcBef>
                        <a:spcAft>
                          <a:spcPts val="0"/>
                        </a:spcAft>
                      </a:pPr>
                      <a:r>
                        <a:rPr lang="en-US" sz="1500" dirty="0">
                          <a:effectLst/>
                          <a:latin typeface="Arial" panose="020B0604020202020204" pitchFamily="34" charset="0"/>
                          <a:cs typeface="Arial" panose="020B0604020202020204" pitchFamily="34" charset="0"/>
                        </a:rPr>
                        <a:t>  </a:t>
                      </a:r>
                      <a:endParaRPr lang="en-US" sz="1500" dirty="0">
                        <a:effectLst/>
                        <a:latin typeface="Arial" panose="020B0604020202020204" pitchFamily="34" charset="0"/>
                        <a:ea typeface="Aptos" panose="020B0004020202020204" pitchFamily="34" charset="0"/>
                        <a:cs typeface="Arial" panose="020B0604020202020204" pitchFamily="34" charset="0"/>
                      </a:endParaRPr>
                    </a:p>
                  </a:txBody>
                  <a:tcPr marL="20145" marR="20145" marT="0" marB="0"/>
                </a:tc>
                <a:extLst>
                  <a:ext uri="{0D108BD9-81ED-4DB2-BD59-A6C34878D82A}">
                    <a16:rowId xmlns:a16="http://schemas.microsoft.com/office/drawing/2014/main" val="79404928"/>
                  </a:ext>
                </a:extLst>
              </a:tr>
              <a:tr h="483482">
                <a:tc>
                  <a:txBody>
                    <a:bodyPr/>
                    <a:lstStyle/>
                    <a:p>
                      <a:pPr marL="0" marR="0">
                        <a:spcBef>
                          <a:spcPts val="0"/>
                        </a:spcBef>
                        <a:spcAft>
                          <a:spcPts val="0"/>
                        </a:spcAft>
                      </a:pPr>
                      <a:r>
                        <a:rPr lang="en-US" sz="1600">
                          <a:effectLst/>
                          <a:latin typeface="Arial" panose="020B0604020202020204" pitchFamily="34" charset="0"/>
                          <a:cs typeface="Arial" panose="020B0604020202020204" pitchFamily="34" charset="0"/>
                        </a:rPr>
                        <a:t>Siblings/Sibling Conflict</a:t>
                      </a:r>
                      <a:endParaRPr lang="en-US" sz="1600">
                        <a:effectLst/>
                        <a:latin typeface="Arial" panose="020B0604020202020204" pitchFamily="34" charset="0"/>
                        <a:ea typeface="Aptos" panose="020B0004020202020204" pitchFamily="34" charset="0"/>
                        <a:cs typeface="Arial" panose="020B0604020202020204" pitchFamily="34" charset="0"/>
                      </a:endParaRPr>
                    </a:p>
                  </a:txBody>
                  <a:tcPr marL="20145" marR="20145" marT="0" marB="0"/>
                </a:tc>
                <a:tc>
                  <a:txBody>
                    <a:bodyPr/>
                    <a:lstStyle/>
                    <a:p>
                      <a:pPr marL="0" marR="0">
                        <a:spcBef>
                          <a:spcPts val="0"/>
                        </a:spcBef>
                        <a:spcAft>
                          <a:spcPts val="0"/>
                        </a:spcAft>
                      </a:pPr>
                      <a:r>
                        <a:rPr lang="en-US" sz="1500" dirty="0">
                          <a:effectLst/>
                          <a:latin typeface="Arial" panose="020B0604020202020204" pitchFamily="34" charset="0"/>
                          <a:cs typeface="Arial" panose="020B0604020202020204" pitchFamily="34" charset="0"/>
                        </a:rPr>
                        <a:t>Age 17: “Wondering whether I should be worried about it…he doesn’t tell me shit about what goes on and that’s </a:t>
                      </a:r>
                      <a:r>
                        <a:rPr lang="en-US" sz="1500" b="1" dirty="0">
                          <a:effectLst/>
                          <a:latin typeface="Arial" panose="020B0604020202020204" pitchFamily="34" charset="0"/>
                          <a:cs typeface="Arial" panose="020B0604020202020204" pitchFamily="34" charset="0"/>
                        </a:rPr>
                        <a:t>probably mostly because I’m his older brother </a:t>
                      </a:r>
                      <a:r>
                        <a:rPr lang="en-US" sz="1500" dirty="0">
                          <a:effectLst/>
                          <a:latin typeface="Arial" panose="020B0604020202020204" pitchFamily="34" charset="0"/>
                          <a:cs typeface="Arial" panose="020B0604020202020204" pitchFamily="34" charset="0"/>
                        </a:rPr>
                        <a:t>but uh, recently you know I know he goes downtown and gets drunk and stoned and </a:t>
                      </a:r>
                      <a:r>
                        <a:rPr lang="en-US" sz="1500" b="1" dirty="0">
                          <a:effectLst/>
                          <a:latin typeface="Arial" panose="020B0604020202020204" pitchFamily="34" charset="0"/>
                          <a:cs typeface="Arial" panose="020B0604020202020204" pitchFamily="34" charset="0"/>
                        </a:rPr>
                        <a:t>is that enough of a reason for me to worry about him</a:t>
                      </a:r>
                      <a:r>
                        <a:rPr lang="en-US" sz="1500" dirty="0">
                          <a:effectLst/>
                          <a:latin typeface="Arial" panose="020B0604020202020204" pitchFamily="34" charset="0"/>
                          <a:cs typeface="Arial" panose="020B0604020202020204" pitchFamily="34" charset="0"/>
                        </a:rPr>
                        <a:t>?”</a:t>
                      </a:r>
                    </a:p>
                    <a:p>
                      <a:pPr marL="0" marR="0">
                        <a:spcBef>
                          <a:spcPts val="0"/>
                        </a:spcBef>
                        <a:spcAft>
                          <a:spcPts val="0"/>
                        </a:spcAft>
                      </a:pPr>
                      <a:r>
                        <a:rPr lang="en-US" sz="1500" dirty="0">
                          <a:effectLst/>
                          <a:latin typeface="Arial" panose="020B0604020202020204" pitchFamily="34" charset="0"/>
                          <a:cs typeface="Arial" panose="020B0604020202020204" pitchFamily="34" charset="0"/>
                        </a:rPr>
                        <a:t> </a:t>
                      </a:r>
                      <a:endParaRPr lang="en-US" sz="1500" dirty="0">
                        <a:effectLst/>
                        <a:latin typeface="Arial" panose="020B0604020202020204" pitchFamily="34" charset="0"/>
                        <a:ea typeface="Aptos" panose="020B0004020202020204" pitchFamily="34" charset="0"/>
                        <a:cs typeface="Arial" panose="020B0604020202020204" pitchFamily="34" charset="0"/>
                      </a:endParaRPr>
                    </a:p>
                  </a:txBody>
                  <a:tcPr marL="20145" marR="20145" marT="0" marB="0"/>
                </a:tc>
                <a:extLst>
                  <a:ext uri="{0D108BD9-81ED-4DB2-BD59-A6C34878D82A}">
                    <a16:rowId xmlns:a16="http://schemas.microsoft.com/office/drawing/2014/main" val="3616553673"/>
                  </a:ext>
                </a:extLst>
              </a:tr>
              <a:tr h="376042">
                <a:tc>
                  <a:txBody>
                    <a:bodyPr/>
                    <a:lstStyle/>
                    <a:p>
                      <a:pPr marL="0" marR="0">
                        <a:spcBef>
                          <a:spcPts val="0"/>
                        </a:spcBef>
                        <a:spcAft>
                          <a:spcPts val="0"/>
                        </a:spcAft>
                      </a:pPr>
                      <a:r>
                        <a:rPr lang="en-US" sz="1600" dirty="0">
                          <a:effectLst/>
                          <a:latin typeface="Arial" panose="020B0604020202020204" pitchFamily="34" charset="0"/>
                          <a:cs typeface="Arial" panose="020B0604020202020204" pitchFamily="34" charset="0"/>
                        </a:rPr>
                        <a:t>Trips/Travel/Logistics</a:t>
                      </a:r>
                      <a:endParaRPr lang="en-US" sz="1600" dirty="0">
                        <a:effectLst/>
                        <a:latin typeface="Arial" panose="020B0604020202020204" pitchFamily="34" charset="0"/>
                        <a:ea typeface="Aptos" panose="020B0004020202020204" pitchFamily="34" charset="0"/>
                        <a:cs typeface="Arial" panose="020B0604020202020204" pitchFamily="34" charset="0"/>
                      </a:endParaRPr>
                    </a:p>
                  </a:txBody>
                  <a:tcPr marL="20145" marR="20145" marT="0" marB="0"/>
                </a:tc>
                <a:tc>
                  <a:txBody>
                    <a:bodyPr/>
                    <a:lstStyle/>
                    <a:p>
                      <a:pPr marL="0" marR="0">
                        <a:spcBef>
                          <a:spcPts val="0"/>
                        </a:spcBef>
                        <a:spcAft>
                          <a:spcPts val="0"/>
                        </a:spcAft>
                      </a:pPr>
                      <a:r>
                        <a:rPr lang="en-US" sz="1500" dirty="0">
                          <a:effectLst/>
                          <a:latin typeface="Arial" panose="020B0604020202020204" pitchFamily="34" charset="0"/>
                          <a:cs typeface="Arial" panose="020B0604020202020204" pitchFamily="34" charset="0"/>
                        </a:rPr>
                        <a:t>Age 13: “You know how they are going on that ski trip? …</a:t>
                      </a:r>
                      <a:r>
                        <a:rPr lang="en-US" sz="1500" b="1" dirty="0">
                          <a:effectLst/>
                          <a:latin typeface="Arial" panose="020B0604020202020204" pitchFamily="34" charset="0"/>
                          <a:cs typeface="Arial" panose="020B0604020202020204" pitchFamily="34" charset="0"/>
                        </a:rPr>
                        <a:t>Do you think I should go</a:t>
                      </a:r>
                      <a:r>
                        <a:rPr lang="en-US" sz="1500" dirty="0">
                          <a:effectLst/>
                          <a:latin typeface="Arial" panose="020B0604020202020204" pitchFamily="34" charset="0"/>
                          <a:cs typeface="Arial" panose="020B0604020202020204" pitchFamily="34" charset="0"/>
                        </a:rPr>
                        <a:t>?”</a:t>
                      </a:r>
                    </a:p>
                    <a:p>
                      <a:pPr marL="0" marR="0">
                        <a:spcBef>
                          <a:spcPts val="0"/>
                        </a:spcBef>
                        <a:spcAft>
                          <a:spcPts val="0"/>
                        </a:spcAft>
                      </a:pPr>
                      <a:endParaRPr lang="en-US" sz="1600" dirty="0">
                        <a:effectLst/>
                        <a:latin typeface="Arial" panose="020B0604020202020204" pitchFamily="34" charset="0"/>
                        <a:ea typeface="Aptos" panose="020B0004020202020204" pitchFamily="34" charset="0"/>
                        <a:cs typeface="Arial" panose="020B0604020202020204" pitchFamily="34" charset="0"/>
                      </a:endParaRPr>
                    </a:p>
                  </a:txBody>
                  <a:tcPr marL="20145" marR="20145" marT="0" marB="0"/>
                </a:tc>
                <a:extLst>
                  <a:ext uri="{0D108BD9-81ED-4DB2-BD59-A6C34878D82A}">
                    <a16:rowId xmlns:a16="http://schemas.microsoft.com/office/drawing/2014/main" val="77813877"/>
                  </a:ext>
                </a:extLst>
              </a:tr>
            </a:tbl>
          </a:graphicData>
        </a:graphic>
      </p:graphicFrame>
    </p:spTree>
    <p:extLst>
      <p:ext uri="{BB962C8B-B14F-4D97-AF65-F5344CB8AC3E}">
        <p14:creationId xmlns:p14="http://schemas.microsoft.com/office/powerpoint/2010/main" val="15393995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2" name="Group 51">
            <a:extLst>
              <a:ext uri="{FF2B5EF4-FFF2-40B4-BE49-F238E27FC236}">
                <a16:creationId xmlns:a16="http://schemas.microsoft.com/office/drawing/2014/main" id="{24D7B801-7C5A-80EE-0878-8EB625BA3968}"/>
              </a:ext>
            </a:extLst>
          </p:cNvPr>
          <p:cNvGrpSpPr/>
          <p:nvPr/>
        </p:nvGrpSpPr>
        <p:grpSpPr>
          <a:xfrm>
            <a:off x="883797" y="0"/>
            <a:ext cx="10435192" cy="6858001"/>
            <a:chOff x="883797" y="0"/>
            <a:chExt cx="10435192" cy="6858001"/>
          </a:xfrm>
        </p:grpSpPr>
        <p:grpSp>
          <p:nvGrpSpPr>
            <p:cNvPr id="20" name="Group 19">
              <a:extLst>
                <a:ext uri="{FF2B5EF4-FFF2-40B4-BE49-F238E27FC236}">
                  <a16:creationId xmlns:a16="http://schemas.microsoft.com/office/drawing/2014/main" id="{A52E6E6F-C27A-E933-3C9F-44EA8D8DDC51}"/>
                </a:ext>
              </a:extLst>
            </p:cNvPr>
            <p:cNvGrpSpPr/>
            <p:nvPr/>
          </p:nvGrpSpPr>
          <p:grpSpPr>
            <a:xfrm>
              <a:off x="1024129" y="1"/>
              <a:ext cx="10294860" cy="6858000"/>
              <a:chOff x="166174" y="0"/>
              <a:chExt cx="8479697" cy="4962745"/>
            </a:xfrm>
          </p:grpSpPr>
          <p:grpSp>
            <p:nvGrpSpPr>
              <p:cNvPr id="21" name="Group 20">
                <a:extLst>
                  <a:ext uri="{FF2B5EF4-FFF2-40B4-BE49-F238E27FC236}">
                    <a16:creationId xmlns:a16="http://schemas.microsoft.com/office/drawing/2014/main" id="{27CAE2F3-F8A6-94AD-79F9-DC0A84C9C52B}"/>
                  </a:ext>
                </a:extLst>
              </p:cNvPr>
              <p:cNvGrpSpPr/>
              <p:nvPr/>
            </p:nvGrpSpPr>
            <p:grpSpPr>
              <a:xfrm>
                <a:off x="166174" y="0"/>
                <a:ext cx="6775310" cy="4962745"/>
                <a:chOff x="166174" y="0"/>
                <a:chExt cx="6775310" cy="4962745"/>
              </a:xfrm>
            </p:grpSpPr>
            <p:grpSp>
              <p:nvGrpSpPr>
                <p:cNvPr id="23" name="Group 22">
                  <a:extLst>
                    <a:ext uri="{FF2B5EF4-FFF2-40B4-BE49-F238E27FC236}">
                      <a16:creationId xmlns:a16="http://schemas.microsoft.com/office/drawing/2014/main" id="{40E07885-8C58-7DB6-12B9-8E9EE2C639F1}"/>
                    </a:ext>
                  </a:extLst>
                </p:cNvPr>
                <p:cNvGrpSpPr/>
                <p:nvPr/>
              </p:nvGrpSpPr>
              <p:grpSpPr>
                <a:xfrm>
                  <a:off x="539883" y="90535"/>
                  <a:ext cx="6401601" cy="4872210"/>
                  <a:chOff x="0" y="0"/>
                  <a:chExt cx="6401601" cy="4872210"/>
                </a:xfrm>
              </p:grpSpPr>
              <p:pic>
                <p:nvPicPr>
                  <p:cNvPr id="33" name="Picture 32" descr="A colorful lines in a row&#10;&#10;Description automatically generated with medium confidence">
                    <a:extLst>
                      <a:ext uri="{FF2B5EF4-FFF2-40B4-BE49-F238E27FC236}">
                        <a16:creationId xmlns:a16="http://schemas.microsoft.com/office/drawing/2014/main" id="{74FA6408-7950-FD06-872B-5E0E946297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5943600" cy="4319905"/>
                  </a:xfrm>
                  <a:prstGeom prst="rect">
                    <a:avLst/>
                  </a:prstGeom>
                </p:spPr>
              </p:pic>
              <p:sp>
                <p:nvSpPr>
                  <p:cNvPr id="34" name="Text Box 1">
                    <a:extLst>
                      <a:ext uri="{FF2B5EF4-FFF2-40B4-BE49-F238E27FC236}">
                        <a16:creationId xmlns:a16="http://schemas.microsoft.com/office/drawing/2014/main" id="{671749E8-E632-898A-83CF-F4D2F217E410}"/>
                      </a:ext>
                    </a:extLst>
                  </p:cNvPr>
                  <p:cNvSpPr txBox="1"/>
                  <p:nvPr/>
                </p:nvSpPr>
                <p:spPr>
                  <a:xfrm>
                    <a:off x="2337683" y="4542601"/>
                    <a:ext cx="999461" cy="329609"/>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200" b="1">
                        <a:effectLst/>
                        <a:latin typeface="Times New Roman" panose="02020603050405020304" pitchFamily="18" charset="0"/>
                        <a:ea typeface="Calibri" panose="020F0502020204030204" pitchFamily="34" charset="0"/>
                        <a:cs typeface="Times New Roman" panose="02020603050405020304" pitchFamily="18" charset="0"/>
                      </a:rPr>
                      <a:t>Age (years)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5" name="Picture 34" descr="A group of squares with numbers&#10;&#10;Description automatically generated with medium confidence">
                    <a:extLst>
                      <a:ext uri="{FF2B5EF4-FFF2-40B4-BE49-F238E27FC236}">
                        <a16:creationId xmlns:a16="http://schemas.microsoft.com/office/drawing/2014/main" id="{79AF920E-AC1B-1FAB-24CA-DEF1E799CF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7576" y="1431235"/>
                    <a:ext cx="454025" cy="1579245"/>
                  </a:xfrm>
                  <a:prstGeom prst="rect">
                    <a:avLst/>
                  </a:prstGeom>
                </p:spPr>
              </p:pic>
              <p:sp>
                <p:nvSpPr>
                  <p:cNvPr id="36" name="Text Box 1">
                    <a:extLst>
                      <a:ext uri="{FF2B5EF4-FFF2-40B4-BE49-F238E27FC236}">
                        <a16:creationId xmlns:a16="http://schemas.microsoft.com/office/drawing/2014/main" id="{E69FDFAB-3C91-6590-27C9-53790648BA23}"/>
                      </a:ext>
                    </a:extLst>
                  </p:cNvPr>
                  <p:cNvSpPr txBox="1"/>
                  <p:nvPr/>
                </p:nvSpPr>
                <p:spPr>
                  <a:xfrm>
                    <a:off x="357809" y="4269851"/>
                    <a:ext cx="425302" cy="329609"/>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13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7" name="Text Box 1">
                    <a:extLst>
                      <a:ext uri="{FF2B5EF4-FFF2-40B4-BE49-F238E27FC236}">
                        <a16:creationId xmlns:a16="http://schemas.microsoft.com/office/drawing/2014/main" id="{A6EBBEF5-98A1-1C1D-8065-F9AA12464394}"/>
                      </a:ext>
                    </a:extLst>
                  </p:cNvPr>
                  <p:cNvSpPr txBox="1"/>
                  <p:nvPr/>
                </p:nvSpPr>
                <p:spPr>
                  <a:xfrm>
                    <a:off x="5295569" y="4285753"/>
                    <a:ext cx="365760" cy="269875"/>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18</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8" name="Text Box 1">
                    <a:extLst>
                      <a:ext uri="{FF2B5EF4-FFF2-40B4-BE49-F238E27FC236}">
                        <a16:creationId xmlns:a16="http://schemas.microsoft.com/office/drawing/2014/main" id="{EF000099-1CC8-1C8B-62BC-982287B2A5F7}"/>
                      </a:ext>
                    </a:extLst>
                  </p:cNvPr>
                  <p:cNvSpPr txBox="1"/>
                  <p:nvPr/>
                </p:nvSpPr>
                <p:spPr>
                  <a:xfrm>
                    <a:off x="4325510" y="4277802"/>
                    <a:ext cx="341906" cy="321614"/>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17</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9" name="Text Box 1">
                    <a:extLst>
                      <a:ext uri="{FF2B5EF4-FFF2-40B4-BE49-F238E27FC236}">
                        <a16:creationId xmlns:a16="http://schemas.microsoft.com/office/drawing/2014/main" id="{4638B99D-A4F9-C039-6367-EDAF2DEA21AD}"/>
                      </a:ext>
                    </a:extLst>
                  </p:cNvPr>
                  <p:cNvSpPr txBox="1"/>
                  <p:nvPr/>
                </p:nvSpPr>
                <p:spPr>
                  <a:xfrm>
                    <a:off x="3339548" y="4277802"/>
                    <a:ext cx="424815" cy="264795"/>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16</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0" name="Text Box 1">
                    <a:extLst>
                      <a:ext uri="{FF2B5EF4-FFF2-40B4-BE49-F238E27FC236}">
                        <a16:creationId xmlns:a16="http://schemas.microsoft.com/office/drawing/2014/main" id="{577C4A75-1C77-1FAA-1A0B-084673F89D11}"/>
                      </a:ext>
                    </a:extLst>
                  </p:cNvPr>
                  <p:cNvSpPr txBox="1"/>
                  <p:nvPr/>
                </p:nvSpPr>
                <p:spPr>
                  <a:xfrm>
                    <a:off x="2337683" y="4277802"/>
                    <a:ext cx="389255" cy="263056"/>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15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1" name="Text Box 1">
                    <a:extLst>
                      <a:ext uri="{FF2B5EF4-FFF2-40B4-BE49-F238E27FC236}">
                        <a16:creationId xmlns:a16="http://schemas.microsoft.com/office/drawing/2014/main" id="{5430681F-7CBC-6E0F-E3B7-6AB63BAC16D7}"/>
                      </a:ext>
                    </a:extLst>
                  </p:cNvPr>
                  <p:cNvSpPr txBox="1"/>
                  <p:nvPr/>
                </p:nvSpPr>
                <p:spPr>
                  <a:xfrm>
                    <a:off x="1367624" y="4269851"/>
                    <a:ext cx="424815" cy="269875"/>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14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25" name="Text Box 1">
                  <a:extLst>
                    <a:ext uri="{FF2B5EF4-FFF2-40B4-BE49-F238E27FC236}">
                      <a16:creationId xmlns:a16="http://schemas.microsoft.com/office/drawing/2014/main" id="{0F8DCA5F-95EC-70FB-C372-AB0416FEAABD}"/>
                    </a:ext>
                  </a:extLst>
                </p:cNvPr>
                <p:cNvSpPr txBox="1"/>
                <p:nvPr/>
              </p:nvSpPr>
              <p:spPr>
                <a:xfrm flipH="1">
                  <a:off x="376905" y="0"/>
                  <a:ext cx="217170" cy="20701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spAutoFit/>
                </a:bodyPr>
                <a:lstStyle/>
                <a:p>
                  <a:pPr marL="0" marR="0">
                    <a:spcBef>
                      <a:spcPts val="0"/>
                    </a:spcBef>
                    <a:spcAft>
                      <a:spcPts val="0"/>
                    </a:spcAft>
                  </a:pPr>
                  <a:r>
                    <a:rPr lang="en-US" sz="750">
                      <a:effectLst/>
                      <a:latin typeface="Times New Roman" panose="02020603050405020304" pitchFamily="18" charset="0"/>
                      <a:ea typeface="Calibri" panose="020F0502020204030204" pitchFamily="34" charset="0"/>
                      <a:cs typeface="Times New Roman" panose="02020603050405020304" pitchFamily="18" charset="0"/>
                    </a:rPr>
                    <a:t>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9" name="Text Box 3">
                  <a:extLst>
                    <a:ext uri="{FF2B5EF4-FFF2-40B4-BE49-F238E27FC236}">
                      <a16:creationId xmlns:a16="http://schemas.microsoft.com/office/drawing/2014/main" id="{A0804117-F465-B311-B5A7-FF6CAB6C04B7}"/>
                    </a:ext>
                  </a:extLst>
                </p:cNvPr>
                <p:cNvSpPr txBox="1"/>
                <p:nvPr/>
              </p:nvSpPr>
              <p:spPr>
                <a:xfrm rot="16200000">
                  <a:off x="-283075" y="1808390"/>
                  <a:ext cx="1272209" cy="373712"/>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200" b="1">
                      <a:effectLst/>
                      <a:latin typeface="Times New Roman" panose="02020603050405020304" pitchFamily="18" charset="0"/>
                      <a:ea typeface="Calibri" panose="020F0502020204030204" pitchFamily="34" charset="0"/>
                      <a:cs typeface="Times New Roman" panose="02020603050405020304" pitchFamily="18" charset="0"/>
                    </a:rPr>
                    <a:t>Participant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1" name="Text Box 1">
                  <a:extLst>
                    <a:ext uri="{FF2B5EF4-FFF2-40B4-BE49-F238E27FC236}">
                      <a16:creationId xmlns:a16="http://schemas.microsoft.com/office/drawing/2014/main" id="{A333D3F8-1592-4C88-262D-B8F824AEED6B}"/>
                    </a:ext>
                  </a:extLst>
                </p:cNvPr>
                <p:cNvSpPr txBox="1"/>
                <p:nvPr/>
              </p:nvSpPr>
              <p:spPr>
                <a:xfrm flipH="1">
                  <a:off x="250161" y="4254689"/>
                  <a:ext cx="343535" cy="20701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spAutoFit/>
                </a:bodyPr>
                <a:lstStyle/>
                <a:p>
                  <a:pPr marL="0" marR="0">
                    <a:spcBef>
                      <a:spcPts val="0"/>
                    </a:spcBef>
                    <a:spcAft>
                      <a:spcPts val="0"/>
                    </a:spcAft>
                  </a:pPr>
                  <a:r>
                    <a:rPr lang="en-US" sz="750">
                      <a:effectLst/>
                      <a:latin typeface="Times New Roman" panose="02020603050405020304" pitchFamily="18" charset="0"/>
                      <a:ea typeface="Calibri" panose="020F0502020204030204" pitchFamily="34" charset="0"/>
                      <a:cs typeface="Times New Roman" panose="02020603050405020304" pitchFamily="18" charset="0"/>
                    </a:rPr>
                    <a:t>184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22" name="Text Box 5">
                <a:extLst>
                  <a:ext uri="{FF2B5EF4-FFF2-40B4-BE49-F238E27FC236}">
                    <a16:creationId xmlns:a16="http://schemas.microsoft.com/office/drawing/2014/main" id="{ED195E9D-DF63-6BED-B545-BEC35E26EB5D}"/>
                  </a:ext>
                </a:extLst>
              </p:cNvPr>
              <p:cNvSpPr txBox="1"/>
              <p:nvPr/>
            </p:nvSpPr>
            <p:spPr>
              <a:xfrm>
                <a:off x="6646461" y="1482727"/>
                <a:ext cx="1999410" cy="1710267"/>
              </a:xfrm>
              <a:prstGeom prst="rect">
                <a:avLst/>
              </a:prstGeom>
              <a:solidFill>
                <a:schemeClr val="bg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300" dirty="0">
                    <a:effectLst/>
                    <a:latin typeface="Arial" panose="020B0604020202020204" pitchFamily="34" charset="0"/>
                    <a:ea typeface="Calibri" panose="020F0502020204030204" pitchFamily="34" charset="0"/>
                    <a:cs typeface="Arial" panose="020B0604020202020204" pitchFamily="34" charset="0"/>
                  </a:rPr>
                  <a:t>No discussion</a:t>
                </a:r>
              </a:p>
              <a:p>
                <a:pPr marL="0" marR="0">
                  <a:spcBef>
                    <a:spcPts val="0"/>
                  </a:spcBef>
                  <a:spcAft>
                    <a:spcPts val="0"/>
                  </a:spcAft>
                </a:pPr>
                <a:r>
                  <a:rPr lang="en-US" sz="1300" dirty="0">
                    <a:effectLst/>
                    <a:latin typeface="Arial" panose="020B0604020202020204" pitchFamily="34" charset="0"/>
                    <a:ea typeface="Calibri" panose="020F0502020204030204" pitchFamily="34" charset="0"/>
                    <a:cs typeface="Arial" panose="020B0604020202020204" pitchFamily="34" charset="0"/>
                  </a:rPr>
                  <a:t>Siblings</a:t>
                </a:r>
              </a:p>
              <a:p>
                <a:pPr marL="0" marR="0">
                  <a:spcBef>
                    <a:spcPts val="0"/>
                  </a:spcBef>
                  <a:spcAft>
                    <a:spcPts val="0"/>
                  </a:spcAft>
                </a:pPr>
                <a:r>
                  <a:rPr lang="en-US" sz="1300" dirty="0">
                    <a:effectLst/>
                    <a:latin typeface="Arial" panose="020B0604020202020204" pitchFamily="34" charset="0"/>
                    <a:ea typeface="Calibri" panose="020F0502020204030204" pitchFamily="34" charset="0"/>
                    <a:cs typeface="Arial" panose="020B0604020202020204" pitchFamily="34" charset="0"/>
                  </a:rPr>
                  <a:t>Peers</a:t>
                </a:r>
              </a:p>
              <a:p>
                <a:pPr marL="0" marR="0">
                  <a:spcBef>
                    <a:spcPts val="0"/>
                  </a:spcBef>
                  <a:spcAft>
                    <a:spcPts val="0"/>
                  </a:spcAft>
                </a:pPr>
                <a:r>
                  <a:rPr lang="en-US" sz="1300" dirty="0">
                    <a:effectLst/>
                    <a:latin typeface="Arial" panose="020B0604020202020204" pitchFamily="34" charset="0"/>
                    <a:ea typeface="Calibri" panose="020F0502020204030204" pitchFamily="34" charset="0"/>
                    <a:cs typeface="Arial" panose="020B0604020202020204" pitchFamily="34" charset="0"/>
                  </a:rPr>
                  <a:t>Extracurriculars/Sports</a:t>
                </a:r>
              </a:p>
              <a:p>
                <a:pPr marL="0" marR="0">
                  <a:spcBef>
                    <a:spcPts val="0"/>
                  </a:spcBef>
                  <a:spcAft>
                    <a:spcPts val="0"/>
                  </a:spcAft>
                </a:pPr>
                <a:r>
                  <a:rPr lang="en-US" sz="1300" dirty="0">
                    <a:effectLst/>
                    <a:latin typeface="Arial" panose="020B0604020202020204" pitchFamily="34" charset="0"/>
                    <a:ea typeface="Calibri" panose="020F0502020204030204" pitchFamily="34" charset="0"/>
                    <a:cs typeface="Arial" panose="020B0604020202020204" pitchFamily="34" charset="0"/>
                  </a:rPr>
                  <a:t>Other</a:t>
                </a:r>
              </a:p>
              <a:p>
                <a:pPr marL="0" marR="0">
                  <a:spcBef>
                    <a:spcPts val="0"/>
                  </a:spcBef>
                  <a:spcAft>
                    <a:spcPts val="0"/>
                  </a:spcAft>
                </a:pPr>
                <a:r>
                  <a:rPr lang="en-US" sz="1300" dirty="0">
                    <a:effectLst/>
                    <a:latin typeface="Arial" panose="020B0604020202020204" pitchFamily="34" charset="0"/>
                    <a:ea typeface="Calibri" panose="020F0502020204030204" pitchFamily="34" charset="0"/>
                    <a:cs typeface="Arial" panose="020B0604020202020204" pitchFamily="34" charset="0"/>
                  </a:rPr>
                  <a:t>Travel/Logistics</a:t>
                </a:r>
              </a:p>
              <a:p>
                <a:pPr marL="0" marR="0">
                  <a:spcBef>
                    <a:spcPts val="0"/>
                  </a:spcBef>
                  <a:spcAft>
                    <a:spcPts val="0"/>
                  </a:spcAft>
                </a:pPr>
                <a:r>
                  <a:rPr lang="en-US" sz="1300" dirty="0">
                    <a:effectLst/>
                    <a:latin typeface="Arial" panose="020B0604020202020204" pitchFamily="34" charset="0"/>
                    <a:ea typeface="Calibri" panose="020F0502020204030204" pitchFamily="34" charset="0"/>
                    <a:cs typeface="Arial" panose="020B0604020202020204" pitchFamily="34" charset="0"/>
                  </a:rPr>
                  <a:t>Romantic/Dating</a:t>
                </a:r>
              </a:p>
              <a:p>
                <a:pPr marL="0" marR="0">
                  <a:spcBef>
                    <a:spcPts val="0"/>
                  </a:spcBef>
                  <a:spcAft>
                    <a:spcPts val="0"/>
                  </a:spcAft>
                </a:pPr>
                <a:r>
                  <a:rPr lang="en-US" sz="1300" dirty="0">
                    <a:effectLst/>
                    <a:latin typeface="Arial" panose="020B0604020202020204" pitchFamily="34" charset="0"/>
                    <a:ea typeface="Calibri" panose="020F0502020204030204" pitchFamily="34" charset="0"/>
                    <a:cs typeface="Arial" panose="020B0604020202020204" pitchFamily="34" charset="0"/>
                  </a:rPr>
                  <a:t>Academic/Teacher</a:t>
                </a:r>
              </a:p>
              <a:p>
                <a:pPr marL="0" marR="0">
                  <a:spcBef>
                    <a:spcPts val="0"/>
                  </a:spcBef>
                  <a:spcAft>
                    <a:spcPts val="0"/>
                  </a:spcAft>
                </a:pPr>
                <a:r>
                  <a:rPr lang="en-US" sz="1300" dirty="0">
                    <a:effectLst/>
                    <a:latin typeface="Arial" panose="020B0604020202020204" pitchFamily="34" charset="0"/>
                    <a:ea typeface="Calibri" panose="020F0502020204030204" pitchFamily="34" charset="0"/>
                    <a:cs typeface="Arial" panose="020B0604020202020204" pitchFamily="34" charset="0"/>
                  </a:rPr>
                  <a:t>Money/Jobs</a:t>
                </a:r>
              </a:p>
              <a:p>
                <a:pPr marL="0" marR="0">
                  <a:spcBef>
                    <a:spcPts val="0"/>
                  </a:spcBef>
                  <a:spcAft>
                    <a:spcPts val="0"/>
                  </a:spcAft>
                </a:pPr>
                <a:r>
                  <a:rPr lang="en-US" sz="1300" dirty="0">
                    <a:effectLst/>
                    <a:latin typeface="Arial" panose="020B0604020202020204" pitchFamily="34" charset="0"/>
                    <a:ea typeface="Calibri" panose="020F0502020204030204" pitchFamily="34" charset="0"/>
                    <a:cs typeface="Arial" panose="020B0604020202020204" pitchFamily="34" charset="0"/>
                  </a:rPr>
                  <a:t>Parents</a:t>
                </a:r>
              </a:p>
              <a:p>
                <a:pPr marL="0" marR="0">
                  <a:spcBef>
                    <a:spcPts val="0"/>
                  </a:spcBef>
                  <a:spcAft>
                    <a:spcPts val="0"/>
                  </a:spcAft>
                </a:pPr>
                <a:r>
                  <a:rPr lang="en-US" sz="1300" dirty="0">
                    <a:effectLst/>
                    <a:latin typeface="Arial" panose="020B0604020202020204" pitchFamily="34" charset="0"/>
                    <a:ea typeface="Calibri" panose="020F0502020204030204" pitchFamily="34" charset="0"/>
                    <a:cs typeface="Arial" panose="020B0604020202020204" pitchFamily="34" charset="0"/>
                  </a:rPr>
                  <a:t>Future Planning</a:t>
                </a:r>
              </a:p>
              <a:p>
                <a:pPr marL="0" marR="0">
                  <a:spcBef>
                    <a:spcPts val="0"/>
                  </a:spcBef>
                  <a:spcAft>
                    <a:spcPts val="0"/>
                  </a:spcAft>
                </a:pPr>
                <a:r>
                  <a:rPr lang="en-US" sz="1200" dirty="0">
                    <a:effectLst/>
                    <a:latin typeface="Arial" panose="020B0604020202020204" pitchFamily="34" charset="0"/>
                    <a:ea typeface="Calibri" panose="020F0502020204030204" pitchFamily="34" charset="0"/>
                    <a:cs typeface="Arial" panose="020B0604020202020204" pitchFamily="34" charset="0"/>
                  </a:rPr>
                  <a:t> </a:t>
                </a:r>
                <a:endParaRPr lang="en-US" sz="2000" dirty="0">
                  <a:effectLst/>
                  <a:latin typeface="Arial" panose="020B0604020202020204" pitchFamily="34" charset="0"/>
                  <a:ea typeface="Calibri" panose="020F0502020204030204" pitchFamily="34" charset="0"/>
                  <a:cs typeface="Arial" panose="020B0604020202020204" pitchFamily="34" charset="0"/>
                </a:endParaRPr>
              </a:p>
            </p:txBody>
          </p:sp>
        </p:grpSp>
        <p:sp>
          <p:nvSpPr>
            <p:cNvPr id="42" name="TextBox 41">
              <a:extLst>
                <a:ext uri="{FF2B5EF4-FFF2-40B4-BE49-F238E27FC236}">
                  <a16:creationId xmlns:a16="http://schemas.microsoft.com/office/drawing/2014/main" id="{AB77E100-2060-9A2C-AA38-49C4F2487549}"/>
                </a:ext>
              </a:extLst>
            </p:cNvPr>
            <p:cNvSpPr txBox="1"/>
            <p:nvPr/>
          </p:nvSpPr>
          <p:spPr>
            <a:xfrm>
              <a:off x="4146165" y="6431324"/>
              <a:ext cx="1441420" cy="369332"/>
            </a:xfrm>
            <a:prstGeom prst="rect">
              <a:avLst/>
            </a:prstGeom>
            <a:solidFill>
              <a:schemeClr val="bg1"/>
            </a:solidFill>
          </p:spPr>
          <p:txBody>
            <a:bodyPr wrap="none" rtlCol="0">
              <a:spAutoFit/>
            </a:bodyPr>
            <a:lstStyle/>
            <a:p>
              <a:r>
                <a:rPr lang="en-US" b="1" dirty="0">
                  <a:latin typeface="Arial" panose="020B0604020202020204" pitchFamily="34" charset="0"/>
                  <a:cs typeface="Arial" panose="020B0604020202020204" pitchFamily="34" charset="0"/>
                </a:rPr>
                <a:t>Age (years)</a:t>
              </a:r>
            </a:p>
          </p:txBody>
        </p:sp>
        <p:sp>
          <p:nvSpPr>
            <p:cNvPr id="43" name="TextBox 42">
              <a:extLst>
                <a:ext uri="{FF2B5EF4-FFF2-40B4-BE49-F238E27FC236}">
                  <a16:creationId xmlns:a16="http://schemas.microsoft.com/office/drawing/2014/main" id="{2902771B-5AB2-DC44-805F-FF179FF5BFEB}"/>
                </a:ext>
              </a:extLst>
            </p:cNvPr>
            <p:cNvSpPr txBox="1"/>
            <p:nvPr/>
          </p:nvSpPr>
          <p:spPr>
            <a:xfrm rot="16200000">
              <a:off x="406652" y="3089019"/>
              <a:ext cx="1377300" cy="369332"/>
            </a:xfrm>
            <a:prstGeom prst="rect">
              <a:avLst/>
            </a:prstGeom>
            <a:solidFill>
              <a:schemeClr val="bg1"/>
            </a:solidFill>
          </p:spPr>
          <p:txBody>
            <a:bodyPr wrap="none" rtlCol="0">
              <a:spAutoFit/>
            </a:bodyPr>
            <a:lstStyle/>
            <a:p>
              <a:r>
                <a:rPr lang="en-US" b="1" dirty="0">
                  <a:latin typeface="Arial" panose="020B0604020202020204" pitchFamily="34" charset="0"/>
                  <a:cs typeface="Arial" panose="020B0604020202020204" pitchFamily="34" charset="0"/>
                </a:rPr>
                <a:t>Participant</a:t>
              </a:r>
            </a:p>
          </p:txBody>
        </p:sp>
        <p:sp>
          <p:nvSpPr>
            <p:cNvPr id="44" name="TextBox 43">
              <a:extLst>
                <a:ext uri="{FF2B5EF4-FFF2-40B4-BE49-F238E27FC236}">
                  <a16:creationId xmlns:a16="http://schemas.microsoft.com/office/drawing/2014/main" id="{7E8B523C-567F-3280-5CA5-C0996E7C05E8}"/>
                </a:ext>
              </a:extLst>
            </p:cNvPr>
            <p:cNvSpPr txBox="1"/>
            <p:nvPr/>
          </p:nvSpPr>
          <p:spPr>
            <a:xfrm>
              <a:off x="883797" y="5796275"/>
              <a:ext cx="569387" cy="369332"/>
            </a:xfrm>
            <a:prstGeom prst="rect">
              <a:avLst/>
            </a:prstGeom>
            <a:solidFill>
              <a:schemeClr val="bg1"/>
            </a:solidFill>
          </p:spPr>
          <p:txBody>
            <a:bodyPr wrap="none" rtlCol="0">
              <a:spAutoFit/>
            </a:bodyPr>
            <a:lstStyle/>
            <a:p>
              <a:r>
                <a:rPr lang="en-US" dirty="0">
                  <a:latin typeface="Arial" panose="020B0604020202020204" pitchFamily="34" charset="0"/>
                  <a:cs typeface="Arial" panose="020B0604020202020204" pitchFamily="34" charset="0"/>
                </a:rPr>
                <a:t>184</a:t>
              </a:r>
            </a:p>
          </p:txBody>
        </p:sp>
        <p:sp>
          <p:nvSpPr>
            <p:cNvPr id="45" name="TextBox 44">
              <a:extLst>
                <a:ext uri="{FF2B5EF4-FFF2-40B4-BE49-F238E27FC236}">
                  <a16:creationId xmlns:a16="http://schemas.microsoft.com/office/drawing/2014/main" id="{4B0A1916-ACF5-6C54-E600-36E28291578A}"/>
                </a:ext>
              </a:extLst>
            </p:cNvPr>
            <p:cNvSpPr txBox="1"/>
            <p:nvPr/>
          </p:nvSpPr>
          <p:spPr>
            <a:xfrm>
              <a:off x="1182698" y="0"/>
              <a:ext cx="312906" cy="369332"/>
            </a:xfrm>
            <a:prstGeom prst="rect">
              <a:avLst/>
            </a:prstGeom>
            <a:solidFill>
              <a:schemeClr val="bg1"/>
            </a:solidFill>
          </p:spPr>
          <p:txBody>
            <a:bodyPr wrap="none" rtlCol="0">
              <a:spAutoFit/>
            </a:bodyPr>
            <a:lstStyle/>
            <a:p>
              <a:r>
                <a:rPr lang="en-US" dirty="0">
                  <a:latin typeface="Arial" panose="020B0604020202020204" pitchFamily="34" charset="0"/>
                  <a:cs typeface="Arial" panose="020B0604020202020204" pitchFamily="34" charset="0"/>
                </a:rPr>
                <a:t>1</a:t>
              </a:r>
            </a:p>
          </p:txBody>
        </p:sp>
        <p:sp>
          <p:nvSpPr>
            <p:cNvPr id="46" name="TextBox 45">
              <a:extLst>
                <a:ext uri="{FF2B5EF4-FFF2-40B4-BE49-F238E27FC236}">
                  <a16:creationId xmlns:a16="http://schemas.microsoft.com/office/drawing/2014/main" id="{2F50884A-2872-52E7-CD89-B8C581FAB8DE}"/>
                </a:ext>
              </a:extLst>
            </p:cNvPr>
            <p:cNvSpPr txBox="1"/>
            <p:nvPr/>
          </p:nvSpPr>
          <p:spPr>
            <a:xfrm>
              <a:off x="1859244" y="6042554"/>
              <a:ext cx="441146" cy="369332"/>
            </a:xfrm>
            <a:prstGeom prst="rect">
              <a:avLst/>
            </a:prstGeom>
            <a:solidFill>
              <a:schemeClr val="bg1"/>
            </a:solidFill>
          </p:spPr>
          <p:txBody>
            <a:bodyPr wrap="none" rtlCol="0">
              <a:spAutoFit/>
            </a:bodyPr>
            <a:lstStyle/>
            <a:p>
              <a:r>
                <a:rPr lang="en-US" dirty="0">
                  <a:latin typeface="Arial" panose="020B0604020202020204" pitchFamily="34" charset="0"/>
                  <a:cs typeface="Arial" panose="020B0604020202020204" pitchFamily="34" charset="0"/>
                </a:rPr>
                <a:t>13</a:t>
              </a:r>
            </a:p>
          </p:txBody>
        </p:sp>
        <p:sp>
          <p:nvSpPr>
            <p:cNvPr id="47" name="TextBox 46">
              <a:extLst>
                <a:ext uri="{FF2B5EF4-FFF2-40B4-BE49-F238E27FC236}">
                  <a16:creationId xmlns:a16="http://schemas.microsoft.com/office/drawing/2014/main" id="{67C58C00-CBB7-1368-38A2-BCC4B2EDB9D7}"/>
                </a:ext>
              </a:extLst>
            </p:cNvPr>
            <p:cNvSpPr txBox="1"/>
            <p:nvPr/>
          </p:nvSpPr>
          <p:spPr>
            <a:xfrm>
              <a:off x="6722620" y="6068680"/>
              <a:ext cx="441146" cy="369332"/>
            </a:xfrm>
            <a:prstGeom prst="rect">
              <a:avLst/>
            </a:prstGeom>
            <a:solidFill>
              <a:schemeClr val="bg1"/>
            </a:solidFill>
          </p:spPr>
          <p:txBody>
            <a:bodyPr wrap="none" rtlCol="0">
              <a:spAutoFit/>
            </a:bodyPr>
            <a:lstStyle/>
            <a:p>
              <a:r>
                <a:rPr lang="en-US" dirty="0">
                  <a:latin typeface="Arial" panose="020B0604020202020204" pitchFamily="34" charset="0"/>
                  <a:cs typeface="Arial" panose="020B0604020202020204" pitchFamily="34" charset="0"/>
                </a:rPr>
                <a:t>17</a:t>
              </a:r>
            </a:p>
          </p:txBody>
        </p:sp>
        <p:sp>
          <p:nvSpPr>
            <p:cNvPr id="48" name="TextBox 47">
              <a:extLst>
                <a:ext uri="{FF2B5EF4-FFF2-40B4-BE49-F238E27FC236}">
                  <a16:creationId xmlns:a16="http://schemas.microsoft.com/office/drawing/2014/main" id="{E68F756F-D702-04C3-ADD4-434F704447BC}"/>
                </a:ext>
              </a:extLst>
            </p:cNvPr>
            <p:cNvSpPr txBox="1"/>
            <p:nvPr/>
          </p:nvSpPr>
          <p:spPr>
            <a:xfrm>
              <a:off x="4277562" y="6076485"/>
              <a:ext cx="441146" cy="369332"/>
            </a:xfrm>
            <a:prstGeom prst="rect">
              <a:avLst/>
            </a:prstGeom>
            <a:solidFill>
              <a:schemeClr val="bg1"/>
            </a:solidFill>
          </p:spPr>
          <p:txBody>
            <a:bodyPr wrap="none" rtlCol="0">
              <a:spAutoFit/>
            </a:bodyPr>
            <a:lstStyle/>
            <a:p>
              <a:r>
                <a:rPr lang="en-US" dirty="0">
                  <a:latin typeface="Arial" panose="020B0604020202020204" pitchFamily="34" charset="0"/>
                  <a:cs typeface="Arial" panose="020B0604020202020204" pitchFamily="34" charset="0"/>
                </a:rPr>
                <a:t>15</a:t>
              </a:r>
            </a:p>
          </p:txBody>
        </p:sp>
        <p:sp>
          <p:nvSpPr>
            <p:cNvPr id="49" name="TextBox 48">
              <a:extLst>
                <a:ext uri="{FF2B5EF4-FFF2-40B4-BE49-F238E27FC236}">
                  <a16:creationId xmlns:a16="http://schemas.microsoft.com/office/drawing/2014/main" id="{ABE9066B-A0BC-9021-E731-1F11F98E9CB9}"/>
                </a:ext>
              </a:extLst>
            </p:cNvPr>
            <p:cNvSpPr txBox="1"/>
            <p:nvPr/>
          </p:nvSpPr>
          <p:spPr>
            <a:xfrm>
              <a:off x="5518858" y="6076485"/>
              <a:ext cx="441146" cy="369332"/>
            </a:xfrm>
            <a:prstGeom prst="rect">
              <a:avLst/>
            </a:prstGeom>
            <a:solidFill>
              <a:schemeClr val="bg1"/>
            </a:solidFill>
          </p:spPr>
          <p:txBody>
            <a:bodyPr wrap="none" rtlCol="0">
              <a:spAutoFit/>
            </a:bodyPr>
            <a:lstStyle/>
            <a:p>
              <a:r>
                <a:rPr lang="en-US" dirty="0">
                  <a:latin typeface="Arial" panose="020B0604020202020204" pitchFamily="34" charset="0"/>
                  <a:cs typeface="Arial" panose="020B0604020202020204" pitchFamily="34" charset="0"/>
                </a:rPr>
                <a:t>16</a:t>
              </a:r>
            </a:p>
          </p:txBody>
        </p:sp>
        <p:sp>
          <p:nvSpPr>
            <p:cNvPr id="50" name="TextBox 49">
              <a:extLst>
                <a:ext uri="{FF2B5EF4-FFF2-40B4-BE49-F238E27FC236}">
                  <a16:creationId xmlns:a16="http://schemas.microsoft.com/office/drawing/2014/main" id="{F4499985-0003-7616-2AB9-446D068720E5}"/>
                </a:ext>
              </a:extLst>
            </p:cNvPr>
            <p:cNvSpPr txBox="1"/>
            <p:nvPr/>
          </p:nvSpPr>
          <p:spPr>
            <a:xfrm>
              <a:off x="3071806" y="6061992"/>
              <a:ext cx="441146" cy="369332"/>
            </a:xfrm>
            <a:prstGeom prst="rect">
              <a:avLst/>
            </a:prstGeom>
            <a:solidFill>
              <a:schemeClr val="bg1"/>
            </a:solidFill>
          </p:spPr>
          <p:txBody>
            <a:bodyPr wrap="none" rtlCol="0">
              <a:spAutoFit/>
            </a:bodyPr>
            <a:lstStyle/>
            <a:p>
              <a:r>
                <a:rPr lang="en-US" dirty="0">
                  <a:latin typeface="Arial" panose="020B0604020202020204" pitchFamily="34" charset="0"/>
                  <a:cs typeface="Arial" panose="020B0604020202020204" pitchFamily="34" charset="0"/>
                </a:rPr>
                <a:t>14</a:t>
              </a:r>
            </a:p>
          </p:txBody>
        </p:sp>
        <p:sp>
          <p:nvSpPr>
            <p:cNvPr id="51" name="TextBox 50">
              <a:extLst>
                <a:ext uri="{FF2B5EF4-FFF2-40B4-BE49-F238E27FC236}">
                  <a16:creationId xmlns:a16="http://schemas.microsoft.com/office/drawing/2014/main" id="{B98470A3-57C7-63B7-DBED-3E40A6995CF8}"/>
                </a:ext>
              </a:extLst>
            </p:cNvPr>
            <p:cNvSpPr txBox="1"/>
            <p:nvPr/>
          </p:nvSpPr>
          <p:spPr>
            <a:xfrm>
              <a:off x="7860348" y="6068680"/>
              <a:ext cx="441146" cy="369332"/>
            </a:xfrm>
            <a:prstGeom prst="rect">
              <a:avLst/>
            </a:prstGeom>
            <a:solidFill>
              <a:schemeClr val="bg1"/>
            </a:solidFill>
          </p:spPr>
          <p:txBody>
            <a:bodyPr wrap="none" rtlCol="0">
              <a:spAutoFit/>
            </a:bodyPr>
            <a:lstStyle/>
            <a:p>
              <a:r>
                <a:rPr lang="en-US" dirty="0">
                  <a:latin typeface="Arial" panose="020B0604020202020204" pitchFamily="34" charset="0"/>
                  <a:cs typeface="Arial" panose="020B0604020202020204" pitchFamily="34" charset="0"/>
                </a:rPr>
                <a:t>18</a:t>
              </a:r>
            </a:p>
          </p:txBody>
        </p:sp>
      </p:grpSp>
    </p:spTree>
    <p:extLst>
      <p:ext uri="{BB962C8B-B14F-4D97-AF65-F5344CB8AC3E}">
        <p14:creationId xmlns:p14="http://schemas.microsoft.com/office/powerpoint/2010/main" val="27936060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FB96C8A2-BF19-9BF6-04F9-EAA2AD1A99CF}"/>
              </a:ext>
            </a:extLst>
          </p:cNvPr>
          <p:cNvGraphicFramePr>
            <a:graphicFrameLocks noGrp="1"/>
          </p:cNvGraphicFramePr>
          <p:nvPr>
            <p:extLst>
              <p:ext uri="{D42A27DB-BD31-4B8C-83A1-F6EECF244321}">
                <p14:modId xmlns:p14="http://schemas.microsoft.com/office/powerpoint/2010/main" val="1281389222"/>
              </p:ext>
            </p:extLst>
          </p:nvPr>
        </p:nvGraphicFramePr>
        <p:xfrm>
          <a:off x="1468270" y="318706"/>
          <a:ext cx="9255459" cy="6251068"/>
        </p:xfrm>
        <a:graphic>
          <a:graphicData uri="http://schemas.openxmlformats.org/drawingml/2006/table">
            <a:tbl>
              <a:tblPr firstRow="1" firstCol="1" bandRow="1"/>
              <a:tblGrid>
                <a:gridCol w="2334089">
                  <a:extLst>
                    <a:ext uri="{9D8B030D-6E8A-4147-A177-3AD203B41FA5}">
                      <a16:colId xmlns:a16="http://schemas.microsoft.com/office/drawing/2014/main" val="180126463"/>
                    </a:ext>
                  </a:extLst>
                </a:gridCol>
                <a:gridCol w="948280">
                  <a:extLst>
                    <a:ext uri="{9D8B030D-6E8A-4147-A177-3AD203B41FA5}">
                      <a16:colId xmlns:a16="http://schemas.microsoft.com/office/drawing/2014/main" val="2893154256"/>
                    </a:ext>
                  </a:extLst>
                </a:gridCol>
                <a:gridCol w="948280">
                  <a:extLst>
                    <a:ext uri="{9D8B030D-6E8A-4147-A177-3AD203B41FA5}">
                      <a16:colId xmlns:a16="http://schemas.microsoft.com/office/drawing/2014/main" val="4060293695"/>
                    </a:ext>
                  </a:extLst>
                </a:gridCol>
                <a:gridCol w="948280">
                  <a:extLst>
                    <a:ext uri="{9D8B030D-6E8A-4147-A177-3AD203B41FA5}">
                      <a16:colId xmlns:a16="http://schemas.microsoft.com/office/drawing/2014/main" val="46450778"/>
                    </a:ext>
                  </a:extLst>
                </a:gridCol>
                <a:gridCol w="948280">
                  <a:extLst>
                    <a:ext uri="{9D8B030D-6E8A-4147-A177-3AD203B41FA5}">
                      <a16:colId xmlns:a16="http://schemas.microsoft.com/office/drawing/2014/main" val="2254164376"/>
                    </a:ext>
                  </a:extLst>
                </a:gridCol>
                <a:gridCol w="948280">
                  <a:extLst>
                    <a:ext uri="{9D8B030D-6E8A-4147-A177-3AD203B41FA5}">
                      <a16:colId xmlns:a16="http://schemas.microsoft.com/office/drawing/2014/main" val="3908422938"/>
                    </a:ext>
                  </a:extLst>
                </a:gridCol>
                <a:gridCol w="948280">
                  <a:extLst>
                    <a:ext uri="{9D8B030D-6E8A-4147-A177-3AD203B41FA5}">
                      <a16:colId xmlns:a16="http://schemas.microsoft.com/office/drawing/2014/main" val="1418282324"/>
                    </a:ext>
                  </a:extLst>
                </a:gridCol>
                <a:gridCol w="480296">
                  <a:extLst>
                    <a:ext uri="{9D8B030D-6E8A-4147-A177-3AD203B41FA5}">
                      <a16:colId xmlns:a16="http://schemas.microsoft.com/office/drawing/2014/main" val="143568926"/>
                    </a:ext>
                  </a:extLst>
                </a:gridCol>
                <a:gridCol w="751394">
                  <a:extLst>
                    <a:ext uri="{9D8B030D-6E8A-4147-A177-3AD203B41FA5}">
                      <a16:colId xmlns:a16="http://schemas.microsoft.com/office/drawing/2014/main" val="849554476"/>
                    </a:ext>
                  </a:extLst>
                </a:gridCol>
              </a:tblGrid>
              <a:tr h="252570">
                <a:tc gridSpan="9">
                  <a:txBody>
                    <a:bodyPr/>
                    <a:lstStyle/>
                    <a:p>
                      <a:pPr marL="0" marR="0" algn="l" fontAlgn="t">
                        <a:spcBef>
                          <a:spcPts val="0"/>
                        </a:spcBef>
                        <a:spcAft>
                          <a:spcPts val="0"/>
                        </a:spcAft>
                      </a:pPr>
                      <a:r>
                        <a:rPr lang="en-US" sz="1400" b="1" i="0" u="none" strike="noStrike" dirty="0">
                          <a:effectLst/>
                          <a:latin typeface="Arial" panose="020B0604020202020204" pitchFamily="34" charset="0"/>
                          <a:ea typeface="Calibri" panose="020F0502020204030204" pitchFamily="34" charset="0"/>
                          <a:cs typeface="Arial" panose="020B0604020202020204" pitchFamily="34" charset="0"/>
                        </a:rPr>
                        <a:t>Adolescent-Generated Support Topics from Age 13 to Age 18</a:t>
                      </a:r>
                      <a:endParaRPr lang="en-US" sz="2400" b="0" i="0" u="none" strike="noStrike" dirty="0">
                        <a:effectLst/>
                        <a:latin typeface="Arial" panose="020B0604020202020204" pitchFamily="34" charset="0"/>
                        <a:cs typeface="Arial" panose="020B0604020202020204" pitchFamily="34" charset="0"/>
                      </a:endParaRPr>
                    </a:p>
                  </a:txBody>
                  <a:tcPr marL="74285" marR="74285" marT="37143" marB="37143">
                    <a:lnL>
                      <a:noFill/>
                    </a:lnL>
                    <a:lnR>
                      <a:noFill/>
                    </a:lnR>
                    <a:lnT>
                      <a:noFill/>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672198619"/>
                  </a:ext>
                </a:extLst>
              </a:tr>
              <a:tr h="252570">
                <a:tc>
                  <a:txBody>
                    <a:bodyPr/>
                    <a:lstStyle/>
                    <a:p>
                      <a:pPr marL="0" marR="0" algn="l" fontAlgn="t">
                        <a:spcBef>
                          <a:spcPts val="0"/>
                        </a:spcBef>
                        <a:spcAft>
                          <a:spcPts val="0"/>
                        </a:spcAft>
                      </a:pPr>
                      <a:r>
                        <a:rPr lang="en-US" sz="1200" b="1" i="0" u="none" strike="noStrike">
                          <a:effectLst/>
                          <a:latin typeface="Arial" panose="020B0604020202020204" pitchFamily="34" charset="0"/>
                          <a:ea typeface="Calibri" panose="020F0502020204030204" pitchFamily="34" charset="0"/>
                          <a:cs typeface="Arial" panose="020B0604020202020204" pitchFamily="34" charset="0"/>
                        </a:rPr>
                        <a:t>Topic</a:t>
                      </a:r>
                      <a:endParaRPr lang="en-US" sz="2000" b="1"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t">
                        <a:spcBef>
                          <a:spcPts val="0"/>
                        </a:spcBef>
                        <a:spcAft>
                          <a:spcPts val="0"/>
                        </a:spcAft>
                      </a:pPr>
                      <a:r>
                        <a:rPr lang="en-US" sz="1200" b="1" i="0" u="none" strike="noStrike">
                          <a:effectLst/>
                          <a:latin typeface="Arial" panose="020B0604020202020204" pitchFamily="34" charset="0"/>
                          <a:ea typeface="Calibri" panose="020F0502020204030204" pitchFamily="34" charset="0"/>
                          <a:cs typeface="Arial" panose="020B0604020202020204" pitchFamily="34" charset="0"/>
                        </a:rPr>
                        <a:t>Age 13</a:t>
                      </a:r>
                      <a:endParaRPr lang="en-US" sz="2000" b="1"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t">
                        <a:spcBef>
                          <a:spcPts val="0"/>
                        </a:spcBef>
                        <a:spcAft>
                          <a:spcPts val="0"/>
                        </a:spcAft>
                      </a:pPr>
                      <a:r>
                        <a:rPr lang="en-US" sz="1200" b="1" i="0" u="none" strike="noStrike">
                          <a:effectLst/>
                          <a:latin typeface="Arial" panose="020B0604020202020204" pitchFamily="34" charset="0"/>
                          <a:ea typeface="Calibri" panose="020F0502020204030204" pitchFamily="34" charset="0"/>
                          <a:cs typeface="Arial" panose="020B0604020202020204" pitchFamily="34" charset="0"/>
                        </a:rPr>
                        <a:t>Age 14</a:t>
                      </a:r>
                      <a:endParaRPr lang="en-US" sz="2000" b="1"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t">
                        <a:spcBef>
                          <a:spcPts val="0"/>
                        </a:spcBef>
                        <a:spcAft>
                          <a:spcPts val="0"/>
                        </a:spcAft>
                      </a:pPr>
                      <a:r>
                        <a:rPr lang="en-US" sz="1200" b="1" i="0" u="none" strike="noStrike">
                          <a:effectLst/>
                          <a:latin typeface="Arial" panose="020B0604020202020204" pitchFamily="34" charset="0"/>
                          <a:ea typeface="Calibri" panose="020F0502020204030204" pitchFamily="34" charset="0"/>
                          <a:cs typeface="Arial" panose="020B0604020202020204" pitchFamily="34" charset="0"/>
                        </a:rPr>
                        <a:t>Age 15</a:t>
                      </a:r>
                      <a:endParaRPr lang="en-US" sz="2000" b="1"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t">
                        <a:spcBef>
                          <a:spcPts val="0"/>
                        </a:spcBef>
                        <a:spcAft>
                          <a:spcPts val="0"/>
                        </a:spcAft>
                      </a:pPr>
                      <a:r>
                        <a:rPr lang="en-US" sz="1200" b="1" i="0" u="none" strike="noStrike">
                          <a:effectLst/>
                          <a:latin typeface="Arial" panose="020B0604020202020204" pitchFamily="34" charset="0"/>
                          <a:ea typeface="Calibri" panose="020F0502020204030204" pitchFamily="34" charset="0"/>
                          <a:cs typeface="Arial" panose="020B0604020202020204" pitchFamily="34" charset="0"/>
                        </a:rPr>
                        <a:t>Age 16</a:t>
                      </a:r>
                      <a:endParaRPr lang="en-US" sz="2000" b="1"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t">
                        <a:spcBef>
                          <a:spcPts val="0"/>
                        </a:spcBef>
                        <a:spcAft>
                          <a:spcPts val="0"/>
                        </a:spcAft>
                      </a:pPr>
                      <a:r>
                        <a:rPr lang="en-US" sz="1200" b="1" i="0" u="none" strike="noStrike">
                          <a:effectLst/>
                          <a:latin typeface="Arial" panose="020B0604020202020204" pitchFamily="34" charset="0"/>
                          <a:ea typeface="Calibri" panose="020F0502020204030204" pitchFamily="34" charset="0"/>
                          <a:cs typeface="Arial" panose="020B0604020202020204" pitchFamily="34" charset="0"/>
                        </a:rPr>
                        <a:t>Age 17</a:t>
                      </a:r>
                      <a:endParaRPr lang="en-US" sz="2000" b="1"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t">
                        <a:spcBef>
                          <a:spcPts val="0"/>
                        </a:spcBef>
                        <a:spcAft>
                          <a:spcPts val="0"/>
                        </a:spcAft>
                      </a:pPr>
                      <a:r>
                        <a:rPr lang="en-US" sz="1200" b="1" i="0" u="none" strike="noStrike" dirty="0">
                          <a:effectLst/>
                          <a:latin typeface="Arial" panose="020B0604020202020204" pitchFamily="34" charset="0"/>
                          <a:ea typeface="Calibri" panose="020F0502020204030204" pitchFamily="34" charset="0"/>
                          <a:cs typeface="Arial" panose="020B0604020202020204" pitchFamily="34" charset="0"/>
                        </a:rPr>
                        <a:t>Age 18</a:t>
                      </a:r>
                      <a:endParaRPr lang="en-US" sz="2000" b="1" i="0" u="none" strike="noStrike" dirty="0">
                        <a:effectLst/>
                        <a:latin typeface="Arial" panose="020B0604020202020204" pitchFamily="34" charset="0"/>
                        <a:cs typeface="Arial" panose="020B0604020202020204" pitchFamily="34" charset="0"/>
                      </a:endParaRPr>
                    </a:p>
                  </a:txBody>
                  <a:tcPr marL="55714" marR="55714" marT="7738"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marL="0" marR="0" algn="ctr" fontAlgn="t">
                        <a:spcBef>
                          <a:spcPts val="0"/>
                        </a:spcBef>
                        <a:spcAft>
                          <a:spcPts val="0"/>
                        </a:spcAft>
                      </a:pPr>
                      <a:r>
                        <a:rPr lang="en-US" sz="1200" b="1" i="0" u="none" strike="noStrike">
                          <a:effectLst/>
                          <a:latin typeface="Arial" panose="020B0604020202020204" pitchFamily="34" charset="0"/>
                          <a:ea typeface="Calibri" panose="020F0502020204030204" pitchFamily="34" charset="0"/>
                          <a:cs typeface="Arial" panose="020B0604020202020204" pitchFamily="34" charset="0"/>
                        </a:rPr>
                        <a:t>Total</a:t>
                      </a:r>
                      <a:endParaRPr lang="en-US" sz="2000" b="0" i="0" u="none" strike="noStrike">
                        <a:effectLst/>
                        <a:latin typeface="Arial" panose="020B0604020202020204" pitchFamily="34" charset="0"/>
                        <a:cs typeface="Arial" panose="020B0604020202020204" pitchFamily="34" charset="0"/>
                      </a:endParaRPr>
                    </a:p>
                  </a:txBody>
                  <a:tcPr marL="74285" marR="74285" marT="37143" marB="37143">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83281720"/>
                  </a:ext>
                </a:extLst>
              </a:tr>
              <a:tr h="483163">
                <a:tc>
                  <a:txBody>
                    <a:bodyPr/>
                    <a:lstStyle/>
                    <a:p>
                      <a:pPr marL="0" marR="0" algn="l"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Academic Concern/</a:t>
                      </a:r>
                      <a:endParaRPr lang="en-US" sz="2000" b="0" i="0" u="none" strike="noStrike">
                        <a:effectLst/>
                        <a:latin typeface="Arial" panose="020B0604020202020204" pitchFamily="34" charset="0"/>
                        <a:cs typeface="Arial" panose="020B0604020202020204" pitchFamily="34" charset="0"/>
                      </a:endParaRPr>
                    </a:p>
                    <a:p>
                      <a:pPr marL="0" marR="0" algn="l"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Teacher Conflict</a:t>
                      </a:r>
                      <a:endParaRPr lang="en-US" sz="2000" b="0" i="0" u="none" strike="noStrike">
                        <a:effectLst/>
                        <a:latin typeface="Arial" panose="020B0604020202020204" pitchFamily="34" charset="0"/>
                        <a:cs typeface="Arial" panose="020B0604020202020204" pitchFamily="34" charset="0"/>
                      </a:endParaRPr>
                    </a:p>
                    <a:p>
                      <a:pPr marL="0" marR="0" algn="l"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 </a:t>
                      </a:r>
                      <a:endParaRPr lang="en-US" sz="2000" b="0"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w="12700" cap="flat" cmpd="sng" algn="ctr">
                      <a:solidFill>
                        <a:srgbClr val="000000"/>
                      </a:solidFill>
                      <a:prstDash val="solid"/>
                      <a:round/>
                      <a:headEnd type="none" w="med" len="med"/>
                      <a:tailEnd type="none" w="med" len="med"/>
                    </a:lnT>
                    <a:lnB>
                      <a:noFill/>
                    </a:lnB>
                    <a:noFill/>
                  </a:tcPr>
                </a:tc>
                <a:tc>
                  <a:txBody>
                    <a:bodyPr/>
                    <a:lstStyle/>
                    <a:p>
                      <a:pPr marL="0" marR="0" algn="ctr"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25</a:t>
                      </a:r>
                      <a:endParaRPr lang="en-US" sz="2000" b="0" i="0" u="none" strike="noStrike">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200" b="0" i="1" u="none" strike="noStrike">
                          <a:effectLst/>
                          <a:latin typeface="Arial" panose="020B0604020202020204" pitchFamily="34" charset="0"/>
                          <a:ea typeface="Calibri" panose="020F0502020204030204" pitchFamily="34" charset="0"/>
                          <a:cs typeface="Arial" panose="020B0604020202020204" pitchFamily="34" charset="0"/>
                        </a:rPr>
                        <a:t>15.7%</a:t>
                      </a:r>
                      <a:endParaRPr lang="en-US" sz="2000" b="0"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w="12700" cap="flat" cmpd="sng" algn="ctr">
                      <a:solidFill>
                        <a:srgbClr val="000000"/>
                      </a:solidFill>
                      <a:prstDash val="solid"/>
                      <a:round/>
                      <a:headEnd type="none" w="med" len="med"/>
                      <a:tailEnd type="none" w="med" len="med"/>
                    </a:lnT>
                    <a:lnB>
                      <a:noFill/>
                    </a:lnB>
                    <a:noFill/>
                  </a:tcPr>
                </a:tc>
                <a:tc>
                  <a:txBody>
                    <a:bodyPr/>
                    <a:lstStyle/>
                    <a:p>
                      <a:pPr marL="0" marR="0" algn="ctr"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23</a:t>
                      </a:r>
                      <a:endParaRPr lang="en-US" sz="2000" b="0" i="0" u="none" strike="noStrike">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200" b="0" i="1" u="none" strike="noStrike">
                          <a:effectLst/>
                          <a:latin typeface="Arial" panose="020B0604020202020204" pitchFamily="34" charset="0"/>
                          <a:ea typeface="Calibri" panose="020F0502020204030204" pitchFamily="34" charset="0"/>
                          <a:cs typeface="Arial" panose="020B0604020202020204" pitchFamily="34" charset="0"/>
                        </a:rPr>
                        <a:t>14.7%</a:t>
                      </a:r>
                      <a:endParaRPr lang="en-US" sz="2000" b="0"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w="12700" cap="flat" cmpd="sng" algn="ctr">
                      <a:solidFill>
                        <a:srgbClr val="000000"/>
                      </a:solidFill>
                      <a:prstDash val="solid"/>
                      <a:round/>
                      <a:headEnd type="none" w="med" len="med"/>
                      <a:tailEnd type="none" w="med" len="med"/>
                    </a:lnT>
                    <a:lnB>
                      <a:noFill/>
                    </a:lnB>
                    <a:noFill/>
                  </a:tcPr>
                </a:tc>
                <a:tc>
                  <a:txBody>
                    <a:bodyPr/>
                    <a:lstStyle/>
                    <a:p>
                      <a:pPr marL="0" marR="0" algn="ctr"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16</a:t>
                      </a:r>
                      <a:endParaRPr lang="en-US" sz="2000" b="0" i="0" u="none" strike="noStrike">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200" b="0" i="1" u="none" strike="noStrike">
                          <a:effectLst/>
                          <a:latin typeface="Arial" panose="020B0604020202020204" pitchFamily="34" charset="0"/>
                          <a:ea typeface="Calibri" panose="020F0502020204030204" pitchFamily="34" charset="0"/>
                          <a:cs typeface="Arial" panose="020B0604020202020204" pitchFamily="34" charset="0"/>
                        </a:rPr>
                        <a:t>12.5%</a:t>
                      </a:r>
                      <a:endParaRPr lang="en-US" sz="2000" b="0"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w="12700" cap="flat" cmpd="sng" algn="ctr">
                      <a:solidFill>
                        <a:srgbClr val="000000"/>
                      </a:solidFill>
                      <a:prstDash val="solid"/>
                      <a:round/>
                      <a:headEnd type="none" w="med" len="med"/>
                      <a:tailEnd type="none" w="med" len="med"/>
                    </a:lnT>
                    <a:lnB>
                      <a:noFill/>
                    </a:lnB>
                    <a:noFill/>
                  </a:tcPr>
                </a:tc>
                <a:tc>
                  <a:txBody>
                    <a:bodyPr/>
                    <a:lstStyle/>
                    <a:p>
                      <a:pPr marL="0" marR="0" algn="ctr"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13</a:t>
                      </a:r>
                      <a:endParaRPr lang="en-US" sz="2000" b="0" i="0" u="none" strike="noStrike">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200" b="0" i="1" u="none" strike="noStrike">
                          <a:effectLst/>
                          <a:latin typeface="Arial" panose="020B0604020202020204" pitchFamily="34" charset="0"/>
                          <a:ea typeface="Calibri" panose="020F0502020204030204" pitchFamily="34" charset="0"/>
                          <a:cs typeface="Arial" panose="020B0604020202020204" pitchFamily="34" charset="0"/>
                        </a:rPr>
                        <a:t>9.5%</a:t>
                      </a:r>
                      <a:endParaRPr lang="en-US" sz="2000" b="0"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w="12700" cap="flat" cmpd="sng" algn="ctr">
                      <a:solidFill>
                        <a:srgbClr val="000000"/>
                      </a:solidFill>
                      <a:prstDash val="solid"/>
                      <a:round/>
                      <a:headEnd type="none" w="med" len="med"/>
                      <a:tailEnd type="none" w="med" len="med"/>
                    </a:lnT>
                    <a:lnB>
                      <a:noFill/>
                    </a:lnB>
                    <a:noFill/>
                  </a:tcPr>
                </a:tc>
                <a:tc>
                  <a:txBody>
                    <a:bodyPr/>
                    <a:lstStyle/>
                    <a:p>
                      <a:pPr marL="0" marR="0" algn="ctr"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12</a:t>
                      </a:r>
                      <a:endParaRPr lang="en-US" sz="2000" b="0" i="0" u="none" strike="noStrike">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200" b="0" i="1" u="none" strike="noStrike">
                          <a:effectLst/>
                          <a:latin typeface="Arial" panose="020B0604020202020204" pitchFamily="34" charset="0"/>
                          <a:ea typeface="Calibri" panose="020F0502020204030204" pitchFamily="34" charset="0"/>
                          <a:cs typeface="Arial" panose="020B0604020202020204" pitchFamily="34" charset="0"/>
                        </a:rPr>
                        <a:t>8.5%</a:t>
                      </a:r>
                      <a:endParaRPr lang="en-US" sz="2000" b="0"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w="12700" cap="flat" cmpd="sng" algn="ctr">
                      <a:solidFill>
                        <a:srgbClr val="000000"/>
                      </a:solidFill>
                      <a:prstDash val="solid"/>
                      <a:round/>
                      <a:headEnd type="none" w="med" len="med"/>
                      <a:tailEnd type="none" w="med" len="med"/>
                    </a:lnT>
                    <a:lnB>
                      <a:noFill/>
                    </a:lnB>
                    <a:noFill/>
                  </a:tcPr>
                </a:tc>
                <a:tc>
                  <a:txBody>
                    <a:bodyPr/>
                    <a:lstStyle/>
                    <a:p>
                      <a:pPr marL="0" marR="0" algn="ctr" fontAlgn="t">
                        <a:spcBef>
                          <a:spcPts val="0"/>
                        </a:spcBef>
                        <a:spcAft>
                          <a:spcPts val="0"/>
                        </a:spcAft>
                      </a:pPr>
                      <a:r>
                        <a:rPr lang="en-US" sz="1200" b="0" i="0" u="none" strike="noStrike" dirty="0">
                          <a:effectLst/>
                          <a:latin typeface="Arial" panose="020B0604020202020204" pitchFamily="34" charset="0"/>
                          <a:ea typeface="Calibri" panose="020F0502020204030204" pitchFamily="34" charset="0"/>
                          <a:cs typeface="Arial" panose="020B0604020202020204" pitchFamily="34" charset="0"/>
                        </a:rPr>
                        <a:t>6</a:t>
                      </a:r>
                      <a:endParaRPr lang="en-US" sz="2000" b="0" i="0" u="none" strike="noStrike" dirty="0">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200" b="0" i="1" u="none" strike="noStrike" dirty="0">
                          <a:effectLst/>
                          <a:latin typeface="Arial" panose="020B0604020202020204" pitchFamily="34" charset="0"/>
                          <a:ea typeface="Calibri" panose="020F0502020204030204" pitchFamily="34" charset="0"/>
                          <a:cs typeface="Arial" panose="020B0604020202020204" pitchFamily="34" charset="0"/>
                        </a:rPr>
                        <a:t>4.7%</a:t>
                      </a:r>
                      <a:endParaRPr lang="en-US" sz="2000" b="0" i="0" u="none" strike="noStrike" dirty="0">
                        <a:effectLst/>
                        <a:latin typeface="Arial" panose="020B0604020202020204" pitchFamily="34" charset="0"/>
                        <a:cs typeface="Arial" panose="020B0604020202020204" pitchFamily="34" charset="0"/>
                      </a:endParaRPr>
                    </a:p>
                  </a:txBody>
                  <a:tcPr marL="55714" marR="55714" marT="7738" marB="0">
                    <a:lnL>
                      <a:noFill/>
                    </a:lnL>
                    <a:lnR>
                      <a:noFill/>
                    </a:lnR>
                    <a:lnT w="12700" cap="flat" cmpd="sng" algn="ctr">
                      <a:solidFill>
                        <a:srgbClr val="000000"/>
                      </a:solidFill>
                      <a:prstDash val="solid"/>
                      <a:round/>
                      <a:headEnd type="none" w="med" len="med"/>
                      <a:tailEnd type="none" w="med" len="med"/>
                    </a:lnT>
                    <a:lnB>
                      <a:noFill/>
                    </a:lnB>
                    <a:noFill/>
                  </a:tcPr>
                </a:tc>
                <a:tc gridSpan="2">
                  <a:txBody>
                    <a:bodyPr/>
                    <a:lstStyle/>
                    <a:p>
                      <a:pPr marL="0" marR="0" algn="ctr" fontAlgn="t">
                        <a:spcBef>
                          <a:spcPts val="0"/>
                        </a:spcBef>
                        <a:spcAft>
                          <a:spcPts val="0"/>
                        </a:spcAft>
                      </a:pPr>
                      <a:r>
                        <a:rPr lang="en-US" sz="1200" b="1" i="0" u="none" strike="noStrike" dirty="0">
                          <a:effectLst/>
                          <a:latin typeface="Arial" panose="020B0604020202020204" pitchFamily="34" charset="0"/>
                          <a:ea typeface="Calibri" panose="020F0502020204030204" pitchFamily="34" charset="0"/>
                          <a:cs typeface="Arial" panose="020B0604020202020204" pitchFamily="34" charset="0"/>
                        </a:rPr>
                        <a:t>95</a:t>
                      </a:r>
                      <a:endParaRPr lang="en-US" sz="2000" b="0" i="0" u="none" strike="noStrike" dirty="0">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200" b="1" i="1" u="none" strike="noStrike" dirty="0">
                          <a:effectLst/>
                          <a:latin typeface="Arial" panose="020B0604020202020204" pitchFamily="34" charset="0"/>
                          <a:ea typeface="Calibri" panose="020F0502020204030204" pitchFamily="34" charset="0"/>
                          <a:cs typeface="Arial" panose="020B0604020202020204" pitchFamily="34" charset="0"/>
                        </a:rPr>
                        <a:t>11.1%</a:t>
                      </a:r>
                      <a:endParaRPr lang="en-US" sz="2000" b="0" i="0" u="none" strike="noStrike" dirty="0">
                        <a:effectLst/>
                        <a:latin typeface="Arial" panose="020B0604020202020204" pitchFamily="34" charset="0"/>
                        <a:cs typeface="Arial" panose="020B0604020202020204" pitchFamily="34" charset="0"/>
                      </a:endParaRPr>
                    </a:p>
                  </a:txBody>
                  <a:tcPr marL="74285" marR="74285" marT="37143" marB="37143">
                    <a:lnL>
                      <a:noFill/>
                    </a:lnL>
                    <a:lnR>
                      <a:noFill/>
                    </a:lnR>
                    <a:lnT w="12700" cap="flat" cmpd="sng" algn="ctr">
                      <a:solidFill>
                        <a:srgbClr val="000000"/>
                      </a:solidFill>
                      <a:prstDash val="solid"/>
                      <a:round/>
                      <a:headEnd type="none" w="med" len="med"/>
                      <a:tailEnd type="none" w="med" len="med"/>
                    </a:lnT>
                    <a:lnB>
                      <a:noFill/>
                    </a:lnB>
                    <a:noFill/>
                  </a:tcPr>
                </a:tc>
                <a:tc hMerge="1">
                  <a:txBody>
                    <a:bodyPr/>
                    <a:lstStyle/>
                    <a:p>
                      <a:endParaRPr lang="en-US"/>
                    </a:p>
                  </a:txBody>
                  <a:tcPr/>
                </a:tc>
                <a:extLst>
                  <a:ext uri="{0D108BD9-81ED-4DB2-BD59-A6C34878D82A}">
                    <a16:rowId xmlns:a16="http://schemas.microsoft.com/office/drawing/2014/main" val="121349796"/>
                  </a:ext>
                </a:extLst>
              </a:tr>
              <a:tr h="483163">
                <a:tc>
                  <a:txBody>
                    <a:bodyPr/>
                    <a:lstStyle/>
                    <a:p>
                      <a:pPr marL="0" marR="0" algn="l"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Extracurriculars/</a:t>
                      </a:r>
                      <a:endParaRPr lang="en-US" sz="2000" b="0" i="0" u="none" strike="noStrike">
                        <a:effectLst/>
                        <a:latin typeface="Arial" panose="020B0604020202020204" pitchFamily="34" charset="0"/>
                        <a:cs typeface="Arial" panose="020B0604020202020204" pitchFamily="34" charset="0"/>
                      </a:endParaRPr>
                    </a:p>
                    <a:p>
                      <a:pPr marL="0" marR="0" algn="l"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Sports</a:t>
                      </a:r>
                      <a:endParaRPr lang="en-US" sz="2000" b="0" i="0" u="none" strike="noStrike">
                        <a:effectLst/>
                        <a:latin typeface="Arial" panose="020B0604020202020204" pitchFamily="34" charset="0"/>
                        <a:cs typeface="Arial" panose="020B0604020202020204" pitchFamily="34" charset="0"/>
                      </a:endParaRPr>
                    </a:p>
                    <a:p>
                      <a:pPr marL="0" marR="0" algn="l"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 </a:t>
                      </a:r>
                      <a:endParaRPr lang="en-US" sz="2000" b="0"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a:noFill/>
                    </a:lnT>
                    <a:lnB>
                      <a:noFill/>
                    </a:lnB>
                    <a:noFill/>
                  </a:tcPr>
                </a:tc>
                <a:tc>
                  <a:txBody>
                    <a:bodyPr/>
                    <a:lstStyle/>
                    <a:p>
                      <a:pPr marL="0" marR="0" algn="ctr"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28</a:t>
                      </a:r>
                      <a:endParaRPr lang="en-US" sz="2000" b="0" i="0" u="none" strike="noStrike">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200" b="0" i="1" u="none" strike="noStrike">
                          <a:effectLst/>
                          <a:latin typeface="Arial" panose="020B0604020202020204" pitchFamily="34" charset="0"/>
                          <a:ea typeface="Calibri" panose="020F0502020204030204" pitchFamily="34" charset="0"/>
                          <a:cs typeface="Arial" panose="020B0604020202020204" pitchFamily="34" charset="0"/>
                        </a:rPr>
                        <a:t>17.6%</a:t>
                      </a:r>
                      <a:endParaRPr lang="en-US" sz="2000" b="0"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a:noFill/>
                    </a:lnT>
                    <a:lnB>
                      <a:noFill/>
                    </a:lnB>
                    <a:noFill/>
                  </a:tcPr>
                </a:tc>
                <a:tc>
                  <a:txBody>
                    <a:bodyPr/>
                    <a:lstStyle/>
                    <a:p>
                      <a:pPr marL="0" marR="0" algn="ctr"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16</a:t>
                      </a:r>
                      <a:endParaRPr lang="en-US" sz="2000" b="0" i="0" u="none" strike="noStrike">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200" b="0" i="1" u="none" strike="noStrike">
                          <a:effectLst/>
                          <a:latin typeface="Arial" panose="020B0604020202020204" pitchFamily="34" charset="0"/>
                          <a:ea typeface="Calibri" panose="020F0502020204030204" pitchFamily="34" charset="0"/>
                          <a:cs typeface="Arial" panose="020B0604020202020204" pitchFamily="34" charset="0"/>
                        </a:rPr>
                        <a:t>10.3%</a:t>
                      </a:r>
                      <a:endParaRPr lang="en-US" sz="2000" b="0"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a:noFill/>
                    </a:lnT>
                    <a:lnB>
                      <a:noFill/>
                    </a:lnB>
                    <a:noFill/>
                  </a:tcPr>
                </a:tc>
                <a:tc>
                  <a:txBody>
                    <a:bodyPr/>
                    <a:lstStyle/>
                    <a:p>
                      <a:pPr marL="0" marR="0" algn="ctr"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17</a:t>
                      </a:r>
                      <a:endParaRPr lang="en-US" sz="2000" b="0" i="0" u="none" strike="noStrike">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200" b="0" i="1" u="none" strike="noStrike">
                          <a:effectLst/>
                          <a:latin typeface="Arial" panose="020B0604020202020204" pitchFamily="34" charset="0"/>
                          <a:ea typeface="Calibri" panose="020F0502020204030204" pitchFamily="34" charset="0"/>
                          <a:cs typeface="Arial" panose="020B0604020202020204" pitchFamily="34" charset="0"/>
                        </a:rPr>
                        <a:t>13.3%</a:t>
                      </a:r>
                      <a:endParaRPr lang="en-US" sz="2000" b="0"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a:noFill/>
                    </a:lnT>
                    <a:lnB>
                      <a:noFill/>
                    </a:lnB>
                    <a:noFill/>
                  </a:tcPr>
                </a:tc>
                <a:tc>
                  <a:txBody>
                    <a:bodyPr/>
                    <a:lstStyle/>
                    <a:p>
                      <a:pPr marL="0" marR="0" algn="ctr"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25</a:t>
                      </a:r>
                      <a:endParaRPr lang="en-US" sz="2000" b="0" i="0" u="none" strike="noStrike">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200" b="0" i="1" u="none" strike="noStrike">
                          <a:effectLst/>
                          <a:latin typeface="Arial" panose="020B0604020202020204" pitchFamily="34" charset="0"/>
                          <a:ea typeface="Calibri" panose="020F0502020204030204" pitchFamily="34" charset="0"/>
                          <a:cs typeface="Arial" panose="020B0604020202020204" pitchFamily="34" charset="0"/>
                        </a:rPr>
                        <a:t>18.3%</a:t>
                      </a:r>
                      <a:endParaRPr lang="en-US" sz="2000" b="0"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a:noFill/>
                    </a:lnT>
                    <a:lnB>
                      <a:noFill/>
                    </a:lnB>
                    <a:noFill/>
                  </a:tcPr>
                </a:tc>
                <a:tc>
                  <a:txBody>
                    <a:bodyPr/>
                    <a:lstStyle/>
                    <a:p>
                      <a:pPr marL="0" marR="0" algn="ctr"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10</a:t>
                      </a:r>
                      <a:endParaRPr lang="en-US" sz="2000" b="0" i="0" u="none" strike="noStrike">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200" b="0" i="1" u="none" strike="noStrike">
                          <a:effectLst/>
                          <a:latin typeface="Arial" panose="020B0604020202020204" pitchFamily="34" charset="0"/>
                          <a:ea typeface="Calibri" panose="020F0502020204030204" pitchFamily="34" charset="0"/>
                          <a:cs typeface="Arial" panose="020B0604020202020204" pitchFamily="34" charset="0"/>
                        </a:rPr>
                        <a:t>7.1%</a:t>
                      </a:r>
                      <a:endParaRPr lang="en-US" sz="2000" b="0"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a:noFill/>
                    </a:lnT>
                    <a:lnB>
                      <a:noFill/>
                    </a:lnB>
                    <a:noFill/>
                  </a:tcPr>
                </a:tc>
                <a:tc>
                  <a:txBody>
                    <a:bodyPr/>
                    <a:lstStyle/>
                    <a:p>
                      <a:pPr marL="0" marR="0" algn="ctr"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9</a:t>
                      </a:r>
                      <a:endParaRPr lang="en-US" sz="2000" b="0" i="0" u="none" strike="noStrike">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200" b="0" i="1" u="none" strike="noStrike">
                          <a:effectLst/>
                          <a:latin typeface="Arial" panose="020B0604020202020204" pitchFamily="34" charset="0"/>
                          <a:ea typeface="Calibri" panose="020F0502020204030204" pitchFamily="34" charset="0"/>
                          <a:cs typeface="Arial" panose="020B0604020202020204" pitchFamily="34" charset="0"/>
                        </a:rPr>
                        <a:t>7.0%</a:t>
                      </a:r>
                      <a:endParaRPr lang="en-US" sz="2000" b="0"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a:noFill/>
                    </a:lnT>
                    <a:lnB>
                      <a:noFill/>
                    </a:lnB>
                    <a:noFill/>
                  </a:tcPr>
                </a:tc>
                <a:tc gridSpan="2">
                  <a:txBody>
                    <a:bodyPr/>
                    <a:lstStyle/>
                    <a:p>
                      <a:pPr marL="0" marR="0" algn="ctr" fontAlgn="t">
                        <a:spcBef>
                          <a:spcPts val="0"/>
                        </a:spcBef>
                        <a:spcAft>
                          <a:spcPts val="0"/>
                        </a:spcAft>
                      </a:pPr>
                      <a:r>
                        <a:rPr lang="en-US" sz="1200" b="1" i="0" u="none" strike="noStrike">
                          <a:effectLst/>
                          <a:latin typeface="Arial" panose="020B0604020202020204" pitchFamily="34" charset="0"/>
                          <a:ea typeface="Calibri" panose="020F0502020204030204" pitchFamily="34" charset="0"/>
                          <a:cs typeface="Arial" panose="020B0604020202020204" pitchFamily="34" charset="0"/>
                        </a:rPr>
                        <a:t>105</a:t>
                      </a:r>
                      <a:endParaRPr lang="en-US" sz="2000" b="0" i="0" u="none" strike="noStrike">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200" b="1" i="1" u="none" strike="noStrike">
                          <a:effectLst/>
                          <a:latin typeface="Arial" panose="020B0604020202020204" pitchFamily="34" charset="0"/>
                          <a:ea typeface="Calibri" panose="020F0502020204030204" pitchFamily="34" charset="0"/>
                          <a:cs typeface="Arial" panose="020B0604020202020204" pitchFamily="34" charset="0"/>
                        </a:rPr>
                        <a:t>12.2%</a:t>
                      </a:r>
                      <a:endParaRPr lang="en-US" sz="2000" b="0" i="0" u="none" strike="noStrike">
                        <a:effectLst/>
                        <a:latin typeface="Arial" panose="020B0604020202020204" pitchFamily="34" charset="0"/>
                        <a:cs typeface="Arial" panose="020B0604020202020204" pitchFamily="34" charset="0"/>
                      </a:endParaRPr>
                    </a:p>
                  </a:txBody>
                  <a:tcPr marL="74285" marR="74285" marT="37143" marB="37143">
                    <a:lnL>
                      <a:noFill/>
                    </a:lnL>
                    <a:lnR>
                      <a:noFill/>
                    </a:lnR>
                    <a:lnT>
                      <a:noFill/>
                    </a:lnT>
                    <a:lnB>
                      <a:noFill/>
                    </a:lnB>
                    <a:noFill/>
                  </a:tcPr>
                </a:tc>
                <a:tc hMerge="1">
                  <a:txBody>
                    <a:bodyPr/>
                    <a:lstStyle/>
                    <a:p>
                      <a:endParaRPr lang="en-US"/>
                    </a:p>
                  </a:txBody>
                  <a:tcPr/>
                </a:tc>
                <a:extLst>
                  <a:ext uri="{0D108BD9-81ED-4DB2-BD59-A6C34878D82A}">
                    <a16:rowId xmlns:a16="http://schemas.microsoft.com/office/drawing/2014/main" val="3463497122"/>
                  </a:ext>
                </a:extLst>
              </a:tr>
              <a:tr h="483163">
                <a:tc>
                  <a:txBody>
                    <a:bodyPr/>
                    <a:lstStyle/>
                    <a:p>
                      <a:pPr marL="0" marR="0" algn="l"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Future Planning</a:t>
                      </a:r>
                      <a:endParaRPr lang="en-US" sz="2000" b="0" i="0" u="none" strike="noStrike">
                        <a:effectLst/>
                        <a:latin typeface="Arial" panose="020B0604020202020204" pitchFamily="34" charset="0"/>
                        <a:cs typeface="Arial" panose="020B0604020202020204" pitchFamily="34" charset="0"/>
                      </a:endParaRPr>
                    </a:p>
                    <a:p>
                      <a:pPr marL="0" marR="0" algn="l"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 </a:t>
                      </a:r>
                      <a:endParaRPr lang="en-US" sz="2000" b="0" i="0" u="none" strike="noStrike">
                        <a:effectLst/>
                        <a:latin typeface="Arial" panose="020B0604020202020204" pitchFamily="34" charset="0"/>
                        <a:cs typeface="Arial" panose="020B0604020202020204" pitchFamily="34" charset="0"/>
                      </a:endParaRPr>
                    </a:p>
                    <a:p>
                      <a:pPr marL="0" marR="0" algn="l"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 </a:t>
                      </a:r>
                      <a:endParaRPr lang="en-US" sz="2000" b="0"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a:noFill/>
                    </a:lnT>
                    <a:lnB>
                      <a:noFill/>
                    </a:lnB>
                    <a:noFill/>
                  </a:tcPr>
                </a:tc>
                <a:tc>
                  <a:txBody>
                    <a:bodyPr/>
                    <a:lstStyle/>
                    <a:p>
                      <a:pPr marL="0" marR="0" algn="ctr"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5</a:t>
                      </a:r>
                      <a:endParaRPr lang="en-US" sz="2000" b="0" i="0" u="none" strike="noStrike">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200" b="0" i="1" u="none" strike="noStrike">
                          <a:effectLst/>
                          <a:latin typeface="Arial" panose="020B0604020202020204" pitchFamily="34" charset="0"/>
                          <a:ea typeface="Calibri" panose="020F0502020204030204" pitchFamily="34" charset="0"/>
                          <a:cs typeface="Arial" panose="020B0604020202020204" pitchFamily="34" charset="0"/>
                        </a:rPr>
                        <a:t>3.1%</a:t>
                      </a:r>
                      <a:endParaRPr lang="en-US" sz="2000" b="0"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a:noFill/>
                    </a:lnT>
                    <a:lnB>
                      <a:noFill/>
                    </a:lnB>
                    <a:noFill/>
                  </a:tcPr>
                </a:tc>
                <a:tc>
                  <a:txBody>
                    <a:bodyPr/>
                    <a:lstStyle/>
                    <a:p>
                      <a:pPr marL="0" marR="0" algn="ctr"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4</a:t>
                      </a:r>
                      <a:endParaRPr lang="en-US" sz="2000" b="0" i="0" u="none" strike="noStrike">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200" b="0" i="1" u="none" strike="noStrike">
                          <a:effectLst/>
                          <a:latin typeface="Arial" panose="020B0604020202020204" pitchFamily="34" charset="0"/>
                          <a:ea typeface="Calibri" panose="020F0502020204030204" pitchFamily="34" charset="0"/>
                          <a:cs typeface="Arial" panose="020B0604020202020204" pitchFamily="34" charset="0"/>
                        </a:rPr>
                        <a:t>2.6%</a:t>
                      </a:r>
                      <a:endParaRPr lang="en-US" sz="2000" b="0"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a:noFill/>
                    </a:lnT>
                    <a:lnB>
                      <a:noFill/>
                    </a:lnB>
                    <a:noFill/>
                  </a:tcPr>
                </a:tc>
                <a:tc>
                  <a:txBody>
                    <a:bodyPr/>
                    <a:lstStyle/>
                    <a:p>
                      <a:pPr marL="0" marR="0" algn="ctr"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4</a:t>
                      </a:r>
                      <a:endParaRPr lang="en-US" sz="2000" b="0" i="0" u="none" strike="noStrike">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200" b="0" i="1" u="none" strike="noStrike">
                          <a:effectLst/>
                          <a:latin typeface="Arial" panose="020B0604020202020204" pitchFamily="34" charset="0"/>
                          <a:ea typeface="Calibri" panose="020F0502020204030204" pitchFamily="34" charset="0"/>
                          <a:cs typeface="Arial" panose="020B0604020202020204" pitchFamily="34" charset="0"/>
                        </a:rPr>
                        <a:t>3.1%</a:t>
                      </a:r>
                      <a:endParaRPr lang="en-US" sz="2000" b="0"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a:noFill/>
                    </a:lnT>
                    <a:lnB>
                      <a:noFill/>
                    </a:lnB>
                    <a:noFill/>
                  </a:tcPr>
                </a:tc>
                <a:tc>
                  <a:txBody>
                    <a:bodyPr/>
                    <a:lstStyle/>
                    <a:p>
                      <a:pPr marL="0" marR="0" algn="ctr"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15</a:t>
                      </a:r>
                      <a:endParaRPr lang="en-US" sz="2000" b="0" i="0" u="none" strike="noStrike">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200" b="0" i="1" u="none" strike="noStrike">
                          <a:effectLst/>
                          <a:latin typeface="Arial" panose="020B0604020202020204" pitchFamily="34" charset="0"/>
                          <a:ea typeface="Calibri" panose="020F0502020204030204" pitchFamily="34" charset="0"/>
                          <a:cs typeface="Arial" panose="020B0604020202020204" pitchFamily="34" charset="0"/>
                        </a:rPr>
                        <a:t>11.0%</a:t>
                      </a:r>
                      <a:endParaRPr lang="en-US" sz="2000" b="0"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a:noFill/>
                    </a:lnT>
                    <a:lnB>
                      <a:noFill/>
                    </a:lnB>
                    <a:noFill/>
                  </a:tcPr>
                </a:tc>
                <a:tc>
                  <a:txBody>
                    <a:bodyPr/>
                    <a:lstStyle/>
                    <a:p>
                      <a:pPr marL="0" marR="0" algn="ctr"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33</a:t>
                      </a:r>
                      <a:endParaRPr lang="en-US" sz="2000" b="0" i="0" u="none" strike="noStrike">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200" b="0" i="1" u="none" strike="noStrike">
                          <a:effectLst/>
                          <a:latin typeface="Arial" panose="020B0604020202020204" pitchFamily="34" charset="0"/>
                          <a:ea typeface="Calibri" panose="020F0502020204030204" pitchFamily="34" charset="0"/>
                          <a:cs typeface="Arial" panose="020B0604020202020204" pitchFamily="34" charset="0"/>
                        </a:rPr>
                        <a:t>23.4%</a:t>
                      </a:r>
                      <a:endParaRPr lang="en-US" sz="2000" b="0"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a:noFill/>
                    </a:lnT>
                    <a:lnB>
                      <a:noFill/>
                    </a:lnB>
                    <a:noFill/>
                  </a:tcPr>
                </a:tc>
                <a:tc>
                  <a:txBody>
                    <a:bodyPr/>
                    <a:lstStyle/>
                    <a:p>
                      <a:pPr marL="0" marR="0" algn="ctr"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32</a:t>
                      </a:r>
                      <a:endParaRPr lang="en-US" sz="2000" b="0" i="0" u="none" strike="noStrike">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200" b="0" i="1" u="none" strike="noStrike">
                          <a:effectLst/>
                          <a:latin typeface="Arial" panose="020B0604020202020204" pitchFamily="34" charset="0"/>
                          <a:ea typeface="Calibri" panose="020F0502020204030204" pitchFamily="34" charset="0"/>
                          <a:cs typeface="Arial" panose="020B0604020202020204" pitchFamily="34" charset="0"/>
                        </a:rPr>
                        <a:t>25.0%</a:t>
                      </a:r>
                      <a:endParaRPr lang="en-US" sz="2000" b="0"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a:noFill/>
                    </a:lnT>
                    <a:lnB>
                      <a:noFill/>
                    </a:lnB>
                    <a:noFill/>
                  </a:tcPr>
                </a:tc>
                <a:tc gridSpan="2">
                  <a:txBody>
                    <a:bodyPr/>
                    <a:lstStyle/>
                    <a:p>
                      <a:pPr marL="0" marR="0" algn="ctr" fontAlgn="t">
                        <a:spcBef>
                          <a:spcPts val="0"/>
                        </a:spcBef>
                        <a:spcAft>
                          <a:spcPts val="0"/>
                        </a:spcAft>
                      </a:pPr>
                      <a:r>
                        <a:rPr lang="en-US" sz="1200" b="1" i="0" u="none" strike="noStrike">
                          <a:effectLst/>
                          <a:latin typeface="Arial" panose="020B0604020202020204" pitchFamily="34" charset="0"/>
                          <a:ea typeface="Calibri" panose="020F0502020204030204" pitchFamily="34" charset="0"/>
                          <a:cs typeface="Arial" panose="020B0604020202020204" pitchFamily="34" charset="0"/>
                        </a:rPr>
                        <a:t>93</a:t>
                      </a:r>
                      <a:endParaRPr lang="en-US" sz="2000" b="0" i="0" u="none" strike="noStrike">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200" b="1" i="1" u="none" strike="noStrike">
                          <a:effectLst/>
                          <a:latin typeface="Arial" panose="020B0604020202020204" pitchFamily="34" charset="0"/>
                          <a:ea typeface="Calibri" panose="020F0502020204030204" pitchFamily="34" charset="0"/>
                          <a:cs typeface="Arial" panose="020B0604020202020204" pitchFamily="34" charset="0"/>
                        </a:rPr>
                        <a:t>10.8%</a:t>
                      </a:r>
                      <a:endParaRPr lang="en-US" sz="2000" b="0" i="0" u="none" strike="noStrike">
                        <a:effectLst/>
                        <a:latin typeface="Arial" panose="020B0604020202020204" pitchFamily="34" charset="0"/>
                        <a:cs typeface="Arial" panose="020B0604020202020204" pitchFamily="34" charset="0"/>
                      </a:endParaRPr>
                    </a:p>
                  </a:txBody>
                  <a:tcPr marL="74285" marR="74285" marT="37143" marB="37143">
                    <a:lnL>
                      <a:noFill/>
                    </a:lnL>
                    <a:lnR>
                      <a:noFill/>
                    </a:lnR>
                    <a:lnT>
                      <a:noFill/>
                    </a:lnT>
                    <a:lnB>
                      <a:noFill/>
                    </a:lnB>
                    <a:noFill/>
                  </a:tcPr>
                </a:tc>
                <a:tc hMerge="1">
                  <a:txBody>
                    <a:bodyPr/>
                    <a:lstStyle/>
                    <a:p>
                      <a:endParaRPr lang="en-US"/>
                    </a:p>
                  </a:txBody>
                  <a:tcPr/>
                </a:tc>
                <a:extLst>
                  <a:ext uri="{0D108BD9-81ED-4DB2-BD59-A6C34878D82A}">
                    <a16:rowId xmlns:a16="http://schemas.microsoft.com/office/drawing/2014/main" val="1677653850"/>
                  </a:ext>
                </a:extLst>
              </a:tr>
              <a:tr h="483163">
                <a:tc>
                  <a:txBody>
                    <a:bodyPr/>
                    <a:lstStyle/>
                    <a:p>
                      <a:pPr marL="0" marR="0" algn="l"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Money/Jobs</a:t>
                      </a:r>
                      <a:endParaRPr lang="en-US" sz="2000" b="0" i="0" u="none" strike="noStrike">
                        <a:effectLst/>
                        <a:latin typeface="Arial" panose="020B0604020202020204" pitchFamily="34" charset="0"/>
                        <a:cs typeface="Arial" panose="020B0604020202020204" pitchFamily="34" charset="0"/>
                      </a:endParaRPr>
                    </a:p>
                    <a:p>
                      <a:pPr marL="0" marR="0" algn="l"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 </a:t>
                      </a:r>
                      <a:endParaRPr lang="en-US" sz="2000" b="0" i="0" u="none" strike="noStrike">
                        <a:effectLst/>
                        <a:latin typeface="Arial" panose="020B0604020202020204" pitchFamily="34" charset="0"/>
                        <a:cs typeface="Arial" panose="020B0604020202020204" pitchFamily="34" charset="0"/>
                      </a:endParaRPr>
                    </a:p>
                    <a:p>
                      <a:pPr marL="0" marR="0" algn="l"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 </a:t>
                      </a:r>
                      <a:endParaRPr lang="en-US" sz="2000" b="0"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a:noFill/>
                    </a:lnT>
                    <a:lnB>
                      <a:noFill/>
                    </a:lnB>
                    <a:noFill/>
                  </a:tcPr>
                </a:tc>
                <a:tc>
                  <a:txBody>
                    <a:bodyPr/>
                    <a:lstStyle/>
                    <a:p>
                      <a:pPr marL="0" marR="0" algn="ctr"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14</a:t>
                      </a:r>
                      <a:endParaRPr lang="en-US" sz="2000" b="0" i="0" u="none" strike="noStrike">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200" b="0" i="1" u="none" strike="noStrike">
                          <a:effectLst/>
                          <a:latin typeface="Arial" panose="020B0604020202020204" pitchFamily="34" charset="0"/>
                          <a:ea typeface="Calibri" panose="020F0502020204030204" pitchFamily="34" charset="0"/>
                          <a:cs typeface="Arial" panose="020B0604020202020204" pitchFamily="34" charset="0"/>
                        </a:rPr>
                        <a:t>8.8%</a:t>
                      </a:r>
                      <a:endParaRPr lang="en-US" sz="2000" b="0"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a:noFill/>
                    </a:lnT>
                    <a:lnB>
                      <a:noFill/>
                    </a:lnB>
                    <a:noFill/>
                  </a:tcPr>
                </a:tc>
                <a:tc>
                  <a:txBody>
                    <a:bodyPr/>
                    <a:lstStyle/>
                    <a:p>
                      <a:pPr marL="0" marR="0" algn="ctr"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21</a:t>
                      </a:r>
                      <a:endParaRPr lang="en-US" sz="2000" b="0" i="0" u="none" strike="noStrike">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200" b="0" i="1" u="none" strike="noStrike">
                          <a:effectLst/>
                          <a:latin typeface="Arial" panose="020B0604020202020204" pitchFamily="34" charset="0"/>
                          <a:ea typeface="Calibri" panose="020F0502020204030204" pitchFamily="34" charset="0"/>
                          <a:cs typeface="Arial" panose="020B0604020202020204" pitchFamily="34" charset="0"/>
                        </a:rPr>
                        <a:t>13.5%</a:t>
                      </a:r>
                      <a:endParaRPr lang="en-US" sz="2000" b="0"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a:noFill/>
                    </a:lnT>
                    <a:lnB>
                      <a:noFill/>
                    </a:lnB>
                    <a:noFill/>
                  </a:tcPr>
                </a:tc>
                <a:tc>
                  <a:txBody>
                    <a:bodyPr/>
                    <a:lstStyle/>
                    <a:p>
                      <a:pPr marL="0" marR="0" algn="ctr"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12</a:t>
                      </a:r>
                      <a:endParaRPr lang="en-US" sz="2000" b="0" i="0" u="none" strike="noStrike">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200" b="0" i="1" u="none" strike="noStrike">
                          <a:effectLst/>
                          <a:latin typeface="Arial" panose="020B0604020202020204" pitchFamily="34" charset="0"/>
                          <a:ea typeface="Calibri" panose="020F0502020204030204" pitchFamily="34" charset="0"/>
                          <a:cs typeface="Arial" panose="020B0604020202020204" pitchFamily="34" charset="0"/>
                        </a:rPr>
                        <a:t>9.4%</a:t>
                      </a:r>
                      <a:endParaRPr lang="en-US" sz="2000" b="0"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a:noFill/>
                    </a:lnT>
                    <a:lnB>
                      <a:noFill/>
                    </a:lnB>
                    <a:noFill/>
                  </a:tcPr>
                </a:tc>
                <a:tc>
                  <a:txBody>
                    <a:bodyPr/>
                    <a:lstStyle/>
                    <a:p>
                      <a:pPr marL="0" marR="0" algn="ctr"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12</a:t>
                      </a:r>
                      <a:endParaRPr lang="en-US" sz="2000" b="0" i="0" u="none" strike="noStrike">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200" b="0" i="1" u="none" strike="noStrike">
                          <a:effectLst/>
                          <a:latin typeface="Arial" panose="020B0604020202020204" pitchFamily="34" charset="0"/>
                          <a:ea typeface="Calibri" panose="020F0502020204030204" pitchFamily="34" charset="0"/>
                          <a:cs typeface="Arial" panose="020B0604020202020204" pitchFamily="34" charset="0"/>
                        </a:rPr>
                        <a:t>8.8%</a:t>
                      </a:r>
                      <a:endParaRPr lang="en-US" sz="2000" b="0"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a:noFill/>
                    </a:lnT>
                    <a:lnB>
                      <a:noFill/>
                    </a:lnB>
                    <a:noFill/>
                  </a:tcPr>
                </a:tc>
                <a:tc>
                  <a:txBody>
                    <a:bodyPr/>
                    <a:lstStyle/>
                    <a:p>
                      <a:pPr marL="0" marR="0" algn="ctr"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19</a:t>
                      </a:r>
                      <a:endParaRPr lang="en-US" sz="2000" b="0" i="0" u="none" strike="noStrike">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200" b="0" i="1" u="none" strike="noStrike">
                          <a:effectLst/>
                          <a:latin typeface="Arial" panose="020B0604020202020204" pitchFamily="34" charset="0"/>
                          <a:ea typeface="Calibri" panose="020F0502020204030204" pitchFamily="34" charset="0"/>
                          <a:cs typeface="Arial" panose="020B0604020202020204" pitchFamily="34" charset="0"/>
                        </a:rPr>
                        <a:t>13.5%</a:t>
                      </a:r>
                      <a:endParaRPr lang="en-US" sz="2000" b="0"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a:noFill/>
                    </a:lnT>
                    <a:lnB>
                      <a:noFill/>
                    </a:lnB>
                    <a:noFill/>
                  </a:tcPr>
                </a:tc>
                <a:tc>
                  <a:txBody>
                    <a:bodyPr/>
                    <a:lstStyle/>
                    <a:p>
                      <a:pPr marL="0" marR="0" algn="ctr"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17</a:t>
                      </a:r>
                      <a:endParaRPr lang="en-US" sz="2000" b="0" i="0" u="none" strike="noStrike">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200" b="0" i="1" u="none" strike="noStrike">
                          <a:effectLst/>
                          <a:latin typeface="Arial" panose="020B0604020202020204" pitchFamily="34" charset="0"/>
                          <a:ea typeface="Calibri" panose="020F0502020204030204" pitchFamily="34" charset="0"/>
                          <a:cs typeface="Arial" panose="020B0604020202020204" pitchFamily="34" charset="0"/>
                        </a:rPr>
                        <a:t>13.3%</a:t>
                      </a:r>
                      <a:endParaRPr lang="en-US" sz="2000" b="0"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a:noFill/>
                    </a:lnT>
                    <a:lnB>
                      <a:noFill/>
                    </a:lnB>
                    <a:noFill/>
                  </a:tcPr>
                </a:tc>
                <a:tc gridSpan="2">
                  <a:txBody>
                    <a:bodyPr/>
                    <a:lstStyle/>
                    <a:p>
                      <a:pPr marL="0" marR="0" algn="ctr" fontAlgn="t">
                        <a:spcBef>
                          <a:spcPts val="0"/>
                        </a:spcBef>
                        <a:spcAft>
                          <a:spcPts val="0"/>
                        </a:spcAft>
                      </a:pPr>
                      <a:r>
                        <a:rPr lang="en-US" sz="1200" b="1" i="0" u="none" strike="noStrike">
                          <a:effectLst/>
                          <a:latin typeface="Arial" panose="020B0604020202020204" pitchFamily="34" charset="0"/>
                          <a:ea typeface="Calibri" panose="020F0502020204030204" pitchFamily="34" charset="0"/>
                          <a:cs typeface="Arial" panose="020B0604020202020204" pitchFamily="34" charset="0"/>
                        </a:rPr>
                        <a:t>95</a:t>
                      </a:r>
                      <a:endParaRPr lang="en-US" sz="2000" b="0" i="0" u="none" strike="noStrike">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200" b="1" i="1" u="none" strike="noStrike">
                          <a:effectLst/>
                          <a:latin typeface="Arial" panose="020B0604020202020204" pitchFamily="34" charset="0"/>
                          <a:ea typeface="Calibri" panose="020F0502020204030204" pitchFamily="34" charset="0"/>
                          <a:cs typeface="Arial" panose="020B0604020202020204" pitchFamily="34" charset="0"/>
                        </a:rPr>
                        <a:t>11.1%</a:t>
                      </a:r>
                      <a:endParaRPr lang="en-US" sz="2000" b="0" i="0" u="none" strike="noStrike">
                        <a:effectLst/>
                        <a:latin typeface="Arial" panose="020B0604020202020204" pitchFamily="34" charset="0"/>
                        <a:cs typeface="Arial" panose="020B0604020202020204" pitchFamily="34" charset="0"/>
                      </a:endParaRPr>
                    </a:p>
                  </a:txBody>
                  <a:tcPr marL="74285" marR="74285" marT="37143" marB="37143">
                    <a:lnL>
                      <a:noFill/>
                    </a:lnL>
                    <a:lnR>
                      <a:noFill/>
                    </a:lnR>
                    <a:lnT>
                      <a:noFill/>
                    </a:lnT>
                    <a:lnB>
                      <a:noFill/>
                    </a:lnB>
                    <a:noFill/>
                  </a:tcPr>
                </a:tc>
                <a:tc hMerge="1">
                  <a:txBody>
                    <a:bodyPr/>
                    <a:lstStyle/>
                    <a:p>
                      <a:endParaRPr lang="en-US"/>
                    </a:p>
                  </a:txBody>
                  <a:tcPr/>
                </a:tc>
                <a:extLst>
                  <a:ext uri="{0D108BD9-81ED-4DB2-BD59-A6C34878D82A}">
                    <a16:rowId xmlns:a16="http://schemas.microsoft.com/office/drawing/2014/main" val="1705176008"/>
                  </a:ext>
                </a:extLst>
              </a:tr>
              <a:tr h="483163">
                <a:tc>
                  <a:txBody>
                    <a:bodyPr/>
                    <a:lstStyle/>
                    <a:p>
                      <a:pPr marL="0" marR="0" algn="l"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Other</a:t>
                      </a:r>
                      <a:endParaRPr lang="en-US" sz="2000" b="0" i="0" u="none" strike="noStrike">
                        <a:effectLst/>
                        <a:latin typeface="Arial" panose="020B0604020202020204" pitchFamily="34" charset="0"/>
                        <a:cs typeface="Arial" panose="020B0604020202020204" pitchFamily="34" charset="0"/>
                      </a:endParaRPr>
                    </a:p>
                    <a:p>
                      <a:pPr marL="0" marR="0" algn="l"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 </a:t>
                      </a:r>
                      <a:endParaRPr lang="en-US" sz="2000" b="0" i="0" u="none" strike="noStrike">
                        <a:effectLst/>
                        <a:latin typeface="Arial" panose="020B0604020202020204" pitchFamily="34" charset="0"/>
                        <a:cs typeface="Arial" panose="020B0604020202020204" pitchFamily="34" charset="0"/>
                      </a:endParaRPr>
                    </a:p>
                    <a:p>
                      <a:pPr marL="0" marR="0" algn="l"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 </a:t>
                      </a:r>
                      <a:endParaRPr lang="en-US" sz="2000" b="0"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a:noFill/>
                    </a:lnT>
                    <a:lnB>
                      <a:noFill/>
                    </a:lnB>
                    <a:noFill/>
                  </a:tcPr>
                </a:tc>
                <a:tc>
                  <a:txBody>
                    <a:bodyPr/>
                    <a:lstStyle/>
                    <a:p>
                      <a:pPr marL="0" marR="0" algn="ctr"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13</a:t>
                      </a:r>
                      <a:endParaRPr lang="en-US" sz="2000" b="0" i="0" u="none" strike="noStrike">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200" b="0" i="1" u="none" strike="noStrike">
                          <a:effectLst/>
                          <a:latin typeface="Arial" panose="020B0604020202020204" pitchFamily="34" charset="0"/>
                          <a:ea typeface="Calibri" panose="020F0502020204030204" pitchFamily="34" charset="0"/>
                          <a:cs typeface="Arial" panose="020B0604020202020204" pitchFamily="34" charset="0"/>
                        </a:rPr>
                        <a:t>8.2%</a:t>
                      </a:r>
                      <a:endParaRPr lang="en-US" sz="2000" b="0"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a:noFill/>
                    </a:lnT>
                    <a:lnB>
                      <a:noFill/>
                    </a:lnB>
                    <a:noFill/>
                  </a:tcPr>
                </a:tc>
                <a:tc>
                  <a:txBody>
                    <a:bodyPr/>
                    <a:lstStyle/>
                    <a:p>
                      <a:pPr marL="0" marR="0" algn="ctr"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4</a:t>
                      </a:r>
                      <a:endParaRPr lang="en-US" sz="2000" b="0" i="0" u="none" strike="noStrike">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200" b="0" i="1" u="none" strike="noStrike">
                          <a:effectLst/>
                          <a:latin typeface="Arial" panose="020B0604020202020204" pitchFamily="34" charset="0"/>
                          <a:ea typeface="Calibri" panose="020F0502020204030204" pitchFamily="34" charset="0"/>
                          <a:cs typeface="Arial" panose="020B0604020202020204" pitchFamily="34" charset="0"/>
                        </a:rPr>
                        <a:t>2.6%</a:t>
                      </a:r>
                      <a:endParaRPr lang="en-US" sz="2000" b="0"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a:noFill/>
                    </a:lnT>
                    <a:lnB>
                      <a:noFill/>
                    </a:lnB>
                    <a:noFill/>
                  </a:tcPr>
                </a:tc>
                <a:tc>
                  <a:txBody>
                    <a:bodyPr/>
                    <a:lstStyle/>
                    <a:p>
                      <a:pPr marL="0" marR="0" algn="ctr"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6</a:t>
                      </a:r>
                      <a:endParaRPr lang="en-US" sz="2000" b="0" i="0" u="none" strike="noStrike">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200" b="0" i="1" u="none" strike="noStrike">
                          <a:effectLst/>
                          <a:latin typeface="Arial" panose="020B0604020202020204" pitchFamily="34" charset="0"/>
                          <a:ea typeface="Calibri" panose="020F0502020204030204" pitchFamily="34" charset="0"/>
                          <a:cs typeface="Arial" panose="020B0604020202020204" pitchFamily="34" charset="0"/>
                        </a:rPr>
                        <a:t>4.7%</a:t>
                      </a:r>
                      <a:endParaRPr lang="en-US" sz="2000" b="0"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a:noFill/>
                    </a:lnT>
                    <a:lnB>
                      <a:noFill/>
                    </a:lnB>
                    <a:noFill/>
                  </a:tcPr>
                </a:tc>
                <a:tc>
                  <a:txBody>
                    <a:bodyPr/>
                    <a:lstStyle/>
                    <a:p>
                      <a:pPr marL="0" marR="0" algn="ctr"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7</a:t>
                      </a:r>
                      <a:endParaRPr lang="en-US" sz="2000" b="0" i="0" u="none" strike="noStrike">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200" b="0" i="1" u="none" strike="noStrike">
                          <a:effectLst/>
                          <a:latin typeface="Arial" panose="020B0604020202020204" pitchFamily="34" charset="0"/>
                          <a:ea typeface="Calibri" panose="020F0502020204030204" pitchFamily="34" charset="0"/>
                          <a:cs typeface="Arial" panose="020B0604020202020204" pitchFamily="34" charset="0"/>
                        </a:rPr>
                        <a:t>5.1%</a:t>
                      </a:r>
                      <a:endParaRPr lang="en-US" sz="2000" b="0"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a:noFill/>
                    </a:lnT>
                    <a:lnB>
                      <a:noFill/>
                    </a:lnB>
                    <a:noFill/>
                  </a:tcPr>
                </a:tc>
                <a:tc>
                  <a:txBody>
                    <a:bodyPr/>
                    <a:lstStyle/>
                    <a:p>
                      <a:pPr marL="0" marR="0" algn="ctr"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12</a:t>
                      </a:r>
                      <a:endParaRPr lang="en-US" sz="2000" b="0" i="0" u="none" strike="noStrike">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200" b="0" i="1" u="none" strike="noStrike">
                          <a:effectLst/>
                          <a:latin typeface="Arial" panose="020B0604020202020204" pitchFamily="34" charset="0"/>
                          <a:ea typeface="Calibri" panose="020F0502020204030204" pitchFamily="34" charset="0"/>
                          <a:cs typeface="Arial" panose="020B0604020202020204" pitchFamily="34" charset="0"/>
                        </a:rPr>
                        <a:t>8.5%</a:t>
                      </a:r>
                      <a:endParaRPr lang="en-US" sz="2000" b="0"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a:noFill/>
                    </a:lnT>
                    <a:lnB>
                      <a:noFill/>
                    </a:lnB>
                    <a:noFill/>
                  </a:tcPr>
                </a:tc>
                <a:tc>
                  <a:txBody>
                    <a:bodyPr/>
                    <a:lstStyle/>
                    <a:p>
                      <a:pPr marL="0" marR="0" algn="ctr"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7</a:t>
                      </a:r>
                      <a:endParaRPr lang="en-US" sz="2000" b="0" i="0" u="none" strike="noStrike">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200" b="0" i="1" u="none" strike="noStrike">
                          <a:effectLst/>
                          <a:latin typeface="Arial" panose="020B0604020202020204" pitchFamily="34" charset="0"/>
                          <a:ea typeface="Calibri" panose="020F0502020204030204" pitchFamily="34" charset="0"/>
                          <a:cs typeface="Arial" panose="020B0604020202020204" pitchFamily="34" charset="0"/>
                        </a:rPr>
                        <a:t>5.5%</a:t>
                      </a:r>
                      <a:endParaRPr lang="en-US" sz="2000" b="0"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a:noFill/>
                    </a:lnT>
                    <a:lnB>
                      <a:noFill/>
                    </a:lnB>
                    <a:noFill/>
                  </a:tcPr>
                </a:tc>
                <a:tc gridSpan="2">
                  <a:txBody>
                    <a:bodyPr/>
                    <a:lstStyle/>
                    <a:p>
                      <a:pPr marL="0" marR="0" algn="ctr" fontAlgn="t">
                        <a:spcBef>
                          <a:spcPts val="0"/>
                        </a:spcBef>
                        <a:spcAft>
                          <a:spcPts val="0"/>
                        </a:spcAft>
                      </a:pPr>
                      <a:r>
                        <a:rPr lang="en-US" sz="1200" b="1" i="0" u="none" strike="noStrike">
                          <a:effectLst/>
                          <a:latin typeface="Arial" panose="020B0604020202020204" pitchFamily="34" charset="0"/>
                          <a:ea typeface="Calibri" panose="020F0502020204030204" pitchFamily="34" charset="0"/>
                          <a:cs typeface="Arial" panose="020B0604020202020204" pitchFamily="34" charset="0"/>
                        </a:rPr>
                        <a:t>49</a:t>
                      </a:r>
                      <a:endParaRPr lang="en-US" sz="2000" b="0" i="0" u="none" strike="noStrike">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200" b="1" i="1" u="none" strike="noStrike">
                          <a:effectLst/>
                          <a:latin typeface="Arial" panose="020B0604020202020204" pitchFamily="34" charset="0"/>
                          <a:ea typeface="Calibri" panose="020F0502020204030204" pitchFamily="34" charset="0"/>
                          <a:cs typeface="Arial" panose="020B0604020202020204" pitchFamily="34" charset="0"/>
                        </a:rPr>
                        <a:t>5.7%</a:t>
                      </a:r>
                      <a:endParaRPr lang="en-US" sz="2000" b="0" i="0" u="none" strike="noStrike">
                        <a:effectLst/>
                        <a:latin typeface="Arial" panose="020B0604020202020204" pitchFamily="34" charset="0"/>
                        <a:cs typeface="Arial" panose="020B0604020202020204" pitchFamily="34" charset="0"/>
                      </a:endParaRPr>
                    </a:p>
                  </a:txBody>
                  <a:tcPr marL="74285" marR="74285" marT="37143" marB="37143">
                    <a:lnL>
                      <a:noFill/>
                    </a:lnL>
                    <a:lnR>
                      <a:noFill/>
                    </a:lnR>
                    <a:lnT>
                      <a:noFill/>
                    </a:lnT>
                    <a:lnB>
                      <a:noFill/>
                    </a:lnB>
                    <a:noFill/>
                  </a:tcPr>
                </a:tc>
                <a:tc hMerge="1">
                  <a:txBody>
                    <a:bodyPr/>
                    <a:lstStyle/>
                    <a:p>
                      <a:endParaRPr lang="en-US"/>
                    </a:p>
                  </a:txBody>
                  <a:tcPr/>
                </a:tc>
                <a:extLst>
                  <a:ext uri="{0D108BD9-81ED-4DB2-BD59-A6C34878D82A}">
                    <a16:rowId xmlns:a16="http://schemas.microsoft.com/office/drawing/2014/main" val="1673479710"/>
                  </a:ext>
                </a:extLst>
              </a:tr>
              <a:tr h="401140">
                <a:tc>
                  <a:txBody>
                    <a:bodyPr/>
                    <a:lstStyle/>
                    <a:p>
                      <a:pPr marL="0" marR="0" algn="l"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Parent/Parent Conflict</a:t>
                      </a:r>
                      <a:endParaRPr lang="en-US" sz="2000" b="0" i="0" u="none" strike="noStrike">
                        <a:effectLst/>
                        <a:latin typeface="Arial" panose="020B0604020202020204" pitchFamily="34" charset="0"/>
                        <a:cs typeface="Arial" panose="020B0604020202020204" pitchFamily="34" charset="0"/>
                      </a:endParaRPr>
                    </a:p>
                    <a:p>
                      <a:pPr marL="0" marR="0" algn="l"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 </a:t>
                      </a:r>
                      <a:endParaRPr lang="en-US" sz="2000" b="0"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a:noFill/>
                    </a:lnT>
                    <a:lnB>
                      <a:noFill/>
                    </a:lnB>
                    <a:noFill/>
                  </a:tcPr>
                </a:tc>
                <a:tc>
                  <a:txBody>
                    <a:bodyPr/>
                    <a:lstStyle/>
                    <a:p>
                      <a:pPr marL="0" marR="0" algn="ctr"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6</a:t>
                      </a:r>
                      <a:endParaRPr lang="en-US" sz="2000" b="0" i="0" u="none" strike="noStrike">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200" b="0" i="1" u="none" strike="noStrike">
                          <a:effectLst/>
                          <a:latin typeface="Arial" panose="020B0604020202020204" pitchFamily="34" charset="0"/>
                          <a:ea typeface="Calibri" panose="020F0502020204030204" pitchFamily="34" charset="0"/>
                          <a:cs typeface="Arial" panose="020B0604020202020204" pitchFamily="34" charset="0"/>
                        </a:rPr>
                        <a:t>3.8%</a:t>
                      </a:r>
                      <a:endParaRPr lang="en-US" sz="2000" b="0"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a:noFill/>
                    </a:lnT>
                    <a:lnB>
                      <a:noFill/>
                    </a:lnB>
                    <a:noFill/>
                  </a:tcPr>
                </a:tc>
                <a:tc>
                  <a:txBody>
                    <a:bodyPr/>
                    <a:lstStyle/>
                    <a:p>
                      <a:pPr marL="0" marR="0" algn="ctr"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7</a:t>
                      </a:r>
                      <a:endParaRPr lang="en-US" sz="2000" b="0" i="0" u="none" strike="noStrike">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200" b="0" i="1" u="none" strike="noStrike">
                          <a:effectLst/>
                          <a:latin typeface="Arial" panose="020B0604020202020204" pitchFamily="34" charset="0"/>
                          <a:ea typeface="Calibri" panose="020F0502020204030204" pitchFamily="34" charset="0"/>
                          <a:cs typeface="Arial" panose="020B0604020202020204" pitchFamily="34" charset="0"/>
                        </a:rPr>
                        <a:t>4.5%</a:t>
                      </a:r>
                      <a:endParaRPr lang="en-US" sz="2000" b="0"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a:noFill/>
                    </a:lnT>
                    <a:lnB>
                      <a:noFill/>
                    </a:lnB>
                    <a:noFill/>
                  </a:tcPr>
                </a:tc>
                <a:tc>
                  <a:txBody>
                    <a:bodyPr/>
                    <a:lstStyle/>
                    <a:p>
                      <a:pPr marL="0" marR="0" algn="ctr"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5</a:t>
                      </a:r>
                      <a:endParaRPr lang="en-US" sz="2000" b="0" i="0" u="none" strike="noStrike">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200" b="0" i="1" u="none" strike="noStrike">
                          <a:effectLst/>
                          <a:latin typeface="Arial" panose="020B0604020202020204" pitchFamily="34" charset="0"/>
                          <a:ea typeface="Calibri" panose="020F0502020204030204" pitchFamily="34" charset="0"/>
                          <a:cs typeface="Arial" panose="020B0604020202020204" pitchFamily="34" charset="0"/>
                        </a:rPr>
                        <a:t>3.9%</a:t>
                      </a:r>
                      <a:endParaRPr lang="en-US" sz="2000" b="0"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a:noFill/>
                    </a:lnT>
                    <a:lnB>
                      <a:noFill/>
                    </a:lnB>
                    <a:noFill/>
                  </a:tcPr>
                </a:tc>
                <a:tc>
                  <a:txBody>
                    <a:bodyPr/>
                    <a:lstStyle/>
                    <a:p>
                      <a:pPr marL="0" marR="0" algn="ctr"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6</a:t>
                      </a:r>
                      <a:endParaRPr lang="en-US" sz="2000" b="0" i="0" u="none" strike="noStrike">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200" b="0" i="1" u="none" strike="noStrike">
                          <a:effectLst/>
                          <a:latin typeface="Arial" panose="020B0604020202020204" pitchFamily="34" charset="0"/>
                          <a:ea typeface="Calibri" panose="020F0502020204030204" pitchFamily="34" charset="0"/>
                          <a:cs typeface="Arial" panose="020B0604020202020204" pitchFamily="34" charset="0"/>
                        </a:rPr>
                        <a:t>4.4%</a:t>
                      </a:r>
                      <a:endParaRPr lang="en-US" sz="2000" b="0"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a:noFill/>
                    </a:lnT>
                    <a:lnB>
                      <a:noFill/>
                    </a:lnB>
                    <a:noFill/>
                  </a:tcPr>
                </a:tc>
                <a:tc>
                  <a:txBody>
                    <a:bodyPr/>
                    <a:lstStyle/>
                    <a:p>
                      <a:pPr marL="0" marR="0" algn="ctr"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4</a:t>
                      </a:r>
                      <a:endParaRPr lang="en-US" sz="2000" b="0" i="0" u="none" strike="noStrike">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200" b="0" i="1" u="none" strike="noStrike">
                          <a:effectLst/>
                          <a:latin typeface="Arial" panose="020B0604020202020204" pitchFamily="34" charset="0"/>
                          <a:ea typeface="Calibri" panose="020F0502020204030204" pitchFamily="34" charset="0"/>
                          <a:cs typeface="Arial" panose="020B0604020202020204" pitchFamily="34" charset="0"/>
                        </a:rPr>
                        <a:t>2.8%</a:t>
                      </a:r>
                      <a:endParaRPr lang="en-US" sz="2000" b="0"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a:noFill/>
                    </a:lnT>
                    <a:lnB>
                      <a:noFill/>
                    </a:lnB>
                    <a:noFill/>
                  </a:tcPr>
                </a:tc>
                <a:tc>
                  <a:txBody>
                    <a:bodyPr/>
                    <a:lstStyle/>
                    <a:p>
                      <a:pPr marL="0" marR="0" algn="ctr"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3</a:t>
                      </a:r>
                      <a:endParaRPr lang="en-US" sz="2000" b="0" i="0" u="none" strike="noStrike">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200" b="0" i="1" u="none" strike="noStrike">
                          <a:effectLst/>
                          <a:latin typeface="Arial" panose="020B0604020202020204" pitchFamily="34" charset="0"/>
                          <a:ea typeface="Calibri" panose="020F0502020204030204" pitchFamily="34" charset="0"/>
                          <a:cs typeface="Arial" panose="020B0604020202020204" pitchFamily="34" charset="0"/>
                        </a:rPr>
                        <a:t>2.3%</a:t>
                      </a:r>
                      <a:endParaRPr lang="en-US" sz="2000" b="0"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a:noFill/>
                    </a:lnT>
                    <a:lnB>
                      <a:noFill/>
                    </a:lnB>
                    <a:noFill/>
                  </a:tcPr>
                </a:tc>
                <a:tc gridSpan="2">
                  <a:txBody>
                    <a:bodyPr/>
                    <a:lstStyle/>
                    <a:p>
                      <a:pPr marL="0" marR="0" algn="ctr" fontAlgn="t">
                        <a:spcBef>
                          <a:spcPts val="0"/>
                        </a:spcBef>
                        <a:spcAft>
                          <a:spcPts val="0"/>
                        </a:spcAft>
                      </a:pPr>
                      <a:r>
                        <a:rPr lang="en-US" sz="1200" b="1" i="0" u="none" strike="noStrike">
                          <a:effectLst/>
                          <a:latin typeface="Arial" panose="020B0604020202020204" pitchFamily="34" charset="0"/>
                          <a:ea typeface="Calibri" panose="020F0502020204030204" pitchFamily="34" charset="0"/>
                          <a:cs typeface="Arial" panose="020B0604020202020204" pitchFamily="34" charset="0"/>
                        </a:rPr>
                        <a:t>31</a:t>
                      </a:r>
                      <a:endParaRPr lang="en-US" sz="2000" b="0" i="0" u="none" strike="noStrike">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200" b="1" i="1" u="none" strike="noStrike">
                          <a:effectLst/>
                          <a:latin typeface="Arial" panose="020B0604020202020204" pitchFamily="34" charset="0"/>
                          <a:ea typeface="Calibri" panose="020F0502020204030204" pitchFamily="34" charset="0"/>
                          <a:cs typeface="Arial" panose="020B0604020202020204" pitchFamily="34" charset="0"/>
                        </a:rPr>
                        <a:t>3.6%</a:t>
                      </a:r>
                      <a:endParaRPr lang="en-US" sz="2000" b="0" i="0" u="none" strike="noStrike">
                        <a:effectLst/>
                        <a:latin typeface="Arial" panose="020B0604020202020204" pitchFamily="34" charset="0"/>
                        <a:cs typeface="Arial" panose="020B0604020202020204" pitchFamily="34" charset="0"/>
                      </a:endParaRPr>
                    </a:p>
                  </a:txBody>
                  <a:tcPr marL="74285" marR="74285" marT="37143" marB="37143">
                    <a:lnL>
                      <a:noFill/>
                    </a:lnL>
                    <a:lnR>
                      <a:noFill/>
                    </a:lnR>
                    <a:lnT>
                      <a:noFill/>
                    </a:lnT>
                    <a:lnB>
                      <a:noFill/>
                    </a:lnB>
                    <a:noFill/>
                  </a:tcPr>
                </a:tc>
                <a:tc hMerge="1">
                  <a:txBody>
                    <a:bodyPr/>
                    <a:lstStyle/>
                    <a:p>
                      <a:endParaRPr lang="en-US"/>
                    </a:p>
                  </a:txBody>
                  <a:tcPr/>
                </a:tc>
                <a:extLst>
                  <a:ext uri="{0D108BD9-81ED-4DB2-BD59-A6C34878D82A}">
                    <a16:rowId xmlns:a16="http://schemas.microsoft.com/office/drawing/2014/main" val="2879176"/>
                  </a:ext>
                </a:extLst>
              </a:tr>
              <a:tr h="483163">
                <a:tc>
                  <a:txBody>
                    <a:bodyPr/>
                    <a:lstStyle/>
                    <a:p>
                      <a:pPr marL="0" marR="0" algn="l"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Peer/Peer Conflict</a:t>
                      </a:r>
                      <a:endParaRPr lang="en-US" sz="2000" b="0" i="0" u="none" strike="noStrike">
                        <a:effectLst/>
                        <a:latin typeface="Arial" panose="020B0604020202020204" pitchFamily="34" charset="0"/>
                        <a:cs typeface="Arial" panose="020B0604020202020204" pitchFamily="34" charset="0"/>
                      </a:endParaRPr>
                    </a:p>
                    <a:p>
                      <a:pPr marL="0" marR="0" algn="l"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 </a:t>
                      </a:r>
                      <a:endParaRPr lang="en-US" sz="2000" b="0" i="0" u="none" strike="noStrike">
                        <a:effectLst/>
                        <a:latin typeface="Arial" panose="020B0604020202020204" pitchFamily="34" charset="0"/>
                        <a:cs typeface="Arial" panose="020B0604020202020204" pitchFamily="34" charset="0"/>
                      </a:endParaRPr>
                    </a:p>
                    <a:p>
                      <a:pPr marL="0" marR="0" algn="l"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 </a:t>
                      </a:r>
                      <a:endParaRPr lang="en-US" sz="2000" b="0"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a:noFill/>
                    </a:lnT>
                    <a:lnB>
                      <a:noFill/>
                    </a:lnB>
                    <a:noFill/>
                  </a:tcPr>
                </a:tc>
                <a:tc>
                  <a:txBody>
                    <a:bodyPr/>
                    <a:lstStyle/>
                    <a:p>
                      <a:pPr marL="0" marR="0" algn="ctr"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37</a:t>
                      </a:r>
                      <a:endParaRPr lang="en-US" sz="2000" b="0" i="0" u="none" strike="noStrike">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200" b="0" i="1" u="none" strike="noStrike">
                          <a:effectLst/>
                          <a:latin typeface="Arial" panose="020B0604020202020204" pitchFamily="34" charset="0"/>
                          <a:ea typeface="Calibri" panose="020F0502020204030204" pitchFamily="34" charset="0"/>
                          <a:cs typeface="Arial" panose="020B0604020202020204" pitchFamily="34" charset="0"/>
                        </a:rPr>
                        <a:t>23.3%</a:t>
                      </a:r>
                      <a:endParaRPr lang="en-US" sz="2000" b="0"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a:noFill/>
                    </a:lnT>
                    <a:lnB>
                      <a:noFill/>
                    </a:lnB>
                    <a:noFill/>
                  </a:tcPr>
                </a:tc>
                <a:tc>
                  <a:txBody>
                    <a:bodyPr/>
                    <a:lstStyle/>
                    <a:p>
                      <a:pPr marL="0" marR="0" algn="ctr"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33</a:t>
                      </a:r>
                      <a:endParaRPr lang="en-US" sz="2000" b="0" i="0" u="none" strike="noStrike">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200" b="0" i="1" u="none" strike="noStrike">
                          <a:effectLst/>
                          <a:latin typeface="Arial" panose="020B0604020202020204" pitchFamily="34" charset="0"/>
                          <a:ea typeface="Calibri" panose="020F0502020204030204" pitchFamily="34" charset="0"/>
                          <a:cs typeface="Arial" panose="020B0604020202020204" pitchFamily="34" charset="0"/>
                        </a:rPr>
                        <a:t>21.2%</a:t>
                      </a:r>
                      <a:endParaRPr lang="en-US" sz="2000" b="0"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a:noFill/>
                    </a:lnT>
                    <a:lnB>
                      <a:noFill/>
                    </a:lnB>
                    <a:noFill/>
                  </a:tcPr>
                </a:tc>
                <a:tc>
                  <a:txBody>
                    <a:bodyPr/>
                    <a:lstStyle/>
                    <a:p>
                      <a:pPr marL="0" marR="0" algn="ctr"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30</a:t>
                      </a:r>
                      <a:endParaRPr lang="en-US" sz="2000" b="0" i="0" u="none" strike="noStrike">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200" b="0" i="1" u="none" strike="noStrike">
                          <a:effectLst/>
                          <a:latin typeface="Arial" panose="020B0604020202020204" pitchFamily="34" charset="0"/>
                          <a:ea typeface="Calibri" panose="020F0502020204030204" pitchFamily="34" charset="0"/>
                          <a:cs typeface="Arial" panose="020B0604020202020204" pitchFamily="34" charset="0"/>
                        </a:rPr>
                        <a:t>23.4%</a:t>
                      </a:r>
                      <a:endParaRPr lang="en-US" sz="2000" b="0"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a:noFill/>
                    </a:lnT>
                    <a:lnB>
                      <a:noFill/>
                    </a:lnB>
                    <a:noFill/>
                  </a:tcPr>
                </a:tc>
                <a:tc>
                  <a:txBody>
                    <a:bodyPr/>
                    <a:lstStyle/>
                    <a:p>
                      <a:pPr marL="0" marR="0" algn="ctr"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20</a:t>
                      </a:r>
                      <a:endParaRPr lang="en-US" sz="2000" b="0" i="0" u="none" strike="noStrike">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200" b="0" i="1" u="none" strike="noStrike">
                          <a:effectLst/>
                          <a:latin typeface="Arial" panose="020B0604020202020204" pitchFamily="34" charset="0"/>
                          <a:ea typeface="Calibri" panose="020F0502020204030204" pitchFamily="34" charset="0"/>
                          <a:cs typeface="Arial" panose="020B0604020202020204" pitchFamily="34" charset="0"/>
                        </a:rPr>
                        <a:t>14.6%</a:t>
                      </a:r>
                      <a:endParaRPr lang="en-US" sz="2000" b="0"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a:noFill/>
                    </a:lnT>
                    <a:lnB>
                      <a:noFill/>
                    </a:lnB>
                    <a:noFill/>
                  </a:tcPr>
                </a:tc>
                <a:tc>
                  <a:txBody>
                    <a:bodyPr/>
                    <a:lstStyle/>
                    <a:p>
                      <a:pPr marL="0" marR="0" algn="ctr"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22</a:t>
                      </a:r>
                      <a:endParaRPr lang="en-US" sz="2000" b="0" i="0" u="none" strike="noStrike">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200" b="0" i="1" u="none" strike="noStrike">
                          <a:effectLst/>
                          <a:latin typeface="Arial" panose="020B0604020202020204" pitchFamily="34" charset="0"/>
                          <a:ea typeface="Calibri" panose="020F0502020204030204" pitchFamily="34" charset="0"/>
                          <a:cs typeface="Arial" panose="020B0604020202020204" pitchFamily="34" charset="0"/>
                        </a:rPr>
                        <a:t>15.6%</a:t>
                      </a:r>
                      <a:endParaRPr lang="en-US" sz="2000" b="0"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a:noFill/>
                    </a:lnT>
                    <a:lnB>
                      <a:noFill/>
                    </a:lnB>
                    <a:noFill/>
                  </a:tcPr>
                </a:tc>
                <a:tc>
                  <a:txBody>
                    <a:bodyPr/>
                    <a:lstStyle/>
                    <a:p>
                      <a:pPr marL="0" marR="0" algn="ctr"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19</a:t>
                      </a:r>
                      <a:endParaRPr lang="en-US" sz="2000" b="0" i="0" u="none" strike="noStrike">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200" b="0" i="1" u="none" strike="noStrike">
                          <a:effectLst/>
                          <a:latin typeface="Arial" panose="020B0604020202020204" pitchFamily="34" charset="0"/>
                          <a:ea typeface="Calibri" panose="020F0502020204030204" pitchFamily="34" charset="0"/>
                          <a:cs typeface="Arial" panose="020B0604020202020204" pitchFamily="34" charset="0"/>
                        </a:rPr>
                        <a:t>14.8%</a:t>
                      </a:r>
                      <a:endParaRPr lang="en-US" sz="2000" b="0"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a:noFill/>
                    </a:lnT>
                    <a:lnB>
                      <a:noFill/>
                    </a:lnB>
                    <a:noFill/>
                  </a:tcPr>
                </a:tc>
                <a:tc gridSpan="2">
                  <a:txBody>
                    <a:bodyPr/>
                    <a:lstStyle/>
                    <a:p>
                      <a:pPr marL="0" marR="0" algn="ctr" fontAlgn="t">
                        <a:spcBef>
                          <a:spcPts val="0"/>
                        </a:spcBef>
                        <a:spcAft>
                          <a:spcPts val="0"/>
                        </a:spcAft>
                      </a:pPr>
                      <a:r>
                        <a:rPr lang="en-US" sz="1200" b="1" i="0" u="none" strike="noStrike">
                          <a:effectLst/>
                          <a:latin typeface="Arial" panose="020B0604020202020204" pitchFamily="34" charset="0"/>
                          <a:ea typeface="Calibri" panose="020F0502020204030204" pitchFamily="34" charset="0"/>
                          <a:cs typeface="Arial" panose="020B0604020202020204" pitchFamily="34" charset="0"/>
                        </a:rPr>
                        <a:t>161</a:t>
                      </a:r>
                      <a:endParaRPr lang="en-US" sz="2000" b="0" i="0" u="none" strike="noStrike">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200" b="1" i="1" u="none" strike="noStrike">
                          <a:effectLst/>
                          <a:latin typeface="Arial" panose="020B0604020202020204" pitchFamily="34" charset="0"/>
                          <a:ea typeface="Calibri" panose="020F0502020204030204" pitchFamily="34" charset="0"/>
                          <a:cs typeface="Arial" panose="020B0604020202020204" pitchFamily="34" charset="0"/>
                        </a:rPr>
                        <a:t>18.7%</a:t>
                      </a:r>
                      <a:endParaRPr lang="en-US" sz="2000" b="0" i="0" u="none" strike="noStrike">
                        <a:effectLst/>
                        <a:latin typeface="Arial" panose="020B0604020202020204" pitchFamily="34" charset="0"/>
                        <a:cs typeface="Arial" panose="020B0604020202020204" pitchFamily="34" charset="0"/>
                      </a:endParaRPr>
                    </a:p>
                  </a:txBody>
                  <a:tcPr marL="74285" marR="74285" marT="37143" marB="37143">
                    <a:lnL>
                      <a:noFill/>
                    </a:lnL>
                    <a:lnR>
                      <a:noFill/>
                    </a:lnR>
                    <a:lnT>
                      <a:noFill/>
                    </a:lnT>
                    <a:lnB>
                      <a:noFill/>
                    </a:lnB>
                    <a:noFill/>
                  </a:tcPr>
                </a:tc>
                <a:tc hMerge="1">
                  <a:txBody>
                    <a:bodyPr/>
                    <a:lstStyle/>
                    <a:p>
                      <a:endParaRPr lang="en-US"/>
                    </a:p>
                  </a:txBody>
                  <a:tcPr/>
                </a:tc>
                <a:extLst>
                  <a:ext uri="{0D108BD9-81ED-4DB2-BD59-A6C34878D82A}">
                    <a16:rowId xmlns:a16="http://schemas.microsoft.com/office/drawing/2014/main" val="3665698009"/>
                  </a:ext>
                </a:extLst>
              </a:tr>
              <a:tr h="401140">
                <a:tc>
                  <a:txBody>
                    <a:bodyPr/>
                    <a:lstStyle/>
                    <a:p>
                      <a:pPr marL="0" marR="0" algn="l"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Romantic Partners/Dating</a:t>
                      </a:r>
                      <a:endParaRPr lang="en-US" sz="2000" b="0" i="0" u="none" strike="noStrike">
                        <a:effectLst/>
                        <a:latin typeface="Arial" panose="020B0604020202020204" pitchFamily="34" charset="0"/>
                        <a:cs typeface="Arial" panose="020B0604020202020204" pitchFamily="34" charset="0"/>
                      </a:endParaRPr>
                    </a:p>
                    <a:p>
                      <a:pPr marL="0" marR="0" algn="l"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 </a:t>
                      </a:r>
                      <a:endParaRPr lang="en-US" sz="2000" b="0"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a:noFill/>
                    </a:lnT>
                    <a:lnB>
                      <a:noFill/>
                    </a:lnB>
                    <a:noFill/>
                  </a:tcPr>
                </a:tc>
                <a:tc>
                  <a:txBody>
                    <a:bodyPr/>
                    <a:lstStyle/>
                    <a:p>
                      <a:pPr marL="0" marR="0" algn="ctr"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27</a:t>
                      </a:r>
                      <a:endParaRPr lang="en-US" sz="2000" b="0" i="0" u="none" strike="noStrike">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200" b="0" i="1" u="none" strike="noStrike">
                          <a:effectLst/>
                          <a:latin typeface="Arial" panose="020B0604020202020204" pitchFamily="34" charset="0"/>
                          <a:ea typeface="Calibri" panose="020F0502020204030204" pitchFamily="34" charset="0"/>
                          <a:cs typeface="Arial" panose="020B0604020202020204" pitchFamily="34" charset="0"/>
                        </a:rPr>
                        <a:t>17.0%</a:t>
                      </a:r>
                      <a:endParaRPr lang="en-US" sz="2000" b="0"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a:noFill/>
                    </a:lnT>
                    <a:lnB>
                      <a:noFill/>
                    </a:lnB>
                    <a:noFill/>
                  </a:tcPr>
                </a:tc>
                <a:tc>
                  <a:txBody>
                    <a:bodyPr/>
                    <a:lstStyle/>
                    <a:p>
                      <a:pPr marL="0" marR="0" algn="ctr"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36</a:t>
                      </a:r>
                      <a:endParaRPr lang="en-US" sz="2000" b="0" i="0" u="none" strike="noStrike">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200" b="0" i="1" u="none" strike="noStrike">
                          <a:effectLst/>
                          <a:latin typeface="Arial" panose="020B0604020202020204" pitchFamily="34" charset="0"/>
                          <a:ea typeface="Calibri" panose="020F0502020204030204" pitchFamily="34" charset="0"/>
                          <a:cs typeface="Arial" panose="020B0604020202020204" pitchFamily="34" charset="0"/>
                        </a:rPr>
                        <a:t>23.1%</a:t>
                      </a:r>
                      <a:endParaRPr lang="en-US" sz="2000" b="0"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a:noFill/>
                    </a:lnT>
                    <a:lnB>
                      <a:noFill/>
                    </a:lnB>
                    <a:noFill/>
                  </a:tcPr>
                </a:tc>
                <a:tc>
                  <a:txBody>
                    <a:bodyPr/>
                    <a:lstStyle/>
                    <a:p>
                      <a:pPr marL="0" marR="0" algn="ctr"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28</a:t>
                      </a:r>
                      <a:endParaRPr lang="en-US" sz="2000" b="0" i="0" u="none" strike="noStrike">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200" b="0" i="1" u="none" strike="noStrike">
                          <a:effectLst/>
                          <a:latin typeface="Arial" panose="020B0604020202020204" pitchFamily="34" charset="0"/>
                          <a:ea typeface="Calibri" panose="020F0502020204030204" pitchFamily="34" charset="0"/>
                          <a:cs typeface="Arial" panose="020B0604020202020204" pitchFamily="34" charset="0"/>
                        </a:rPr>
                        <a:t>21.9%</a:t>
                      </a:r>
                      <a:endParaRPr lang="en-US" sz="2000" b="0"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a:noFill/>
                    </a:lnT>
                    <a:lnB>
                      <a:noFill/>
                    </a:lnB>
                    <a:noFill/>
                  </a:tcPr>
                </a:tc>
                <a:tc>
                  <a:txBody>
                    <a:bodyPr/>
                    <a:lstStyle/>
                    <a:p>
                      <a:pPr marL="0" marR="0" algn="ctr"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31</a:t>
                      </a:r>
                      <a:endParaRPr lang="en-US" sz="2000" b="0" i="0" u="none" strike="noStrike">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200" b="0" i="1" u="none" strike="noStrike">
                          <a:effectLst/>
                          <a:latin typeface="Arial" panose="020B0604020202020204" pitchFamily="34" charset="0"/>
                          <a:ea typeface="Calibri" panose="020F0502020204030204" pitchFamily="34" charset="0"/>
                          <a:cs typeface="Arial" panose="020B0604020202020204" pitchFamily="34" charset="0"/>
                        </a:rPr>
                        <a:t>22.6%</a:t>
                      </a:r>
                      <a:endParaRPr lang="en-US" sz="2000" b="0"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a:noFill/>
                    </a:lnT>
                    <a:lnB>
                      <a:noFill/>
                    </a:lnB>
                    <a:noFill/>
                  </a:tcPr>
                </a:tc>
                <a:tc>
                  <a:txBody>
                    <a:bodyPr/>
                    <a:lstStyle/>
                    <a:p>
                      <a:pPr marL="0" marR="0" algn="ctr"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25</a:t>
                      </a:r>
                      <a:endParaRPr lang="en-US" sz="2000" b="0" i="0" u="none" strike="noStrike">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200" b="0" i="1" u="none" strike="noStrike">
                          <a:effectLst/>
                          <a:latin typeface="Arial" panose="020B0604020202020204" pitchFamily="34" charset="0"/>
                          <a:ea typeface="Calibri" panose="020F0502020204030204" pitchFamily="34" charset="0"/>
                          <a:cs typeface="Arial" panose="020B0604020202020204" pitchFamily="34" charset="0"/>
                        </a:rPr>
                        <a:t>17.7%</a:t>
                      </a:r>
                      <a:endParaRPr lang="en-US" sz="2000" b="0"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a:noFill/>
                    </a:lnT>
                    <a:lnB>
                      <a:noFill/>
                    </a:lnB>
                    <a:noFill/>
                  </a:tcPr>
                </a:tc>
                <a:tc>
                  <a:txBody>
                    <a:bodyPr/>
                    <a:lstStyle/>
                    <a:p>
                      <a:pPr marL="0" marR="0" algn="ctr"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30</a:t>
                      </a:r>
                      <a:endParaRPr lang="en-US" sz="2000" b="0" i="0" u="none" strike="noStrike">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200" b="0" i="1" u="none" strike="noStrike">
                          <a:effectLst/>
                          <a:latin typeface="Arial" panose="020B0604020202020204" pitchFamily="34" charset="0"/>
                          <a:ea typeface="Calibri" panose="020F0502020204030204" pitchFamily="34" charset="0"/>
                          <a:cs typeface="Arial" panose="020B0604020202020204" pitchFamily="34" charset="0"/>
                        </a:rPr>
                        <a:t>23.4%</a:t>
                      </a:r>
                      <a:endParaRPr lang="en-US" sz="2000" b="0"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a:noFill/>
                    </a:lnT>
                    <a:lnB>
                      <a:noFill/>
                    </a:lnB>
                    <a:noFill/>
                  </a:tcPr>
                </a:tc>
                <a:tc gridSpan="2">
                  <a:txBody>
                    <a:bodyPr/>
                    <a:lstStyle/>
                    <a:p>
                      <a:pPr marL="0" marR="0" algn="ctr" fontAlgn="t">
                        <a:spcBef>
                          <a:spcPts val="0"/>
                        </a:spcBef>
                        <a:spcAft>
                          <a:spcPts val="0"/>
                        </a:spcAft>
                      </a:pPr>
                      <a:r>
                        <a:rPr lang="en-US" sz="1200" b="1" i="0" u="none" strike="noStrike">
                          <a:effectLst/>
                          <a:latin typeface="Arial" panose="020B0604020202020204" pitchFamily="34" charset="0"/>
                          <a:ea typeface="Calibri" panose="020F0502020204030204" pitchFamily="34" charset="0"/>
                          <a:cs typeface="Arial" panose="020B0604020202020204" pitchFamily="34" charset="0"/>
                        </a:rPr>
                        <a:t>177</a:t>
                      </a:r>
                      <a:endParaRPr lang="en-US" sz="2000" b="0" i="0" u="none" strike="noStrike">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200" b="1" i="1" u="none" strike="noStrike">
                          <a:effectLst/>
                          <a:latin typeface="Arial" panose="020B0604020202020204" pitchFamily="34" charset="0"/>
                          <a:ea typeface="Calibri" panose="020F0502020204030204" pitchFamily="34" charset="0"/>
                          <a:cs typeface="Arial" panose="020B0604020202020204" pitchFamily="34" charset="0"/>
                        </a:rPr>
                        <a:t>20.6%</a:t>
                      </a:r>
                      <a:endParaRPr lang="en-US" sz="2000" b="0" i="0" u="none" strike="noStrike">
                        <a:effectLst/>
                        <a:latin typeface="Arial" panose="020B0604020202020204" pitchFamily="34" charset="0"/>
                        <a:cs typeface="Arial" panose="020B0604020202020204" pitchFamily="34" charset="0"/>
                      </a:endParaRPr>
                    </a:p>
                  </a:txBody>
                  <a:tcPr marL="74285" marR="74285" marT="37143" marB="37143">
                    <a:lnL>
                      <a:noFill/>
                    </a:lnL>
                    <a:lnR>
                      <a:noFill/>
                    </a:lnR>
                    <a:lnT>
                      <a:noFill/>
                    </a:lnT>
                    <a:lnB>
                      <a:noFill/>
                    </a:lnB>
                    <a:noFill/>
                  </a:tcPr>
                </a:tc>
                <a:tc hMerge="1">
                  <a:txBody>
                    <a:bodyPr/>
                    <a:lstStyle/>
                    <a:p>
                      <a:endParaRPr lang="en-US"/>
                    </a:p>
                  </a:txBody>
                  <a:tcPr/>
                </a:tc>
                <a:extLst>
                  <a:ext uri="{0D108BD9-81ED-4DB2-BD59-A6C34878D82A}">
                    <a16:rowId xmlns:a16="http://schemas.microsoft.com/office/drawing/2014/main" val="1910215015"/>
                  </a:ext>
                </a:extLst>
              </a:tr>
              <a:tr h="401140">
                <a:tc>
                  <a:txBody>
                    <a:bodyPr/>
                    <a:lstStyle/>
                    <a:p>
                      <a:pPr marL="0" marR="0" algn="l"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Siblings/Sibling Conflict</a:t>
                      </a:r>
                      <a:endParaRPr lang="en-US" sz="2000" b="0" i="0" u="none" strike="noStrike">
                        <a:effectLst/>
                        <a:latin typeface="Arial" panose="020B0604020202020204" pitchFamily="34" charset="0"/>
                        <a:cs typeface="Arial" panose="020B0604020202020204" pitchFamily="34" charset="0"/>
                      </a:endParaRPr>
                    </a:p>
                    <a:p>
                      <a:pPr marL="0" marR="0" algn="l"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 </a:t>
                      </a:r>
                      <a:endParaRPr lang="en-US" sz="2000" b="0"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a:noFill/>
                    </a:lnT>
                    <a:lnB>
                      <a:noFill/>
                    </a:lnB>
                    <a:noFill/>
                  </a:tcPr>
                </a:tc>
                <a:tc>
                  <a:txBody>
                    <a:bodyPr/>
                    <a:lstStyle/>
                    <a:p>
                      <a:pPr marL="0" marR="0" algn="ctr"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10</a:t>
                      </a:r>
                      <a:endParaRPr lang="en-US" sz="2000" b="0" i="0" u="none" strike="noStrike">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200" b="0" i="1" u="none" strike="noStrike">
                          <a:effectLst/>
                          <a:latin typeface="Arial" panose="020B0604020202020204" pitchFamily="34" charset="0"/>
                          <a:ea typeface="Calibri" panose="020F0502020204030204" pitchFamily="34" charset="0"/>
                          <a:cs typeface="Arial" panose="020B0604020202020204" pitchFamily="34" charset="0"/>
                        </a:rPr>
                        <a:t>6.3%</a:t>
                      </a:r>
                      <a:endParaRPr lang="en-US" sz="2000" b="0"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a:noFill/>
                    </a:lnT>
                    <a:lnB>
                      <a:noFill/>
                    </a:lnB>
                    <a:noFill/>
                  </a:tcPr>
                </a:tc>
                <a:tc>
                  <a:txBody>
                    <a:bodyPr/>
                    <a:lstStyle/>
                    <a:p>
                      <a:pPr marL="0" marR="0" algn="ctr"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4</a:t>
                      </a:r>
                      <a:endParaRPr lang="en-US" sz="2000" b="0" i="0" u="none" strike="noStrike">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200" b="0" i="1" u="none" strike="noStrike">
                          <a:effectLst/>
                          <a:latin typeface="Arial" panose="020B0604020202020204" pitchFamily="34" charset="0"/>
                          <a:ea typeface="Calibri" panose="020F0502020204030204" pitchFamily="34" charset="0"/>
                          <a:cs typeface="Arial" panose="020B0604020202020204" pitchFamily="34" charset="0"/>
                        </a:rPr>
                        <a:t>2.6%</a:t>
                      </a:r>
                      <a:endParaRPr lang="en-US" sz="2000" b="0"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a:noFill/>
                    </a:lnT>
                    <a:lnB>
                      <a:noFill/>
                    </a:lnB>
                    <a:noFill/>
                  </a:tcPr>
                </a:tc>
                <a:tc>
                  <a:txBody>
                    <a:bodyPr/>
                    <a:lstStyle/>
                    <a:p>
                      <a:pPr marL="0" marR="0" algn="ctr"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5</a:t>
                      </a:r>
                      <a:endParaRPr lang="en-US" sz="2000" b="0" i="0" u="none" strike="noStrike">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200" b="0" i="1" u="none" strike="noStrike">
                          <a:effectLst/>
                          <a:latin typeface="Arial" panose="020B0604020202020204" pitchFamily="34" charset="0"/>
                          <a:ea typeface="Calibri" panose="020F0502020204030204" pitchFamily="34" charset="0"/>
                          <a:cs typeface="Arial" panose="020B0604020202020204" pitchFamily="34" charset="0"/>
                        </a:rPr>
                        <a:t>3.9%</a:t>
                      </a:r>
                      <a:endParaRPr lang="en-US" sz="2000" b="0"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a:noFill/>
                    </a:lnT>
                    <a:lnB>
                      <a:noFill/>
                    </a:lnB>
                    <a:noFill/>
                  </a:tcPr>
                </a:tc>
                <a:tc>
                  <a:txBody>
                    <a:bodyPr/>
                    <a:lstStyle/>
                    <a:p>
                      <a:pPr marL="0" marR="0" algn="ctr"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4</a:t>
                      </a:r>
                      <a:endParaRPr lang="en-US" sz="2000" b="0" i="0" u="none" strike="noStrike">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200" b="0" i="1" u="none" strike="noStrike">
                          <a:effectLst/>
                          <a:latin typeface="Arial" panose="020B0604020202020204" pitchFamily="34" charset="0"/>
                          <a:ea typeface="Calibri" panose="020F0502020204030204" pitchFamily="34" charset="0"/>
                          <a:cs typeface="Arial" panose="020B0604020202020204" pitchFamily="34" charset="0"/>
                        </a:rPr>
                        <a:t>2.9%</a:t>
                      </a:r>
                      <a:endParaRPr lang="en-US" sz="2000" b="0"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a:noFill/>
                    </a:lnT>
                    <a:lnB>
                      <a:noFill/>
                    </a:lnB>
                    <a:noFill/>
                  </a:tcPr>
                </a:tc>
                <a:tc>
                  <a:txBody>
                    <a:bodyPr/>
                    <a:lstStyle/>
                    <a:p>
                      <a:pPr marL="0" marR="0" algn="ctr"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2</a:t>
                      </a:r>
                      <a:endParaRPr lang="en-US" sz="2000" b="0" i="0" u="none" strike="noStrike">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200" b="0" i="1" u="none" strike="noStrike">
                          <a:effectLst/>
                          <a:latin typeface="Arial" panose="020B0604020202020204" pitchFamily="34" charset="0"/>
                          <a:ea typeface="Calibri" panose="020F0502020204030204" pitchFamily="34" charset="0"/>
                          <a:cs typeface="Arial" panose="020B0604020202020204" pitchFamily="34" charset="0"/>
                        </a:rPr>
                        <a:t>1.4%</a:t>
                      </a:r>
                      <a:endParaRPr lang="en-US" sz="2000" b="0"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a:noFill/>
                    </a:lnT>
                    <a:lnB>
                      <a:noFill/>
                    </a:lnB>
                    <a:noFill/>
                  </a:tcPr>
                </a:tc>
                <a:tc>
                  <a:txBody>
                    <a:bodyPr/>
                    <a:lstStyle/>
                    <a:p>
                      <a:pPr marL="0" marR="0" algn="ctr"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0</a:t>
                      </a:r>
                      <a:endParaRPr lang="en-US" sz="2000" b="0" i="0" u="none" strike="noStrike">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200" b="0" i="1" u="none" strike="noStrike">
                          <a:effectLst/>
                          <a:latin typeface="Arial" panose="020B0604020202020204" pitchFamily="34" charset="0"/>
                          <a:ea typeface="Calibri" panose="020F0502020204030204" pitchFamily="34" charset="0"/>
                          <a:cs typeface="Arial" panose="020B0604020202020204" pitchFamily="34" charset="0"/>
                        </a:rPr>
                        <a:t>0.0%</a:t>
                      </a:r>
                      <a:endParaRPr lang="en-US" sz="2000" b="0"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a:noFill/>
                    </a:lnT>
                    <a:lnB>
                      <a:noFill/>
                    </a:lnB>
                    <a:noFill/>
                  </a:tcPr>
                </a:tc>
                <a:tc gridSpan="2">
                  <a:txBody>
                    <a:bodyPr/>
                    <a:lstStyle/>
                    <a:p>
                      <a:pPr marL="0" marR="0" algn="ctr" fontAlgn="t">
                        <a:spcBef>
                          <a:spcPts val="0"/>
                        </a:spcBef>
                        <a:spcAft>
                          <a:spcPts val="0"/>
                        </a:spcAft>
                      </a:pPr>
                      <a:r>
                        <a:rPr lang="en-US" sz="1200" b="1" i="0" u="none" strike="noStrike">
                          <a:effectLst/>
                          <a:latin typeface="Arial" panose="020B0604020202020204" pitchFamily="34" charset="0"/>
                          <a:ea typeface="Calibri" panose="020F0502020204030204" pitchFamily="34" charset="0"/>
                          <a:cs typeface="Arial" panose="020B0604020202020204" pitchFamily="34" charset="0"/>
                        </a:rPr>
                        <a:t>25</a:t>
                      </a:r>
                      <a:endParaRPr lang="en-US" sz="2000" b="0" i="0" u="none" strike="noStrike">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200" b="1" i="1" u="none" strike="noStrike">
                          <a:effectLst/>
                          <a:latin typeface="Arial" panose="020B0604020202020204" pitchFamily="34" charset="0"/>
                          <a:ea typeface="Calibri" panose="020F0502020204030204" pitchFamily="34" charset="0"/>
                          <a:cs typeface="Arial" panose="020B0604020202020204" pitchFamily="34" charset="0"/>
                        </a:rPr>
                        <a:t>2.9%</a:t>
                      </a:r>
                      <a:endParaRPr lang="en-US" sz="2000" b="0" i="0" u="none" strike="noStrike">
                        <a:effectLst/>
                        <a:latin typeface="Arial" panose="020B0604020202020204" pitchFamily="34" charset="0"/>
                        <a:cs typeface="Arial" panose="020B0604020202020204" pitchFamily="34" charset="0"/>
                      </a:endParaRPr>
                    </a:p>
                  </a:txBody>
                  <a:tcPr marL="74285" marR="74285" marT="37143" marB="37143">
                    <a:lnL>
                      <a:noFill/>
                    </a:lnL>
                    <a:lnR>
                      <a:noFill/>
                    </a:lnR>
                    <a:lnT>
                      <a:noFill/>
                    </a:lnT>
                    <a:lnB>
                      <a:noFill/>
                    </a:lnB>
                    <a:noFill/>
                  </a:tcPr>
                </a:tc>
                <a:tc hMerge="1">
                  <a:txBody>
                    <a:bodyPr/>
                    <a:lstStyle/>
                    <a:p>
                      <a:endParaRPr lang="en-US"/>
                    </a:p>
                  </a:txBody>
                  <a:tcPr/>
                </a:tc>
                <a:extLst>
                  <a:ext uri="{0D108BD9-81ED-4DB2-BD59-A6C34878D82A}">
                    <a16:rowId xmlns:a16="http://schemas.microsoft.com/office/drawing/2014/main" val="468597028"/>
                  </a:ext>
                </a:extLst>
              </a:tr>
              <a:tr h="483163">
                <a:tc>
                  <a:txBody>
                    <a:bodyPr/>
                    <a:lstStyle/>
                    <a:p>
                      <a:pPr marL="0" marR="0" algn="l"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Trips/Travel/</a:t>
                      </a:r>
                      <a:endParaRPr lang="en-US" sz="2000" b="0" i="0" u="none" strike="noStrike">
                        <a:effectLst/>
                        <a:latin typeface="Arial" panose="020B0604020202020204" pitchFamily="34" charset="0"/>
                        <a:cs typeface="Arial" panose="020B0604020202020204" pitchFamily="34" charset="0"/>
                      </a:endParaRPr>
                    </a:p>
                    <a:p>
                      <a:pPr marL="0" marR="0" algn="l"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Logistics</a:t>
                      </a:r>
                      <a:endParaRPr lang="en-US" sz="2000" b="0" i="0" u="none" strike="noStrike">
                        <a:effectLst/>
                        <a:latin typeface="Arial" panose="020B0604020202020204" pitchFamily="34" charset="0"/>
                        <a:cs typeface="Arial" panose="020B0604020202020204" pitchFamily="34" charset="0"/>
                      </a:endParaRPr>
                    </a:p>
                    <a:p>
                      <a:pPr marL="0" marR="0" algn="l"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 </a:t>
                      </a:r>
                      <a:endParaRPr lang="en-US" sz="2000" b="0"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a:noFill/>
                    </a:lnT>
                    <a:lnB w="12700" cap="flat" cmpd="sng" algn="ctr">
                      <a:solidFill>
                        <a:srgbClr val="000000"/>
                      </a:solidFill>
                      <a:prstDash val="solid"/>
                      <a:round/>
                      <a:headEnd type="none" w="med" len="med"/>
                      <a:tailEnd type="none" w="med" len="med"/>
                    </a:lnB>
                    <a:noFill/>
                  </a:tcPr>
                </a:tc>
                <a:tc>
                  <a:txBody>
                    <a:bodyPr/>
                    <a:lstStyle/>
                    <a:p>
                      <a:pPr marL="0" marR="0" algn="ctr"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4</a:t>
                      </a:r>
                      <a:endParaRPr lang="en-US" sz="2000" b="0" i="0" u="none" strike="noStrike">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200" b="0" i="1" u="none" strike="noStrike">
                          <a:effectLst/>
                          <a:latin typeface="Arial" panose="020B0604020202020204" pitchFamily="34" charset="0"/>
                          <a:ea typeface="Calibri" panose="020F0502020204030204" pitchFamily="34" charset="0"/>
                          <a:cs typeface="Arial" panose="020B0604020202020204" pitchFamily="34" charset="0"/>
                        </a:rPr>
                        <a:t>2.5%</a:t>
                      </a:r>
                      <a:endParaRPr lang="en-US" sz="2000" b="0"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a:noFill/>
                    </a:lnT>
                    <a:lnB w="12700" cap="flat" cmpd="sng" algn="ctr">
                      <a:solidFill>
                        <a:srgbClr val="000000"/>
                      </a:solidFill>
                      <a:prstDash val="solid"/>
                      <a:round/>
                      <a:headEnd type="none" w="med" len="med"/>
                      <a:tailEnd type="none" w="med" len="med"/>
                    </a:lnB>
                    <a:noFill/>
                  </a:tcPr>
                </a:tc>
                <a:tc>
                  <a:txBody>
                    <a:bodyPr/>
                    <a:lstStyle/>
                    <a:p>
                      <a:pPr marL="0" marR="0" algn="ctr"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8</a:t>
                      </a:r>
                      <a:endParaRPr lang="en-US" sz="2000" b="0" i="0" u="none" strike="noStrike">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200" b="0" i="1" u="none" strike="noStrike">
                          <a:effectLst/>
                          <a:latin typeface="Arial" panose="020B0604020202020204" pitchFamily="34" charset="0"/>
                          <a:ea typeface="Calibri" panose="020F0502020204030204" pitchFamily="34" charset="0"/>
                          <a:cs typeface="Arial" panose="020B0604020202020204" pitchFamily="34" charset="0"/>
                        </a:rPr>
                        <a:t>5.1%</a:t>
                      </a:r>
                      <a:endParaRPr lang="en-US" sz="2000" b="0"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a:noFill/>
                    </a:lnT>
                    <a:lnB w="12700" cap="flat" cmpd="sng" algn="ctr">
                      <a:solidFill>
                        <a:srgbClr val="000000"/>
                      </a:solidFill>
                      <a:prstDash val="solid"/>
                      <a:round/>
                      <a:headEnd type="none" w="med" len="med"/>
                      <a:tailEnd type="none" w="med" len="med"/>
                    </a:lnB>
                    <a:noFill/>
                  </a:tcPr>
                </a:tc>
                <a:tc>
                  <a:txBody>
                    <a:bodyPr/>
                    <a:lstStyle/>
                    <a:p>
                      <a:pPr marL="0" marR="0" algn="ctr"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5</a:t>
                      </a:r>
                      <a:endParaRPr lang="en-US" sz="2000" b="0" i="0" u="none" strike="noStrike">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200" b="0" i="1" u="none" strike="noStrike">
                          <a:effectLst/>
                          <a:latin typeface="Arial" panose="020B0604020202020204" pitchFamily="34" charset="0"/>
                          <a:ea typeface="Calibri" panose="020F0502020204030204" pitchFamily="34" charset="0"/>
                          <a:cs typeface="Arial" panose="020B0604020202020204" pitchFamily="34" charset="0"/>
                        </a:rPr>
                        <a:t>3.9%</a:t>
                      </a:r>
                      <a:endParaRPr lang="en-US" sz="2000" b="0"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a:noFill/>
                    </a:lnT>
                    <a:lnB w="12700" cap="flat" cmpd="sng" algn="ctr">
                      <a:solidFill>
                        <a:srgbClr val="000000"/>
                      </a:solidFill>
                      <a:prstDash val="solid"/>
                      <a:round/>
                      <a:headEnd type="none" w="med" len="med"/>
                      <a:tailEnd type="none" w="med" len="med"/>
                    </a:lnB>
                    <a:noFill/>
                  </a:tcPr>
                </a:tc>
                <a:tc>
                  <a:txBody>
                    <a:bodyPr/>
                    <a:lstStyle/>
                    <a:p>
                      <a:pPr marL="0" marR="0" algn="ctr"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4</a:t>
                      </a:r>
                      <a:endParaRPr lang="en-US" sz="2000" b="0" i="0" u="none" strike="noStrike">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2.9%</a:t>
                      </a:r>
                      <a:endParaRPr lang="en-US" sz="2000" b="0"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a:noFill/>
                    </a:lnT>
                    <a:lnB w="12700" cap="flat" cmpd="sng" algn="ctr">
                      <a:solidFill>
                        <a:srgbClr val="000000"/>
                      </a:solidFill>
                      <a:prstDash val="solid"/>
                      <a:round/>
                      <a:headEnd type="none" w="med" len="med"/>
                      <a:tailEnd type="none" w="med" len="med"/>
                    </a:lnB>
                    <a:noFill/>
                  </a:tcPr>
                </a:tc>
                <a:tc>
                  <a:txBody>
                    <a:bodyPr/>
                    <a:lstStyle/>
                    <a:p>
                      <a:pPr marL="0" marR="0" algn="ctr"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2</a:t>
                      </a:r>
                      <a:endParaRPr lang="en-US" sz="2000" b="0" i="0" u="none" strike="noStrike">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200" b="0" i="1" u="none" strike="noStrike">
                          <a:effectLst/>
                          <a:latin typeface="Arial" panose="020B0604020202020204" pitchFamily="34" charset="0"/>
                          <a:ea typeface="Calibri" panose="020F0502020204030204" pitchFamily="34" charset="0"/>
                          <a:cs typeface="Arial" panose="020B0604020202020204" pitchFamily="34" charset="0"/>
                        </a:rPr>
                        <a:t>1.4%</a:t>
                      </a:r>
                      <a:endParaRPr lang="en-US" sz="2000" b="0"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a:noFill/>
                    </a:lnT>
                    <a:lnB w="12700" cap="flat" cmpd="sng" algn="ctr">
                      <a:solidFill>
                        <a:srgbClr val="000000"/>
                      </a:solidFill>
                      <a:prstDash val="solid"/>
                      <a:round/>
                      <a:headEnd type="none" w="med" len="med"/>
                      <a:tailEnd type="none" w="med" len="med"/>
                    </a:lnB>
                    <a:noFill/>
                  </a:tcPr>
                </a:tc>
                <a:tc>
                  <a:txBody>
                    <a:bodyPr/>
                    <a:lstStyle/>
                    <a:p>
                      <a:pPr marL="0" marR="0" algn="ctr"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5</a:t>
                      </a:r>
                      <a:endParaRPr lang="en-US" sz="2000" b="0" i="0" u="none" strike="noStrike">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200" b="0" i="1" u="none" strike="noStrike">
                          <a:effectLst/>
                          <a:latin typeface="Arial" panose="020B0604020202020204" pitchFamily="34" charset="0"/>
                          <a:ea typeface="Calibri" panose="020F0502020204030204" pitchFamily="34" charset="0"/>
                          <a:cs typeface="Arial" panose="020B0604020202020204" pitchFamily="34" charset="0"/>
                        </a:rPr>
                        <a:t>3.9%</a:t>
                      </a:r>
                      <a:endParaRPr lang="en-US" sz="2000" b="0"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a:noFill/>
                    </a:lnT>
                    <a:lnB w="12700" cap="flat" cmpd="sng" algn="ctr">
                      <a:solidFill>
                        <a:srgbClr val="000000"/>
                      </a:solidFill>
                      <a:prstDash val="solid"/>
                      <a:round/>
                      <a:headEnd type="none" w="med" len="med"/>
                      <a:tailEnd type="none" w="med" len="med"/>
                    </a:lnB>
                    <a:noFill/>
                  </a:tcPr>
                </a:tc>
                <a:tc gridSpan="2">
                  <a:txBody>
                    <a:bodyPr/>
                    <a:lstStyle/>
                    <a:p>
                      <a:pPr marL="0" marR="0" algn="ctr" fontAlgn="t">
                        <a:spcBef>
                          <a:spcPts val="0"/>
                        </a:spcBef>
                        <a:spcAft>
                          <a:spcPts val="0"/>
                        </a:spcAft>
                      </a:pPr>
                      <a:r>
                        <a:rPr lang="en-US" sz="1200" b="1" i="0" u="none" strike="noStrike">
                          <a:effectLst/>
                          <a:latin typeface="Arial" panose="020B0604020202020204" pitchFamily="34" charset="0"/>
                          <a:ea typeface="Calibri" panose="020F0502020204030204" pitchFamily="34" charset="0"/>
                          <a:cs typeface="Arial" panose="020B0604020202020204" pitchFamily="34" charset="0"/>
                        </a:rPr>
                        <a:t>28</a:t>
                      </a:r>
                      <a:endParaRPr lang="en-US" sz="2000" b="0" i="0" u="none" strike="noStrike">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200" b="1" i="1" u="none" strike="noStrike">
                          <a:effectLst/>
                          <a:latin typeface="Arial" panose="020B0604020202020204" pitchFamily="34" charset="0"/>
                          <a:ea typeface="Calibri" panose="020F0502020204030204" pitchFamily="34" charset="0"/>
                          <a:cs typeface="Arial" panose="020B0604020202020204" pitchFamily="34" charset="0"/>
                        </a:rPr>
                        <a:t>3.3%</a:t>
                      </a:r>
                      <a:endParaRPr lang="en-US" sz="2000" b="0" i="0" u="none" strike="noStrike">
                        <a:effectLst/>
                        <a:latin typeface="Arial" panose="020B0604020202020204" pitchFamily="34" charset="0"/>
                        <a:cs typeface="Arial" panose="020B0604020202020204" pitchFamily="34" charset="0"/>
                      </a:endParaRPr>
                    </a:p>
                  </a:txBody>
                  <a:tcPr marL="74285" marR="74285" marT="37143" marB="37143">
                    <a:lnL>
                      <a:noFill/>
                    </a:lnL>
                    <a:lnR>
                      <a:noFill/>
                    </a:lnR>
                    <a:lnT>
                      <a:noFill/>
                    </a:lnT>
                    <a:lnB w="1270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3157439397"/>
                  </a:ext>
                </a:extLst>
              </a:tr>
              <a:tr h="252570">
                <a:tc>
                  <a:txBody>
                    <a:bodyPr/>
                    <a:lstStyle/>
                    <a:p>
                      <a:pPr marL="0" marR="0" algn="l" fontAlgn="ctr">
                        <a:spcBef>
                          <a:spcPts val="0"/>
                        </a:spcBef>
                        <a:spcAft>
                          <a:spcPts val="0"/>
                        </a:spcAft>
                      </a:pPr>
                      <a:r>
                        <a:rPr lang="en-US" sz="1200" b="1" i="0" u="none" strike="noStrike">
                          <a:effectLst/>
                          <a:latin typeface="Arial" panose="020B0604020202020204" pitchFamily="34" charset="0"/>
                          <a:ea typeface="Calibri" panose="020F0502020204030204" pitchFamily="34" charset="0"/>
                          <a:cs typeface="Arial" panose="020B0604020202020204" pitchFamily="34" charset="0"/>
                        </a:rPr>
                        <a:t>Total N </a:t>
                      </a:r>
                      <a:endParaRPr lang="en-US" sz="2000" b="0" i="0" u="none" strike="noStrike">
                        <a:effectLst/>
                        <a:latin typeface="Arial" panose="020B0604020202020204" pitchFamily="34" charset="0"/>
                        <a:cs typeface="Arial" panose="020B0604020202020204" pitchFamily="34" charset="0"/>
                      </a:endParaRPr>
                    </a:p>
                  </a:txBody>
                  <a:tcPr marL="55714" marR="55714" marT="7738"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169</a:t>
                      </a:r>
                      <a:endParaRPr lang="en-US" sz="2000" b="0" i="0" u="none" strike="noStrike">
                        <a:effectLst/>
                        <a:latin typeface="Arial" panose="020B0604020202020204" pitchFamily="34" charset="0"/>
                        <a:cs typeface="Arial" panose="020B0604020202020204" pitchFamily="34" charset="0"/>
                      </a:endParaRPr>
                    </a:p>
                  </a:txBody>
                  <a:tcPr marL="55714" marR="55714" marT="7738"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156</a:t>
                      </a:r>
                      <a:endParaRPr lang="en-US" sz="2000" b="0" i="0" u="none" strike="noStrike">
                        <a:effectLst/>
                        <a:latin typeface="Arial" panose="020B0604020202020204" pitchFamily="34" charset="0"/>
                        <a:cs typeface="Arial" panose="020B0604020202020204" pitchFamily="34" charset="0"/>
                      </a:endParaRPr>
                    </a:p>
                  </a:txBody>
                  <a:tcPr marL="55714" marR="55714" marT="7738"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128</a:t>
                      </a:r>
                      <a:endParaRPr lang="en-US" sz="2000" b="0" i="0" u="none" strike="noStrike">
                        <a:effectLst/>
                        <a:latin typeface="Arial" panose="020B0604020202020204" pitchFamily="34" charset="0"/>
                        <a:cs typeface="Arial" panose="020B0604020202020204" pitchFamily="34" charset="0"/>
                      </a:endParaRPr>
                    </a:p>
                  </a:txBody>
                  <a:tcPr marL="55714" marR="55714" marT="7738"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137</a:t>
                      </a:r>
                      <a:endParaRPr lang="en-US" sz="2000" b="0" i="0" u="none" strike="noStrike">
                        <a:effectLst/>
                        <a:latin typeface="Arial" panose="020B0604020202020204" pitchFamily="34" charset="0"/>
                        <a:cs typeface="Arial" panose="020B0604020202020204" pitchFamily="34" charset="0"/>
                      </a:endParaRPr>
                    </a:p>
                  </a:txBody>
                  <a:tcPr marL="55714" marR="55714" marT="7738"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141</a:t>
                      </a:r>
                      <a:endParaRPr lang="en-US" sz="2000" b="0" i="0" u="none" strike="noStrike">
                        <a:effectLst/>
                        <a:latin typeface="Arial" panose="020B0604020202020204" pitchFamily="34" charset="0"/>
                        <a:cs typeface="Arial" panose="020B0604020202020204" pitchFamily="34" charset="0"/>
                      </a:endParaRPr>
                    </a:p>
                  </a:txBody>
                  <a:tcPr marL="55714" marR="55714" marT="7738"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128</a:t>
                      </a:r>
                      <a:endParaRPr lang="en-US" sz="2000" b="0" i="0" u="none" strike="noStrike">
                        <a:effectLst/>
                        <a:latin typeface="Arial" panose="020B0604020202020204" pitchFamily="34" charset="0"/>
                        <a:cs typeface="Arial" panose="020B0604020202020204" pitchFamily="34" charset="0"/>
                      </a:endParaRPr>
                    </a:p>
                  </a:txBody>
                  <a:tcPr marL="55714" marR="55714" marT="7738"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marL="0" marR="0" algn="ctr" fontAlgn="t">
                        <a:spcBef>
                          <a:spcPts val="0"/>
                        </a:spcBef>
                        <a:spcAft>
                          <a:spcPts val="0"/>
                        </a:spcAft>
                      </a:pPr>
                      <a:r>
                        <a:rPr lang="en-US" sz="1200" b="1" i="0" u="none" strike="noStrike">
                          <a:effectLst/>
                          <a:latin typeface="Arial" panose="020B0604020202020204" pitchFamily="34" charset="0"/>
                          <a:ea typeface="Calibri" panose="020F0502020204030204" pitchFamily="34" charset="0"/>
                          <a:cs typeface="Arial" panose="020B0604020202020204" pitchFamily="34" charset="0"/>
                        </a:rPr>
                        <a:t>859</a:t>
                      </a:r>
                      <a:endParaRPr lang="en-US" sz="2000" b="0" i="0" u="none" strike="noStrike">
                        <a:effectLst/>
                        <a:latin typeface="Arial" panose="020B0604020202020204" pitchFamily="34" charset="0"/>
                        <a:cs typeface="Arial" panose="020B0604020202020204" pitchFamily="34" charset="0"/>
                      </a:endParaRPr>
                    </a:p>
                  </a:txBody>
                  <a:tcPr marL="74285" marR="74285" marT="37143" marB="37143">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842463777"/>
                  </a:ext>
                </a:extLst>
              </a:tr>
              <a:tr h="227808">
                <a:tc gridSpan="8">
                  <a:txBody>
                    <a:bodyPr/>
                    <a:lstStyle/>
                    <a:p>
                      <a:pPr marL="0" marR="0" algn="l" fontAlgn="t">
                        <a:spcBef>
                          <a:spcPts val="0"/>
                        </a:spcBef>
                        <a:spcAft>
                          <a:spcPts val="0"/>
                        </a:spcAft>
                      </a:pPr>
                      <a:r>
                        <a:rPr lang="en-US" sz="1050" b="0" i="1" u="none" strike="noStrike">
                          <a:effectLst/>
                          <a:latin typeface="Arial" panose="020B0604020202020204" pitchFamily="34" charset="0"/>
                          <a:ea typeface="Calibri" panose="020F0502020204030204" pitchFamily="34" charset="0"/>
                          <a:cs typeface="Arial" panose="020B0604020202020204" pitchFamily="34" charset="0"/>
                        </a:rPr>
                        <a:t>Note: Percentages reflect percent of total for column and may not add to 100 due to rounding.</a:t>
                      </a:r>
                      <a:endParaRPr lang="en-US" sz="2000" b="0" i="0" u="none" strike="noStrike">
                        <a:effectLst/>
                        <a:latin typeface="Arial" panose="020B0604020202020204" pitchFamily="34" charset="0"/>
                        <a:cs typeface="Arial" panose="020B0604020202020204" pitchFamily="34" charset="0"/>
                      </a:endParaRPr>
                    </a:p>
                  </a:txBody>
                  <a:tcPr marL="74285" marR="74285" marT="37143" marB="37143">
                    <a:lnL>
                      <a:noFill/>
                    </a:lnL>
                    <a:lnR>
                      <a:noFill/>
                    </a:lnR>
                    <a:lnT w="12700" cap="flat" cmpd="sng" algn="ctr">
                      <a:solidFill>
                        <a:srgbClr val="000000"/>
                      </a:solidFill>
                      <a:prstDash val="solid"/>
                      <a:round/>
                      <a:headEnd type="none" w="med" len="med"/>
                      <a:tailEnd type="none" w="med" len="med"/>
                    </a:lnT>
                    <a:lnB>
                      <a:noFill/>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gn="l" fontAlgn="t">
                        <a:spcBef>
                          <a:spcPts val="0"/>
                        </a:spcBef>
                        <a:spcAft>
                          <a:spcPts val="0"/>
                        </a:spcAft>
                      </a:pPr>
                      <a:r>
                        <a:rPr lang="en-US" sz="1050" b="0" i="1" u="none" strike="noStrike" dirty="0">
                          <a:effectLst/>
                          <a:latin typeface="Arial" panose="020B0604020202020204" pitchFamily="34" charset="0"/>
                          <a:ea typeface="Calibri" panose="020F0502020204030204" pitchFamily="34" charset="0"/>
                          <a:cs typeface="Arial" panose="020B0604020202020204" pitchFamily="34" charset="0"/>
                        </a:rPr>
                        <a:t> </a:t>
                      </a:r>
                      <a:endParaRPr lang="en-US" sz="2000" b="0" i="0" u="none" strike="noStrike" dirty="0">
                        <a:effectLst/>
                        <a:latin typeface="Arial" panose="020B0604020202020204" pitchFamily="34" charset="0"/>
                        <a:cs typeface="Arial" panose="020B0604020202020204" pitchFamily="34" charset="0"/>
                      </a:endParaRPr>
                    </a:p>
                  </a:txBody>
                  <a:tcPr marL="55714" marR="55714" marT="7738" marB="0">
                    <a:lnL>
                      <a:noFill/>
                    </a:lnL>
                    <a:lnR>
                      <a:noFill/>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2906390835"/>
                  </a:ext>
                </a:extLst>
              </a:tr>
            </a:tbl>
          </a:graphicData>
        </a:graphic>
      </p:graphicFrame>
    </p:spTree>
    <p:extLst>
      <p:ext uri="{BB962C8B-B14F-4D97-AF65-F5344CB8AC3E}">
        <p14:creationId xmlns:p14="http://schemas.microsoft.com/office/powerpoint/2010/main" val="20908393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FB96C8A2-BF19-9BF6-04F9-EAA2AD1A99CF}"/>
              </a:ext>
            </a:extLst>
          </p:cNvPr>
          <p:cNvGraphicFramePr>
            <a:graphicFrameLocks noGrp="1"/>
          </p:cNvGraphicFramePr>
          <p:nvPr/>
        </p:nvGraphicFramePr>
        <p:xfrm>
          <a:off x="1468270" y="318706"/>
          <a:ext cx="9255459" cy="6251068"/>
        </p:xfrm>
        <a:graphic>
          <a:graphicData uri="http://schemas.openxmlformats.org/drawingml/2006/table">
            <a:tbl>
              <a:tblPr firstRow="1" firstCol="1" bandRow="1"/>
              <a:tblGrid>
                <a:gridCol w="2334089">
                  <a:extLst>
                    <a:ext uri="{9D8B030D-6E8A-4147-A177-3AD203B41FA5}">
                      <a16:colId xmlns:a16="http://schemas.microsoft.com/office/drawing/2014/main" val="180126463"/>
                    </a:ext>
                  </a:extLst>
                </a:gridCol>
                <a:gridCol w="948280">
                  <a:extLst>
                    <a:ext uri="{9D8B030D-6E8A-4147-A177-3AD203B41FA5}">
                      <a16:colId xmlns:a16="http://schemas.microsoft.com/office/drawing/2014/main" val="2893154256"/>
                    </a:ext>
                  </a:extLst>
                </a:gridCol>
                <a:gridCol w="948280">
                  <a:extLst>
                    <a:ext uri="{9D8B030D-6E8A-4147-A177-3AD203B41FA5}">
                      <a16:colId xmlns:a16="http://schemas.microsoft.com/office/drawing/2014/main" val="4060293695"/>
                    </a:ext>
                  </a:extLst>
                </a:gridCol>
                <a:gridCol w="948280">
                  <a:extLst>
                    <a:ext uri="{9D8B030D-6E8A-4147-A177-3AD203B41FA5}">
                      <a16:colId xmlns:a16="http://schemas.microsoft.com/office/drawing/2014/main" val="46450778"/>
                    </a:ext>
                  </a:extLst>
                </a:gridCol>
                <a:gridCol w="948280">
                  <a:extLst>
                    <a:ext uri="{9D8B030D-6E8A-4147-A177-3AD203B41FA5}">
                      <a16:colId xmlns:a16="http://schemas.microsoft.com/office/drawing/2014/main" val="2254164376"/>
                    </a:ext>
                  </a:extLst>
                </a:gridCol>
                <a:gridCol w="948280">
                  <a:extLst>
                    <a:ext uri="{9D8B030D-6E8A-4147-A177-3AD203B41FA5}">
                      <a16:colId xmlns:a16="http://schemas.microsoft.com/office/drawing/2014/main" val="3908422938"/>
                    </a:ext>
                  </a:extLst>
                </a:gridCol>
                <a:gridCol w="948280">
                  <a:extLst>
                    <a:ext uri="{9D8B030D-6E8A-4147-A177-3AD203B41FA5}">
                      <a16:colId xmlns:a16="http://schemas.microsoft.com/office/drawing/2014/main" val="1418282324"/>
                    </a:ext>
                  </a:extLst>
                </a:gridCol>
                <a:gridCol w="480296">
                  <a:extLst>
                    <a:ext uri="{9D8B030D-6E8A-4147-A177-3AD203B41FA5}">
                      <a16:colId xmlns:a16="http://schemas.microsoft.com/office/drawing/2014/main" val="143568926"/>
                    </a:ext>
                  </a:extLst>
                </a:gridCol>
                <a:gridCol w="751394">
                  <a:extLst>
                    <a:ext uri="{9D8B030D-6E8A-4147-A177-3AD203B41FA5}">
                      <a16:colId xmlns:a16="http://schemas.microsoft.com/office/drawing/2014/main" val="849554476"/>
                    </a:ext>
                  </a:extLst>
                </a:gridCol>
              </a:tblGrid>
              <a:tr h="252570">
                <a:tc gridSpan="9">
                  <a:txBody>
                    <a:bodyPr/>
                    <a:lstStyle/>
                    <a:p>
                      <a:pPr marL="0" marR="0" algn="l" fontAlgn="t">
                        <a:spcBef>
                          <a:spcPts val="0"/>
                        </a:spcBef>
                        <a:spcAft>
                          <a:spcPts val="0"/>
                        </a:spcAft>
                      </a:pPr>
                      <a:r>
                        <a:rPr lang="en-US" sz="1400" b="1" i="0" u="none" strike="noStrike" dirty="0">
                          <a:effectLst/>
                          <a:latin typeface="Arial" panose="020B0604020202020204" pitchFamily="34" charset="0"/>
                          <a:ea typeface="Calibri" panose="020F0502020204030204" pitchFamily="34" charset="0"/>
                          <a:cs typeface="Arial" panose="020B0604020202020204" pitchFamily="34" charset="0"/>
                        </a:rPr>
                        <a:t>Adolescent-Generated Support Topics from Age 13 to Age 18</a:t>
                      </a:r>
                      <a:endParaRPr lang="en-US" sz="2400" b="0" i="0" u="none" strike="noStrike" dirty="0">
                        <a:effectLst/>
                        <a:latin typeface="Arial" panose="020B0604020202020204" pitchFamily="34" charset="0"/>
                        <a:cs typeface="Arial" panose="020B0604020202020204" pitchFamily="34" charset="0"/>
                      </a:endParaRPr>
                    </a:p>
                  </a:txBody>
                  <a:tcPr marL="74285" marR="74285" marT="37143" marB="37143">
                    <a:lnL>
                      <a:noFill/>
                    </a:lnL>
                    <a:lnR>
                      <a:noFill/>
                    </a:lnR>
                    <a:lnT>
                      <a:noFill/>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672198619"/>
                  </a:ext>
                </a:extLst>
              </a:tr>
              <a:tr h="252570">
                <a:tc>
                  <a:txBody>
                    <a:bodyPr/>
                    <a:lstStyle/>
                    <a:p>
                      <a:pPr marL="0" marR="0" algn="l" fontAlgn="t">
                        <a:spcBef>
                          <a:spcPts val="0"/>
                        </a:spcBef>
                        <a:spcAft>
                          <a:spcPts val="0"/>
                        </a:spcAft>
                      </a:pPr>
                      <a:r>
                        <a:rPr lang="en-US" sz="1200" b="1" i="0" u="none" strike="noStrike">
                          <a:effectLst/>
                          <a:latin typeface="Arial" panose="020B0604020202020204" pitchFamily="34" charset="0"/>
                          <a:ea typeface="Calibri" panose="020F0502020204030204" pitchFamily="34" charset="0"/>
                          <a:cs typeface="Arial" panose="020B0604020202020204" pitchFamily="34" charset="0"/>
                        </a:rPr>
                        <a:t>Topic</a:t>
                      </a:r>
                      <a:endParaRPr lang="en-US" sz="2000" b="1"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t">
                        <a:spcBef>
                          <a:spcPts val="0"/>
                        </a:spcBef>
                        <a:spcAft>
                          <a:spcPts val="0"/>
                        </a:spcAft>
                      </a:pPr>
                      <a:r>
                        <a:rPr lang="en-US" sz="1200" b="1" i="0" u="none" strike="noStrike">
                          <a:effectLst/>
                          <a:latin typeface="Arial" panose="020B0604020202020204" pitchFamily="34" charset="0"/>
                          <a:ea typeface="Calibri" panose="020F0502020204030204" pitchFamily="34" charset="0"/>
                          <a:cs typeface="Arial" panose="020B0604020202020204" pitchFamily="34" charset="0"/>
                        </a:rPr>
                        <a:t>Age 13</a:t>
                      </a:r>
                      <a:endParaRPr lang="en-US" sz="2000" b="1"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t">
                        <a:spcBef>
                          <a:spcPts val="0"/>
                        </a:spcBef>
                        <a:spcAft>
                          <a:spcPts val="0"/>
                        </a:spcAft>
                      </a:pPr>
                      <a:r>
                        <a:rPr lang="en-US" sz="1200" b="1" i="0" u="none" strike="noStrike">
                          <a:effectLst/>
                          <a:latin typeface="Arial" panose="020B0604020202020204" pitchFamily="34" charset="0"/>
                          <a:ea typeface="Calibri" panose="020F0502020204030204" pitchFamily="34" charset="0"/>
                          <a:cs typeface="Arial" panose="020B0604020202020204" pitchFamily="34" charset="0"/>
                        </a:rPr>
                        <a:t>Age 14</a:t>
                      </a:r>
                      <a:endParaRPr lang="en-US" sz="2000" b="1"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t">
                        <a:spcBef>
                          <a:spcPts val="0"/>
                        </a:spcBef>
                        <a:spcAft>
                          <a:spcPts val="0"/>
                        </a:spcAft>
                      </a:pPr>
                      <a:r>
                        <a:rPr lang="en-US" sz="1200" b="1" i="0" u="none" strike="noStrike">
                          <a:effectLst/>
                          <a:latin typeface="Arial" panose="020B0604020202020204" pitchFamily="34" charset="0"/>
                          <a:ea typeface="Calibri" panose="020F0502020204030204" pitchFamily="34" charset="0"/>
                          <a:cs typeface="Arial" panose="020B0604020202020204" pitchFamily="34" charset="0"/>
                        </a:rPr>
                        <a:t>Age 15</a:t>
                      </a:r>
                      <a:endParaRPr lang="en-US" sz="2000" b="1"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t">
                        <a:spcBef>
                          <a:spcPts val="0"/>
                        </a:spcBef>
                        <a:spcAft>
                          <a:spcPts val="0"/>
                        </a:spcAft>
                      </a:pPr>
                      <a:r>
                        <a:rPr lang="en-US" sz="1200" b="1" i="0" u="none" strike="noStrike">
                          <a:effectLst/>
                          <a:latin typeface="Arial" panose="020B0604020202020204" pitchFamily="34" charset="0"/>
                          <a:ea typeface="Calibri" panose="020F0502020204030204" pitchFamily="34" charset="0"/>
                          <a:cs typeface="Arial" panose="020B0604020202020204" pitchFamily="34" charset="0"/>
                        </a:rPr>
                        <a:t>Age 16</a:t>
                      </a:r>
                      <a:endParaRPr lang="en-US" sz="2000" b="1"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t">
                        <a:spcBef>
                          <a:spcPts val="0"/>
                        </a:spcBef>
                        <a:spcAft>
                          <a:spcPts val="0"/>
                        </a:spcAft>
                      </a:pPr>
                      <a:r>
                        <a:rPr lang="en-US" sz="1200" b="1" i="0" u="none" strike="noStrike">
                          <a:effectLst/>
                          <a:latin typeface="Arial" panose="020B0604020202020204" pitchFamily="34" charset="0"/>
                          <a:ea typeface="Calibri" panose="020F0502020204030204" pitchFamily="34" charset="0"/>
                          <a:cs typeface="Arial" panose="020B0604020202020204" pitchFamily="34" charset="0"/>
                        </a:rPr>
                        <a:t>Age 17</a:t>
                      </a:r>
                      <a:endParaRPr lang="en-US" sz="2000" b="1"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t">
                        <a:spcBef>
                          <a:spcPts val="0"/>
                        </a:spcBef>
                        <a:spcAft>
                          <a:spcPts val="0"/>
                        </a:spcAft>
                      </a:pPr>
                      <a:r>
                        <a:rPr lang="en-US" sz="1200" b="1" i="0" u="none" strike="noStrike" dirty="0">
                          <a:effectLst/>
                          <a:latin typeface="Arial" panose="020B0604020202020204" pitchFamily="34" charset="0"/>
                          <a:ea typeface="Calibri" panose="020F0502020204030204" pitchFamily="34" charset="0"/>
                          <a:cs typeface="Arial" panose="020B0604020202020204" pitchFamily="34" charset="0"/>
                        </a:rPr>
                        <a:t>Age 18</a:t>
                      </a:r>
                      <a:endParaRPr lang="en-US" sz="2000" b="1" i="0" u="none" strike="noStrike" dirty="0">
                        <a:effectLst/>
                        <a:latin typeface="Arial" panose="020B0604020202020204" pitchFamily="34" charset="0"/>
                        <a:cs typeface="Arial" panose="020B0604020202020204" pitchFamily="34" charset="0"/>
                      </a:endParaRPr>
                    </a:p>
                  </a:txBody>
                  <a:tcPr marL="55714" marR="55714" marT="7738"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marL="0" marR="0" algn="ctr" fontAlgn="t">
                        <a:spcBef>
                          <a:spcPts val="0"/>
                        </a:spcBef>
                        <a:spcAft>
                          <a:spcPts val="0"/>
                        </a:spcAft>
                      </a:pPr>
                      <a:r>
                        <a:rPr lang="en-US" sz="1200" b="1" i="0" u="none" strike="noStrike">
                          <a:effectLst/>
                          <a:latin typeface="Arial" panose="020B0604020202020204" pitchFamily="34" charset="0"/>
                          <a:ea typeface="Calibri" panose="020F0502020204030204" pitchFamily="34" charset="0"/>
                          <a:cs typeface="Arial" panose="020B0604020202020204" pitchFamily="34" charset="0"/>
                        </a:rPr>
                        <a:t>Total</a:t>
                      </a:r>
                      <a:endParaRPr lang="en-US" sz="2000" b="0" i="0" u="none" strike="noStrike">
                        <a:effectLst/>
                        <a:latin typeface="Arial" panose="020B0604020202020204" pitchFamily="34" charset="0"/>
                        <a:cs typeface="Arial" panose="020B0604020202020204" pitchFamily="34" charset="0"/>
                      </a:endParaRPr>
                    </a:p>
                  </a:txBody>
                  <a:tcPr marL="74285" marR="74285" marT="37143" marB="37143">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83281720"/>
                  </a:ext>
                </a:extLst>
              </a:tr>
              <a:tr h="483163">
                <a:tc>
                  <a:txBody>
                    <a:bodyPr/>
                    <a:lstStyle/>
                    <a:p>
                      <a:pPr marL="0" marR="0" algn="l"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Academic Concern/</a:t>
                      </a:r>
                      <a:endParaRPr lang="en-US" sz="2000" b="0" i="0" u="none" strike="noStrike">
                        <a:effectLst/>
                        <a:latin typeface="Arial" panose="020B0604020202020204" pitchFamily="34" charset="0"/>
                        <a:cs typeface="Arial" panose="020B0604020202020204" pitchFamily="34" charset="0"/>
                      </a:endParaRPr>
                    </a:p>
                    <a:p>
                      <a:pPr marL="0" marR="0" algn="l"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Teacher Conflict</a:t>
                      </a:r>
                      <a:endParaRPr lang="en-US" sz="2000" b="0" i="0" u="none" strike="noStrike">
                        <a:effectLst/>
                        <a:latin typeface="Arial" panose="020B0604020202020204" pitchFamily="34" charset="0"/>
                        <a:cs typeface="Arial" panose="020B0604020202020204" pitchFamily="34" charset="0"/>
                      </a:endParaRPr>
                    </a:p>
                    <a:p>
                      <a:pPr marL="0" marR="0" algn="l"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 </a:t>
                      </a:r>
                      <a:endParaRPr lang="en-US" sz="2000" b="0"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w="12700" cap="flat" cmpd="sng" algn="ctr">
                      <a:solidFill>
                        <a:srgbClr val="000000"/>
                      </a:solidFill>
                      <a:prstDash val="solid"/>
                      <a:round/>
                      <a:headEnd type="none" w="med" len="med"/>
                      <a:tailEnd type="none" w="med" len="med"/>
                    </a:lnT>
                    <a:lnB>
                      <a:noFill/>
                    </a:lnB>
                    <a:noFill/>
                  </a:tcPr>
                </a:tc>
                <a:tc>
                  <a:txBody>
                    <a:bodyPr/>
                    <a:lstStyle/>
                    <a:p>
                      <a:pPr marL="0" marR="0" algn="ctr"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25</a:t>
                      </a:r>
                      <a:endParaRPr lang="en-US" sz="2000" b="0" i="0" u="none" strike="noStrike">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200" b="0" i="1" u="none" strike="noStrike">
                          <a:effectLst/>
                          <a:latin typeface="Arial" panose="020B0604020202020204" pitchFamily="34" charset="0"/>
                          <a:ea typeface="Calibri" panose="020F0502020204030204" pitchFamily="34" charset="0"/>
                          <a:cs typeface="Arial" panose="020B0604020202020204" pitchFamily="34" charset="0"/>
                        </a:rPr>
                        <a:t>15.7%</a:t>
                      </a:r>
                      <a:endParaRPr lang="en-US" sz="2000" b="0"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w="12700" cap="flat" cmpd="sng" algn="ctr">
                      <a:solidFill>
                        <a:srgbClr val="000000"/>
                      </a:solidFill>
                      <a:prstDash val="solid"/>
                      <a:round/>
                      <a:headEnd type="none" w="med" len="med"/>
                      <a:tailEnd type="none" w="med" len="med"/>
                    </a:lnT>
                    <a:lnB>
                      <a:noFill/>
                    </a:lnB>
                    <a:noFill/>
                  </a:tcPr>
                </a:tc>
                <a:tc>
                  <a:txBody>
                    <a:bodyPr/>
                    <a:lstStyle/>
                    <a:p>
                      <a:pPr marL="0" marR="0" algn="ctr"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23</a:t>
                      </a:r>
                      <a:endParaRPr lang="en-US" sz="2000" b="0" i="0" u="none" strike="noStrike">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200" b="0" i="1" u="none" strike="noStrike">
                          <a:effectLst/>
                          <a:latin typeface="Arial" panose="020B0604020202020204" pitchFamily="34" charset="0"/>
                          <a:ea typeface="Calibri" panose="020F0502020204030204" pitchFamily="34" charset="0"/>
                          <a:cs typeface="Arial" panose="020B0604020202020204" pitchFamily="34" charset="0"/>
                        </a:rPr>
                        <a:t>14.7%</a:t>
                      </a:r>
                      <a:endParaRPr lang="en-US" sz="2000" b="0"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w="12700" cap="flat" cmpd="sng" algn="ctr">
                      <a:solidFill>
                        <a:srgbClr val="000000"/>
                      </a:solidFill>
                      <a:prstDash val="solid"/>
                      <a:round/>
                      <a:headEnd type="none" w="med" len="med"/>
                      <a:tailEnd type="none" w="med" len="med"/>
                    </a:lnT>
                    <a:lnB>
                      <a:noFill/>
                    </a:lnB>
                    <a:noFill/>
                  </a:tcPr>
                </a:tc>
                <a:tc>
                  <a:txBody>
                    <a:bodyPr/>
                    <a:lstStyle/>
                    <a:p>
                      <a:pPr marL="0" marR="0" algn="ctr"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16</a:t>
                      </a:r>
                      <a:endParaRPr lang="en-US" sz="2000" b="0" i="0" u="none" strike="noStrike">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200" b="0" i="1" u="none" strike="noStrike">
                          <a:effectLst/>
                          <a:latin typeface="Arial" panose="020B0604020202020204" pitchFamily="34" charset="0"/>
                          <a:ea typeface="Calibri" panose="020F0502020204030204" pitchFamily="34" charset="0"/>
                          <a:cs typeface="Arial" panose="020B0604020202020204" pitchFamily="34" charset="0"/>
                        </a:rPr>
                        <a:t>12.5%</a:t>
                      </a:r>
                      <a:endParaRPr lang="en-US" sz="2000" b="0"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w="12700" cap="flat" cmpd="sng" algn="ctr">
                      <a:solidFill>
                        <a:srgbClr val="000000"/>
                      </a:solidFill>
                      <a:prstDash val="solid"/>
                      <a:round/>
                      <a:headEnd type="none" w="med" len="med"/>
                      <a:tailEnd type="none" w="med" len="med"/>
                    </a:lnT>
                    <a:lnB>
                      <a:noFill/>
                    </a:lnB>
                    <a:noFill/>
                  </a:tcPr>
                </a:tc>
                <a:tc>
                  <a:txBody>
                    <a:bodyPr/>
                    <a:lstStyle/>
                    <a:p>
                      <a:pPr marL="0" marR="0" algn="ctr"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13</a:t>
                      </a:r>
                      <a:endParaRPr lang="en-US" sz="2000" b="0" i="0" u="none" strike="noStrike">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200" b="0" i="1" u="none" strike="noStrike">
                          <a:effectLst/>
                          <a:latin typeface="Arial" panose="020B0604020202020204" pitchFamily="34" charset="0"/>
                          <a:ea typeface="Calibri" panose="020F0502020204030204" pitchFamily="34" charset="0"/>
                          <a:cs typeface="Arial" panose="020B0604020202020204" pitchFamily="34" charset="0"/>
                        </a:rPr>
                        <a:t>9.5%</a:t>
                      </a:r>
                      <a:endParaRPr lang="en-US" sz="2000" b="0"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w="12700" cap="flat" cmpd="sng" algn="ctr">
                      <a:solidFill>
                        <a:srgbClr val="000000"/>
                      </a:solidFill>
                      <a:prstDash val="solid"/>
                      <a:round/>
                      <a:headEnd type="none" w="med" len="med"/>
                      <a:tailEnd type="none" w="med" len="med"/>
                    </a:lnT>
                    <a:lnB>
                      <a:noFill/>
                    </a:lnB>
                    <a:noFill/>
                  </a:tcPr>
                </a:tc>
                <a:tc>
                  <a:txBody>
                    <a:bodyPr/>
                    <a:lstStyle/>
                    <a:p>
                      <a:pPr marL="0" marR="0" algn="ctr"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12</a:t>
                      </a:r>
                      <a:endParaRPr lang="en-US" sz="2000" b="0" i="0" u="none" strike="noStrike">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200" b="0" i="1" u="none" strike="noStrike">
                          <a:effectLst/>
                          <a:latin typeface="Arial" panose="020B0604020202020204" pitchFamily="34" charset="0"/>
                          <a:ea typeface="Calibri" panose="020F0502020204030204" pitchFamily="34" charset="0"/>
                          <a:cs typeface="Arial" panose="020B0604020202020204" pitchFamily="34" charset="0"/>
                        </a:rPr>
                        <a:t>8.5%</a:t>
                      </a:r>
                      <a:endParaRPr lang="en-US" sz="2000" b="0"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w="12700" cap="flat" cmpd="sng" algn="ctr">
                      <a:solidFill>
                        <a:srgbClr val="000000"/>
                      </a:solidFill>
                      <a:prstDash val="solid"/>
                      <a:round/>
                      <a:headEnd type="none" w="med" len="med"/>
                      <a:tailEnd type="none" w="med" len="med"/>
                    </a:lnT>
                    <a:lnB>
                      <a:noFill/>
                    </a:lnB>
                    <a:noFill/>
                  </a:tcPr>
                </a:tc>
                <a:tc>
                  <a:txBody>
                    <a:bodyPr/>
                    <a:lstStyle/>
                    <a:p>
                      <a:pPr marL="0" marR="0" algn="ctr" fontAlgn="t">
                        <a:spcBef>
                          <a:spcPts val="0"/>
                        </a:spcBef>
                        <a:spcAft>
                          <a:spcPts val="0"/>
                        </a:spcAft>
                      </a:pPr>
                      <a:r>
                        <a:rPr lang="en-US" sz="1200" b="0" i="0" u="none" strike="noStrike" dirty="0">
                          <a:effectLst/>
                          <a:latin typeface="Arial" panose="020B0604020202020204" pitchFamily="34" charset="0"/>
                          <a:ea typeface="Calibri" panose="020F0502020204030204" pitchFamily="34" charset="0"/>
                          <a:cs typeface="Arial" panose="020B0604020202020204" pitchFamily="34" charset="0"/>
                        </a:rPr>
                        <a:t>6</a:t>
                      </a:r>
                      <a:endParaRPr lang="en-US" sz="2000" b="0" i="0" u="none" strike="noStrike" dirty="0">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200" b="0" i="1" u="none" strike="noStrike" dirty="0">
                          <a:effectLst/>
                          <a:latin typeface="Arial" panose="020B0604020202020204" pitchFamily="34" charset="0"/>
                          <a:ea typeface="Calibri" panose="020F0502020204030204" pitchFamily="34" charset="0"/>
                          <a:cs typeface="Arial" panose="020B0604020202020204" pitchFamily="34" charset="0"/>
                        </a:rPr>
                        <a:t>4.7%</a:t>
                      </a:r>
                      <a:endParaRPr lang="en-US" sz="2000" b="0" i="0" u="none" strike="noStrike" dirty="0">
                        <a:effectLst/>
                        <a:latin typeface="Arial" panose="020B0604020202020204" pitchFamily="34" charset="0"/>
                        <a:cs typeface="Arial" panose="020B0604020202020204" pitchFamily="34" charset="0"/>
                      </a:endParaRPr>
                    </a:p>
                  </a:txBody>
                  <a:tcPr marL="55714" marR="55714" marT="7738" marB="0">
                    <a:lnL>
                      <a:noFill/>
                    </a:lnL>
                    <a:lnR>
                      <a:noFill/>
                    </a:lnR>
                    <a:lnT w="12700" cap="flat" cmpd="sng" algn="ctr">
                      <a:solidFill>
                        <a:srgbClr val="000000"/>
                      </a:solidFill>
                      <a:prstDash val="solid"/>
                      <a:round/>
                      <a:headEnd type="none" w="med" len="med"/>
                      <a:tailEnd type="none" w="med" len="med"/>
                    </a:lnT>
                    <a:lnB>
                      <a:noFill/>
                    </a:lnB>
                    <a:noFill/>
                  </a:tcPr>
                </a:tc>
                <a:tc gridSpan="2">
                  <a:txBody>
                    <a:bodyPr/>
                    <a:lstStyle/>
                    <a:p>
                      <a:pPr marL="0" marR="0" algn="ctr" fontAlgn="t">
                        <a:spcBef>
                          <a:spcPts val="0"/>
                        </a:spcBef>
                        <a:spcAft>
                          <a:spcPts val="0"/>
                        </a:spcAft>
                      </a:pPr>
                      <a:r>
                        <a:rPr lang="en-US" sz="1200" b="1" i="0" u="none" strike="noStrike" dirty="0">
                          <a:effectLst/>
                          <a:latin typeface="Arial" panose="020B0604020202020204" pitchFamily="34" charset="0"/>
                          <a:ea typeface="Calibri" panose="020F0502020204030204" pitchFamily="34" charset="0"/>
                          <a:cs typeface="Arial" panose="020B0604020202020204" pitchFamily="34" charset="0"/>
                        </a:rPr>
                        <a:t>95</a:t>
                      </a:r>
                      <a:endParaRPr lang="en-US" sz="2000" b="0" i="0" u="none" strike="noStrike" dirty="0">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200" b="1" i="1" u="none" strike="noStrike" dirty="0">
                          <a:effectLst/>
                          <a:latin typeface="Arial" panose="020B0604020202020204" pitchFamily="34" charset="0"/>
                          <a:ea typeface="Calibri" panose="020F0502020204030204" pitchFamily="34" charset="0"/>
                          <a:cs typeface="Arial" panose="020B0604020202020204" pitchFamily="34" charset="0"/>
                        </a:rPr>
                        <a:t>11.1%</a:t>
                      </a:r>
                      <a:endParaRPr lang="en-US" sz="2000" b="0" i="0" u="none" strike="noStrike" dirty="0">
                        <a:effectLst/>
                        <a:latin typeface="Arial" panose="020B0604020202020204" pitchFamily="34" charset="0"/>
                        <a:cs typeface="Arial" panose="020B0604020202020204" pitchFamily="34" charset="0"/>
                      </a:endParaRPr>
                    </a:p>
                  </a:txBody>
                  <a:tcPr marL="74285" marR="74285" marT="37143" marB="37143">
                    <a:lnL>
                      <a:noFill/>
                    </a:lnL>
                    <a:lnR>
                      <a:noFill/>
                    </a:lnR>
                    <a:lnT w="12700" cap="flat" cmpd="sng" algn="ctr">
                      <a:solidFill>
                        <a:srgbClr val="000000"/>
                      </a:solidFill>
                      <a:prstDash val="solid"/>
                      <a:round/>
                      <a:headEnd type="none" w="med" len="med"/>
                      <a:tailEnd type="none" w="med" len="med"/>
                    </a:lnT>
                    <a:lnB>
                      <a:noFill/>
                    </a:lnB>
                    <a:noFill/>
                  </a:tcPr>
                </a:tc>
                <a:tc hMerge="1">
                  <a:txBody>
                    <a:bodyPr/>
                    <a:lstStyle/>
                    <a:p>
                      <a:endParaRPr lang="en-US"/>
                    </a:p>
                  </a:txBody>
                  <a:tcPr/>
                </a:tc>
                <a:extLst>
                  <a:ext uri="{0D108BD9-81ED-4DB2-BD59-A6C34878D82A}">
                    <a16:rowId xmlns:a16="http://schemas.microsoft.com/office/drawing/2014/main" val="121349796"/>
                  </a:ext>
                </a:extLst>
              </a:tr>
              <a:tr h="483163">
                <a:tc>
                  <a:txBody>
                    <a:bodyPr/>
                    <a:lstStyle/>
                    <a:p>
                      <a:pPr marL="0" marR="0" algn="l"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Extracurriculars/</a:t>
                      </a:r>
                      <a:endParaRPr lang="en-US" sz="2000" b="0" i="0" u="none" strike="noStrike">
                        <a:effectLst/>
                        <a:latin typeface="Arial" panose="020B0604020202020204" pitchFamily="34" charset="0"/>
                        <a:cs typeface="Arial" panose="020B0604020202020204" pitchFamily="34" charset="0"/>
                      </a:endParaRPr>
                    </a:p>
                    <a:p>
                      <a:pPr marL="0" marR="0" algn="l"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Sports</a:t>
                      </a:r>
                      <a:endParaRPr lang="en-US" sz="2000" b="0" i="0" u="none" strike="noStrike">
                        <a:effectLst/>
                        <a:latin typeface="Arial" panose="020B0604020202020204" pitchFamily="34" charset="0"/>
                        <a:cs typeface="Arial" panose="020B0604020202020204" pitchFamily="34" charset="0"/>
                      </a:endParaRPr>
                    </a:p>
                    <a:p>
                      <a:pPr marL="0" marR="0" algn="l"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 </a:t>
                      </a:r>
                      <a:endParaRPr lang="en-US" sz="2000" b="0"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a:noFill/>
                    </a:lnT>
                    <a:lnB>
                      <a:noFill/>
                    </a:lnB>
                    <a:noFill/>
                  </a:tcPr>
                </a:tc>
                <a:tc>
                  <a:txBody>
                    <a:bodyPr/>
                    <a:lstStyle/>
                    <a:p>
                      <a:pPr marL="0" marR="0" algn="ctr"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28</a:t>
                      </a:r>
                      <a:endParaRPr lang="en-US" sz="2000" b="0" i="0" u="none" strike="noStrike">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200" b="0" i="1" u="none" strike="noStrike">
                          <a:effectLst/>
                          <a:latin typeface="Arial" panose="020B0604020202020204" pitchFamily="34" charset="0"/>
                          <a:ea typeface="Calibri" panose="020F0502020204030204" pitchFamily="34" charset="0"/>
                          <a:cs typeface="Arial" panose="020B0604020202020204" pitchFamily="34" charset="0"/>
                        </a:rPr>
                        <a:t>17.6%</a:t>
                      </a:r>
                      <a:endParaRPr lang="en-US" sz="2000" b="0"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a:noFill/>
                    </a:lnT>
                    <a:lnB>
                      <a:noFill/>
                    </a:lnB>
                    <a:noFill/>
                  </a:tcPr>
                </a:tc>
                <a:tc>
                  <a:txBody>
                    <a:bodyPr/>
                    <a:lstStyle/>
                    <a:p>
                      <a:pPr marL="0" marR="0" algn="ctr"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16</a:t>
                      </a:r>
                      <a:endParaRPr lang="en-US" sz="2000" b="0" i="0" u="none" strike="noStrike">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200" b="0" i="1" u="none" strike="noStrike">
                          <a:effectLst/>
                          <a:latin typeface="Arial" panose="020B0604020202020204" pitchFamily="34" charset="0"/>
                          <a:ea typeface="Calibri" panose="020F0502020204030204" pitchFamily="34" charset="0"/>
                          <a:cs typeface="Arial" panose="020B0604020202020204" pitchFamily="34" charset="0"/>
                        </a:rPr>
                        <a:t>10.3%</a:t>
                      </a:r>
                      <a:endParaRPr lang="en-US" sz="2000" b="0"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a:noFill/>
                    </a:lnT>
                    <a:lnB>
                      <a:noFill/>
                    </a:lnB>
                    <a:noFill/>
                  </a:tcPr>
                </a:tc>
                <a:tc>
                  <a:txBody>
                    <a:bodyPr/>
                    <a:lstStyle/>
                    <a:p>
                      <a:pPr marL="0" marR="0" algn="ctr"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17</a:t>
                      </a:r>
                      <a:endParaRPr lang="en-US" sz="2000" b="0" i="0" u="none" strike="noStrike">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200" b="0" i="1" u="none" strike="noStrike">
                          <a:effectLst/>
                          <a:latin typeface="Arial" panose="020B0604020202020204" pitchFamily="34" charset="0"/>
                          <a:ea typeface="Calibri" panose="020F0502020204030204" pitchFamily="34" charset="0"/>
                          <a:cs typeface="Arial" panose="020B0604020202020204" pitchFamily="34" charset="0"/>
                        </a:rPr>
                        <a:t>13.3%</a:t>
                      </a:r>
                      <a:endParaRPr lang="en-US" sz="2000" b="0"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a:noFill/>
                    </a:lnT>
                    <a:lnB>
                      <a:noFill/>
                    </a:lnB>
                    <a:noFill/>
                  </a:tcPr>
                </a:tc>
                <a:tc>
                  <a:txBody>
                    <a:bodyPr/>
                    <a:lstStyle/>
                    <a:p>
                      <a:pPr marL="0" marR="0" algn="ctr"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25</a:t>
                      </a:r>
                      <a:endParaRPr lang="en-US" sz="2000" b="0" i="0" u="none" strike="noStrike">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200" b="0" i="1" u="none" strike="noStrike">
                          <a:effectLst/>
                          <a:latin typeface="Arial" panose="020B0604020202020204" pitchFamily="34" charset="0"/>
                          <a:ea typeface="Calibri" panose="020F0502020204030204" pitchFamily="34" charset="0"/>
                          <a:cs typeface="Arial" panose="020B0604020202020204" pitchFamily="34" charset="0"/>
                        </a:rPr>
                        <a:t>18.3%</a:t>
                      </a:r>
                      <a:endParaRPr lang="en-US" sz="2000" b="0"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a:noFill/>
                    </a:lnT>
                    <a:lnB>
                      <a:noFill/>
                    </a:lnB>
                    <a:noFill/>
                  </a:tcPr>
                </a:tc>
                <a:tc>
                  <a:txBody>
                    <a:bodyPr/>
                    <a:lstStyle/>
                    <a:p>
                      <a:pPr marL="0" marR="0" algn="ctr"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10</a:t>
                      </a:r>
                      <a:endParaRPr lang="en-US" sz="2000" b="0" i="0" u="none" strike="noStrike">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200" b="0" i="1" u="none" strike="noStrike">
                          <a:effectLst/>
                          <a:latin typeface="Arial" panose="020B0604020202020204" pitchFamily="34" charset="0"/>
                          <a:ea typeface="Calibri" panose="020F0502020204030204" pitchFamily="34" charset="0"/>
                          <a:cs typeface="Arial" panose="020B0604020202020204" pitchFamily="34" charset="0"/>
                        </a:rPr>
                        <a:t>7.1%</a:t>
                      </a:r>
                      <a:endParaRPr lang="en-US" sz="2000" b="0"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a:noFill/>
                    </a:lnT>
                    <a:lnB>
                      <a:noFill/>
                    </a:lnB>
                    <a:noFill/>
                  </a:tcPr>
                </a:tc>
                <a:tc>
                  <a:txBody>
                    <a:bodyPr/>
                    <a:lstStyle/>
                    <a:p>
                      <a:pPr marL="0" marR="0" algn="ctr"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9</a:t>
                      </a:r>
                      <a:endParaRPr lang="en-US" sz="2000" b="0" i="0" u="none" strike="noStrike">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200" b="0" i="1" u="none" strike="noStrike">
                          <a:effectLst/>
                          <a:latin typeface="Arial" panose="020B0604020202020204" pitchFamily="34" charset="0"/>
                          <a:ea typeface="Calibri" panose="020F0502020204030204" pitchFamily="34" charset="0"/>
                          <a:cs typeface="Arial" panose="020B0604020202020204" pitchFamily="34" charset="0"/>
                        </a:rPr>
                        <a:t>7.0%</a:t>
                      </a:r>
                      <a:endParaRPr lang="en-US" sz="2000" b="0"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a:noFill/>
                    </a:lnT>
                    <a:lnB>
                      <a:noFill/>
                    </a:lnB>
                    <a:noFill/>
                  </a:tcPr>
                </a:tc>
                <a:tc gridSpan="2">
                  <a:txBody>
                    <a:bodyPr/>
                    <a:lstStyle/>
                    <a:p>
                      <a:pPr marL="0" marR="0" algn="ctr" fontAlgn="t">
                        <a:spcBef>
                          <a:spcPts val="0"/>
                        </a:spcBef>
                        <a:spcAft>
                          <a:spcPts val="0"/>
                        </a:spcAft>
                      </a:pPr>
                      <a:r>
                        <a:rPr lang="en-US" sz="1200" b="1" i="0" u="none" strike="noStrike">
                          <a:effectLst/>
                          <a:latin typeface="Arial" panose="020B0604020202020204" pitchFamily="34" charset="0"/>
                          <a:ea typeface="Calibri" panose="020F0502020204030204" pitchFamily="34" charset="0"/>
                          <a:cs typeface="Arial" panose="020B0604020202020204" pitchFamily="34" charset="0"/>
                        </a:rPr>
                        <a:t>105</a:t>
                      </a:r>
                      <a:endParaRPr lang="en-US" sz="2000" b="0" i="0" u="none" strike="noStrike">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200" b="1" i="1" u="none" strike="noStrike">
                          <a:effectLst/>
                          <a:latin typeface="Arial" panose="020B0604020202020204" pitchFamily="34" charset="0"/>
                          <a:ea typeface="Calibri" panose="020F0502020204030204" pitchFamily="34" charset="0"/>
                          <a:cs typeface="Arial" panose="020B0604020202020204" pitchFamily="34" charset="0"/>
                        </a:rPr>
                        <a:t>12.2%</a:t>
                      </a:r>
                      <a:endParaRPr lang="en-US" sz="2000" b="0" i="0" u="none" strike="noStrike">
                        <a:effectLst/>
                        <a:latin typeface="Arial" panose="020B0604020202020204" pitchFamily="34" charset="0"/>
                        <a:cs typeface="Arial" panose="020B0604020202020204" pitchFamily="34" charset="0"/>
                      </a:endParaRPr>
                    </a:p>
                  </a:txBody>
                  <a:tcPr marL="74285" marR="74285" marT="37143" marB="37143">
                    <a:lnL>
                      <a:noFill/>
                    </a:lnL>
                    <a:lnR>
                      <a:noFill/>
                    </a:lnR>
                    <a:lnT>
                      <a:noFill/>
                    </a:lnT>
                    <a:lnB>
                      <a:noFill/>
                    </a:lnB>
                    <a:noFill/>
                  </a:tcPr>
                </a:tc>
                <a:tc hMerge="1">
                  <a:txBody>
                    <a:bodyPr/>
                    <a:lstStyle/>
                    <a:p>
                      <a:endParaRPr lang="en-US"/>
                    </a:p>
                  </a:txBody>
                  <a:tcPr/>
                </a:tc>
                <a:extLst>
                  <a:ext uri="{0D108BD9-81ED-4DB2-BD59-A6C34878D82A}">
                    <a16:rowId xmlns:a16="http://schemas.microsoft.com/office/drawing/2014/main" val="3463497122"/>
                  </a:ext>
                </a:extLst>
              </a:tr>
              <a:tr h="483163">
                <a:tc>
                  <a:txBody>
                    <a:bodyPr/>
                    <a:lstStyle/>
                    <a:p>
                      <a:pPr marL="0" marR="0" algn="l" fontAlgn="t">
                        <a:spcBef>
                          <a:spcPts val="0"/>
                        </a:spcBef>
                        <a:spcAft>
                          <a:spcPts val="0"/>
                        </a:spcAft>
                      </a:pPr>
                      <a:r>
                        <a:rPr lang="en-US" sz="1200" b="0" i="0" u="none" strike="noStrike" dirty="0">
                          <a:effectLst/>
                          <a:latin typeface="Arial" panose="020B0604020202020204" pitchFamily="34" charset="0"/>
                          <a:ea typeface="Calibri" panose="020F0502020204030204" pitchFamily="34" charset="0"/>
                          <a:cs typeface="Arial" panose="020B0604020202020204" pitchFamily="34" charset="0"/>
                        </a:rPr>
                        <a:t>Future Planning</a:t>
                      </a:r>
                      <a:endParaRPr lang="en-US" sz="2000" b="0" i="0" u="none" strike="noStrike" dirty="0">
                        <a:effectLst/>
                        <a:latin typeface="Arial" panose="020B0604020202020204" pitchFamily="34" charset="0"/>
                        <a:cs typeface="Arial" panose="020B0604020202020204" pitchFamily="34" charset="0"/>
                      </a:endParaRPr>
                    </a:p>
                    <a:p>
                      <a:pPr marL="0" marR="0" algn="l" fontAlgn="t">
                        <a:spcBef>
                          <a:spcPts val="0"/>
                        </a:spcBef>
                        <a:spcAft>
                          <a:spcPts val="0"/>
                        </a:spcAft>
                      </a:pPr>
                      <a:r>
                        <a:rPr lang="en-US" sz="1200" b="0" i="0" u="none" strike="noStrike" dirty="0">
                          <a:effectLst/>
                          <a:latin typeface="Arial" panose="020B0604020202020204" pitchFamily="34" charset="0"/>
                          <a:ea typeface="Calibri" panose="020F0502020204030204" pitchFamily="34" charset="0"/>
                          <a:cs typeface="Arial" panose="020B0604020202020204" pitchFamily="34" charset="0"/>
                        </a:rPr>
                        <a:t> </a:t>
                      </a:r>
                      <a:endParaRPr lang="en-US" sz="2000" b="0" i="0" u="none" strike="noStrike" dirty="0">
                        <a:effectLst/>
                        <a:latin typeface="Arial" panose="020B0604020202020204" pitchFamily="34" charset="0"/>
                        <a:cs typeface="Arial" panose="020B0604020202020204" pitchFamily="34" charset="0"/>
                      </a:endParaRPr>
                    </a:p>
                    <a:p>
                      <a:pPr marL="0" marR="0" algn="l" fontAlgn="t">
                        <a:spcBef>
                          <a:spcPts val="0"/>
                        </a:spcBef>
                        <a:spcAft>
                          <a:spcPts val="0"/>
                        </a:spcAft>
                      </a:pPr>
                      <a:r>
                        <a:rPr lang="en-US" sz="1200" b="0" i="0" u="none" strike="noStrike" dirty="0">
                          <a:effectLst/>
                          <a:latin typeface="Arial" panose="020B0604020202020204" pitchFamily="34" charset="0"/>
                          <a:ea typeface="Calibri" panose="020F0502020204030204" pitchFamily="34" charset="0"/>
                          <a:cs typeface="Arial" panose="020B0604020202020204" pitchFamily="34" charset="0"/>
                        </a:rPr>
                        <a:t> </a:t>
                      </a:r>
                      <a:endParaRPr lang="en-US" sz="2000" b="0" i="0" u="none" strike="noStrike" dirty="0">
                        <a:effectLst/>
                        <a:latin typeface="Arial" panose="020B0604020202020204" pitchFamily="34" charset="0"/>
                        <a:cs typeface="Arial" panose="020B0604020202020204" pitchFamily="34" charset="0"/>
                      </a:endParaRPr>
                    </a:p>
                  </a:txBody>
                  <a:tcPr marL="55714" marR="55714" marT="7738" marB="0">
                    <a:lnL>
                      <a:noFill/>
                    </a:lnL>
                    <a:lnR>
                      <a:noFill/>
                    </a:lnR>
                    <a:lnT>
                      <a:noFill/>
                    </a:lnT>
                    <a:lnB>
                      <a:noFill/>
                    </a:lnB>
                    <a:noFill/>
                  </a:tcPr>
                </a:tc>
                <a:tc>
                  <a:txBody>
                    <a:bodyPr/>
                    <a:lstStyle/>
                    <a:p>
                      <a:pPr marL="0" marR="0" algn="ctr"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5</a:t>
                      </a:r>
                      <a:endParaRPr lang="en-US" sz="2000" b="0" i="0" u="none" strike="noStrike">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200" b="0" i="1" u="none" strike="noStrike">
                          <a:effectLst/>
                          <a:latin typeface="Arial" panose="020B0604020202020204" pitchFamily="34" charset="0"/>
                          <a:ea typeface="Calibri" panose="020F0502020204030204" pitchFamily="34" charset="0"/>
                          <a:cs typeface="Arial" panose="020B0604020202020204" pitchFamily="34" charset="0"/>
                        </a:rPr>
                        <a:t>3.1%</a:t>
                      </a:r>
                      <a:endParaRPr lang="en-US" sz="2000" b="0"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a:noFill/>
                    </a:lnT>
                    <a:lnB>
                      <a:noFill/>
                    </a:lnB>
                    <a:noFill/>
                  </a:tcPr>
                </a:tc>
                <a:tc>
                  <a:txBody>
                    <a:bodyPr/>
                    <a:lstStyle/>
                    <a:p>
                      <a:pPr marL="0" marR="0" algn="ctr"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4</a:t>
                      </a:r>
                      <a:endParaRPr lang="en-US" sz="2000" b="0" i="0" u="none" strike="noStrike">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200" b="0" i="1" u="none" strike="noStrike">
                          <a:effectLst/>
                          <a:latin typeface="Arial" panose="020B0604020202020204" pitchFamily="34" charset="0"/>
                          <a:ea typeface="Calibri" panose="020F0502020204030204" pitchFamily="34" charset="0"/>
                          <a:cs typeface="Arial" panose="020B0604020202020204" pitchFamily="34" charset="0"/>
                        </a:rPr>
                        <a:t>2.6%</a:t>
                      </a:r>
                      <a:endParaRPr lang="en-US" sz="2000" b="0"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a:noFill/>
                    </a:lnT>
                    <a:lnB>
                      <a:noFill/>
                    </a:lnB>
                    <a:noFill/>
                  </a:tcPr>
                </a:tc>
                <a:tc>
                  <a:txBody>
                    <a:bodyPr/>
                    <a:lstStyle/>
                    <a:p>
                      <a:pPr marL="0" marR="0" algn="ctr"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4</a:t>
                      </a:r>
                      <a:endParaRPr lang="en-US" sz="2000" b="0" i="0" u="none" strike="noStrike">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200" b="0" i="1" u="none" strike="noStrike">
                          <a:effectLst/>
                          <a:latin typeface="Arial" panose="020B0604020202020204" pitchFamily="34" charset="0"/>
                          <a:ea typeface="Calibri" panose="020F0502020204030204" pitchFamily="34" charset="0"/>
                          <a:cs typeface="Arial" panose="020B0604020202020204" pitchFamily="34" charset="0"/>
                        </a:rPr>
                        <a:t>3.1%</a:t>
                      </a:r>
                      <a:endParaRPr lang="en-US" sz="2000" b="0"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a:noFill/>
                    </a:lnT>
                    <a:lnB>
                      <a:noFill/>
                    </a:lnB>
                    <a:noFill/>
                  </a:tcPr>
                </a:tc>
                <a:tc>
                  <a:txBody>
                    <a:bodyPr/>
                    <a:lstStyle/>
                    <a:p>
                      <a:pPr marL="0" marR="0" algn="ctr"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15</a:t>
                      </a:r>
                      <a:endParaRPr lang="en-US" sz="2000" b="0" i="0" u="none" strike="noStrike">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200" b="0" i="1" u="none" strike="noStrike">
                          <a:effectLst/>
                          <a:latin typeface="Arial" panose="020B0604020202020204" pitchFamily="34" charset="0"/>
                          <a:ea typeface="Calibri" panose="020F0502020204030204" pitchFamily="34" charset="0"/>
                          <a:cs typeface="Arial" panose="020B0604020202020204" pitchFamily="34" charset="0"/>
                        </a:rPr>
                        <a:t>11.0%</a:t>
                      </a:r>
                      <a:endParaRPr lang="en-US" sz="2000" b="0"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a:noFill/>
                    </a:lnT>
                    <a:lnB>
                      <a:noFill/>
                    </a:lnB>
                    <a:noFill/>
                  </a:tcPr>
                </a:tc>
                <a:tc>
                  <a:txBody>
                    <a:bodyPr/>
                    <a:lstStyle/>
                    <a:p>
                      <a:pPr marL="0" marR="0" algn="ctr"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33</a:t>
                      </a:r>
                      <a:endParaRPr lang="en-US" sz="2000" b="0" i="0" u="none" strike="noStrike">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200" b="0" i="1" u="none" strike="noStrike">
                          <a:effectLst/>
                          <a:latin typeface="Arial" panose="020B0604020202020204" pitchFamily="34" charset="0"/>
                          <a:ea typeface="Calibri" panose="020F0502020204030204" pitchFamily="34" charset="0"/>
                          <a:cs typeface="Arial" panose="020B0604020202020204" pitchFamily="34" charset="0"/>
                        </a:rPr>
                        <a:t>23.4%</a:t>
                      </a:r>
                      <a:endParaRPr lang="en-US" sz="2000" b="0"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a:noFill/>
                    </a:lnT>
                    <a:lnB>
                      <a:noFill/>
                    </a:lnB>
                    <a:noFill/>
                  </a:tcPr>
                </a:tc>
                <a:tc>
                  <a:txBody>
                    <a:bodyPr/>
                    <a:lstStyle/>
                    <a:p>
                      <a:pPr marL="0" marR="0" algn="ctr"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32</a:t>
                      </a:r>
                      <a:endParaRPr lang="en-US" sz="2000" b="0" i="0" u="none" strike="noStrike">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200" b="0" i="1" u="none" strike="noStrike">
                          <a:effectLst/>
                          <a:latin typeface="Arial" panose="020B0604020202020204" pitchFamily="34" charset="0"/>
                          <a:ea typeface="Calibri" panose="020F0502020204030204" pitchFamily="34" charset="0"/>
                          <a:cs typeface="Arial" panose="020B0604020202020204" pitchFamily="34" charset="0"/>
                        </a:rPr>
                        <a:t>25.0%</a:t>
                      </a:r>
                      <a:endParaRPr lang="en-US" sz="2000" b="0"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a:noFill/>
                    </a:lnT>
                    <a:lnB>
                      <a:noFill/>
                    </a:lnB>
                    <a:noFill/>
                  </a:tcPr>
                </a:tc>
                <a:tc gridSpan="2">
                  <a:txBody>
                    <a:bodyPr/>
                    <a:lstStyle/>
                    <a:p>
                      <a:pPr marL="0" marR="0" algn="ctr" fontAlgn="t">
                        <a:spcBef>
                          <a:spcPts val="0"/>
                        </a:spcBef>
                        <a:spcAft>
                          <a:spcPts val="0"/>
                        </a:spcAft>
                      </a:pPr>
                      <a:r>
                        <a:rPr lang="en-US" sz="1200" b="1" i="0" u="none" strike="noStrike">
                          <a:effectLst/>
                          <a:latin typeface="Arial" panose="020B0604020202020204" pitchFamily="34" charset="0"/>
                          <a:ea typeface="Calibri" panose="020F0502020204030204" pitchFamily="34" charset="0"/>
                          <a:cs typeface="Arial" panose="020B0604020202020204" pitchFamily="34" charset="0"/>
                        </a:rPr>
                        <a:t>93</a:t>
                      </a:r>
                      <a:endParaRPr lang="en-US" sz="2000" b="0" i="0" u="none" strike="noStrike">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200" b="1" i="1" u="none" strike="noStrike">
                          <a:effectLst/>
                          <a:latin typeface="Arial" panose="020B0604020202020204" pitchFamily="34" charset="0"/>
                          <a:ea typeface="Calibri" panose="020F0502020204030204" pitchFamily="34" charset="0"/>
                          <a:cs typeface="Arial" panose="020B0604020202020204" pitchFamily="34" charset="0"/>
                        </a:rPr>
                        <a:t>10.8%</a:t>
                      </a:r>
                      <a:endParaRPr lang="en-US" sz="2000" b="0" i="0" u="none" strike="noStrike">
                        <a:effectLst/>
                        <a:latin typeface="Arial" panose="020B0604020202020204" pitchFamily="34" charset="0"/>
                        <a:cs typeface="Arial" panose="020B0604020202020204" pitchFamily="34" charset="0"/>
                      </a:endParaRPr>
                    </a:p>
                  </a:txBody>
                  <a:tcPr marL="74285" marR="74285" marT="37143" marB="37143">
                    <a:lnL>
                      <a:noFill/>
                    </a:lnL>
                    <a:lnR>
                      <a:noFill/>
                    </a:lnR>
                    <a:lnT>
                      <a:noFill/>
                    </a:lnT>
                    <a:lnB>
                      <a:noFill/>
                    </a:lnB>
                    <a:noFill/>
                  </a:tcPr>
                </a:tc>
                <a:tc hMerge="1">
                  <a:txBody>
                    <a:bodyPr/>
                    <a:lstStyle/>
                    <a:p>
                      <a:endParaRPr lang="en-US"/>
                    </a:p>
                  </a:txBody>
                  <a:tcPr/>
                </a:tc>
                <a:extLst>
                  <a:ext uri="{0D108BD9-81ED-4DB2-BD59-A6C34878D82A}">
                    <a16:rowId xmlns:a16="http://schemas.microsoft.com/office/drawing/2014/main" val="1677653850"/>
                  </a:ext>
                </a:extLst>
              </a:tr>
              <a:tr h="483163">
                <a:tc>
                  <a:txBody>
                    <a:bodyPr/>
                    <a:lstStyle/>
                    <a:p>
                      <a:pPr marL="0" marR="0" algn="l"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Money/Jobs</a:t>
                      </a:r>
                      <a:endParaRPr lang="en-US" sz="2000" b="0" i="0" u="none" strike="noStrike">
                        <a:effectLst/>
                        <a:latin typeface="Arial" panose="020B0604020202020204" pitchFamily="34" charset="0"/>
                        <a:cs typeface="Arial" panose="020B0604020202020204" pitchFamily="34" charset="0"/>
                      </a:endParaRPr>
                    </a:p>
                    <a:p>
                      <a:pPr marL="0" marR="0" algn="l"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 </a:t>
                      </a:r>
                      <a:endParaRPr lang="en-US" sz="2000" b="0" i="0" u="none" strike="noStrike">
                        <a:effectLst/>
                        <a:latin typeface="Arial" panose="020B0604020202020204" pitchFamily="34" charset="0"/>
                        <a:cs typeface="Arial" panose="020B0604020202020204" pitchFamily="34" charset="0"/>
                      </a:endParaRPr>
                    </a:p>
                    <a:p>
                      <a:pPr marL="0" marR="0" algn="l"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 </a:t>
                      </a:r>
                      <a:endParaRPr lang="en-US" sz="2000" b="0"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a:noFill/>
                    </a:lnT>
                    <a:lnB>
                      <a:noFill/>
                    </a:lnB>
                    <a:noFill/>
                  </a:tcPr>
                </a:tc>
                <a:tc>
                  <a:txBody>
                    <a:bodyPr/>
                    <a:lstStyle/>
                    <a:p>
                      <a:pPr marL="0" marR="0" algn="ctr"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14</a:t>
                      </a:r>
                      <a:endParaRPr lang="en-US" sz="2000" b="0" i="0" u="none" strike="noStrike">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200" b="0" i="1" u="none" strike="noStrike">
                          <a:effectLst/>
                          <a:latin typeface="Arial" panose="020B0604020202020204" pitchFamily="34" charset="0"/>
                          <a:ea typeface="Calibri" panose="020F0502020204030204" pitchFamily="34" charset="0"/>
                          <a:cs typeface="Arial" panose="020B0604020202020204" pitchFamily="34" charset="0"/>
                        </a:rPr>
                        <a:t>8.8%</a:t>
                      </a:r>
                      <a:endParaRPr lang="en-US" sz="2000" b="0"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a:noFill/>
                    </a:lnT>
                    <a:lnB>
                      <a:noFill/>
                    </a:lnB>
                    <a:noFill/>
                  </a:tcPr>
                </a:tc>
                <a:tc>
                  <a:txBody>
                    <a:bodyPr/>
                    <a:lstStyle/>
                    <a:p>
                      <a:pPr marL="0" marR="0" algn="ctr"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21</a:t>
                      </a:r>
                      <a:endParaRPr lang="en-US" sz="2000" b="0" i="0" u="none" strike="noStrike">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200" b="0" i="1" u="none" strike="noStrike">
                          <a:effectLst/>
                          <a:latin typeface="Arial" panose="020B0604020202020204" pitchFamily="34" charset="0"/>
                          <a:ea typeface="Calibri" panose="020F0502020204030204" pitchFamily="34" charset="0"/>
                          <a:cs typeface="Arial" panose="020B0604020202020204" pitchFamily="34" charset="0"/>
                        </a:rPr>
                        <a:t>13.5%</a:t>
                      </a:r>
                      <a:endParaRPr lang="en-US" sz="2000" b="0"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a:noFill/>
                    </a:lnT>
                    <a:lnB>
                      <a:noFill/>
                    </a:lnB>
                    <a:noFill/>
                  </a:tcPr>
                </a:tc>
                <a:tc>
                  <a:txBody>
                    <a:bodyPr/>
                    <a:lstStyle/>
                    <a:p>
                      <a:pPr marL="0" marR="0" algn="ctr"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12</a:t>
                      </a:r>
                      <a:endParaRPr lang="en-US" sz="2000" b="0" i="0" u="none" strike="noStrike">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200" b="0" i="1" u="none" strike="noStrike">
                          <a:effectLst/>
                          <a:latin typeface="Arial" panose="020B0604020202020204" pitchFamily="34" charset="0"/>
                          <a:ea typeface="Calibri" panose="020F0502020204030204" pitchFamily="34" charset="0"/>
                          <a:cs typeface="Arial" panose="020B0604020202020204" pitchFamily="34" charset="0"/>
                        </a:rPr>
                        <a:t>9.4%</a:t>
                      </a:r>
                      <a:endParaRPr lang="en-US" sz="2000" b="0"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a:noFill/>
                    </a:lnT>
                    <a:lnB>
                      <a:noFill/>
                    </a:lnB>
                    <a:noFill/>
                  </a:tcPr>
                </a:tc>
                <a:tc>
                  <a:txBody>
                    <a:bodyPr/>
                    <a:lstStyle/>
                    <a:p>
                      <a:pPr marL="0" marR="0" algn="ctr"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12</a:t>
                      </a:r>
                      <a:endParaRPr lang="en-US" sz="2000" b="0" i="0" u="none" strike="noStrike">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200" b="0" i="1" u="none" strike="noStrike">
                          <a:effectLst/>
                          <a:latin typeface="Arial" panose="020B0604020202020204" pitchFamily="34" charset="0"/>
                          <a:ea typeface="Calibri" panose="020F0502020204030204" pitchFamily="34" charset="0"/>
                          <a:cs typeface="Arial" panose="020B0604020202020204" pitchFamily="34" charset="0"/>
                        </a:rPr>
                        <a:t>8.8%</a:t>
                      </a:r>
                      <a:endParaRPr lang="en-US" sz="2000" b="0"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a:noFill/>
                    </a:lnT>
                    <a:lnB>
                      <a:noFill/>
                    </a:lnB>
                    <a:noFill/>
                  </a:tcPr>
                </a:tc>
                <a:tc>
                  <a:txBody>
                    <a:bodyPr/>
                    <a:lstStyle/>
                    <a:p>
                      <a:pPr marL="0" marR="0" algn="ctr"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19</a:t>
                      </a:r>
                      <a:endParaRPr lang="en-US" sz="2000" b="0" i="0" u="none" strike="noStrike">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200" b="0" i="1" u="none" strike="noStrike">
                          <a:effectLst/>
                          <a:latin typeface="Arial" panose="020B0604020202020204" pitchFamily="34" charset="0"/>
                          <a:ea typeface="Calibri" panose="020F0502020204030204" pitchFamily="34" charset="0"/>
                          <a:cs typeface="Arial" panose="020B0604020202020204" pitchFamily="34" charset="0"/>
                        </a:rPr>
                        <a:t>13.5%</a:t>
                      </a:r>
                      <a:endParaRPr lang="en-US" sz="2000" b="0"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a:noFill/>
                    </a:lnT>
                    <a:lnB>
                      <a:noFill/>
                    </a:lnB>
                    <a:noFill/>
                  </a:tcPr>
                </a:tc>
                <a:tc>
                  <a:txBody>
                    <a:bodyPr/>
                    <a:lstStyle/>
                    <a:p>
                      <a:pPr marL="0" marR="0" algn="ctr"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17</a:t>
                      </a:r>
                      <a:endParaRPr lang="en-US" sz="2000" b="0" i="0" u="none" strike="noStrike">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200" b="0" i="1" u="none" strike="noStrike">
                          <a:effectLst/>
                          <a:latin typeface="Arial" panose="020B0604020202020204" pitchFamily="34" charset="0"/>
                          <a:ea typeface="Calibri" panose="020F0502020204030204" pitchFamily="34" charset="0"/>
                          <a:cs typeface="Arial" panose="020B0604020202020204" pitchFamily="34" charset="0"/>
                        </a:rPr>
                        <a:t>13.3%</a:t>
                      </a:r>
                      <a:endParaRPr lang="en-US" sz="2000" b="0"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a:noFill/>
                    </a:lnT>
                    <a:lnB>
                      <a:noFill/>
                    </a:lnB>
                    <a:noFill/>
                  </a:tcPr>
                </a:tc>
                <a:tc gridSpan="2">
                  <a:txBody>
                    <a:bodyPr/>
                    <a:lstStyle/>
                    <a:p>
                      <a:pPr marL="0" marR="0" algn="ctr" fontAlgn="t">
                        <a:spcBef>
                          <a:spcPts val="0"/>
                        </a:spcBef>
                        <a:spcAft>
                          <a:spcPts val="0"/>
                        </a:spcAft>
                      </a:pPr>
                      <a:r>
                        <a:rPr lang="en-US" sz="1200" b="1" i="0" u="none" strike="noStrike">
                          <a:effectLst/>
                          <a:latin typeface="Arial" panose="020B0604020202020204" pitchFamily="34" charset="0"/>
                          <a:ea typeface="Calibri" panose="020F0502020204030204" pitchFamily="34" charset="0"/>
                          <a:cs typeface="Arial" panose="020B0604020202020204" pitchFamily="34" charset="0"/>
                        </a:rPr>
                        <a:t>95</a:t>
                      </a:r>
                      <a:endParaRPr lang="en-US" sz="2000" b="0" i="0" u="none" strike="noStrike">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200" b="1" i="1" u="none" strike="noStrike">
                          <a:effectLst/>
                          <a:latin typeface="Arial" panose="020B0604020202020204" pitchFamily="34" charset="0"/>
                          <a:ea typeface="Calibri" panose="020F0502020204030204" pitchFamily="34" charset="0"/>
                          <a:cs typeface="Arial" panose="020B0604020202020204" pitchFamily="34" charset="0"/>
                        </a:rPr>
                        <a:t>11.1%</a:t>
                      </a:r>
                      <a:endParaRPr lang="en-US" sz="2000" b="0" i="0" u="none" strike="noStrike">
                        <a:effectLst/>
                        <a:latin typeface="Arial" panose="020B0604020202020204" pitchFamily="34" charset="0"/>
                        <a:cs typeface="Arial" panose="020B0604020202020204" pitchFamily="34" charset="0"/>
                      </a:endParaRPr>
                    </a:p>
                  </a:txBody>
                  <a:tcPr marL="74285" marR="74285" marT="37143" marB="37143">
                    <a:lnL>
                      <a:noFill/>
                    </a:lnL>
                    <a:lnR>
                      <a:noFill/>
                    </a:lnR>
                    <a:lnT>
                      <a:noFill/>
                    </a:lnT>
                    <a:lnB>
                      <a:noFill/>
                    </a:lnB>
                    <a:noFill/>
                  </a:tcPr>
                </a:tc>
                <a:tc hMerge="1">
                  <a:txBody>
                    <a:bodyPr/>
                    <a:lstStyle/>
                    <a:p>
                      <a:endParaRPr lang="en-US"/>
                    </a:p>
                  </a:txBody>
                  <a:tcPr/>
                </a:tc>
                <a:extLst>
                  <a:ext uri="{0D108BD9-81ED-4DB2-BD59-A6C34878D82A}">
                    <a16:rowId xmlns:a16="http://schemas.microsoft.com/office/drawing/2014/main" val="1705176008"/>
                  </a:ext>
                </a:extLst>
              </a:tr>
              <a:tr h="483163">
                <a:tc>
                  <a:txBody>
                    <a:bodyPr/>
                    <a:lstStyle/>
                    <a:p>
                      <a:pPr marL="0" marR="0" algn="l"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Other</a:t>
                      </a:r>
                      <a:endParaRPr lang="en-US" sz="2000" b="0" i="0" u="none" strike="noStrike">
                        <a:effectLst/>
                        <a:latin typeface="Arial" panose="020B0604020202020204" pitchFamily="34" charset="0"/>
                        <a:cs typeface="Arial" panose="020B0604020202020204" pitchFamily="34" charset="0"/>
                      </a:endParaRPr>
                    </a:p>
                    <a:p>
                      <a:pPr marL="0" marR="0" algn="l"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 </a:t>
                      </a:r>
                      <a:endParaRPr lang="en-US" sz="2000" b="0" i="0" u="none" strike="noStrike">
                        <a:effectLst/>
                        <a:latin typeface="Arial" panose="020B0604020202020204" pitchFamily="34" charset="0"/>
                        <a:cs typeface="Arial" panose="020B0604020202020204" pitchFamily="34" charset="0"/>
                      </a:endParaRPr>
                    </a:p>
                    <a:p>
                      <a:pPr marL="0" marR="0" algn="l"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 </a:t>
                      </a:r>
                      <a:endParaRPr lang="en-US" sz="2000" b="0"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a:noFill/>
                    </a:lnT>
                    <a:lnB>
                      <a:noFill/>
                    </a:lnB>
                    <a:noFill/>
                  </a:tcPr>
                </a:tc>
                <a:tc>
                  <a:txBody>
                    <a:bodyPr/>
                    <a:lstStyle/>
                    <a:p>
                      <a:pPr marL="0" marR="0" algn="ctr"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13</a:t>
                      </a:r>
                      <a:endParaRPr lang="en-US" sz="2000" b="0" i="0" u="none" strike="noStrike">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200" b="0" i="1" u="none" strike="noStrike">
                          <a:effectLst/>
                          <a:latin typeface="Arial" panose="020B0604020202020204" pitchFamily="34" charset="0"/>
                          <a:ea typeface="Calibri" panose="020F0502020204030204" pitchFamily="34" charset="0"/>
                          <a:cs typeface="Arial" panose="020B0604020202020204" pitchFamily="34" charset="0"/>
                        </a:rPr>
                        <a:t>8.2%</a:t>
                      </a:r>
                      <a:endParaRPr lang="en-US" sz="2000" b="0"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a:noFill/>
                    </a:lnT>
                    <a:lnB>
                      <a:noFill/>
                    </a:lnB>
                    <a:noFill/>
                  </a:tcPr>
                </a:tc>
                <a:tc>
                  <a:txBody>
                    <a:bodyPr/>
                    <a:lstStyle/>
                    <a:p>
                      <a:pPr marL="0" marR="0" algn="ctr"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4</a:t>
                      </a:r>
                      <a:endParaRPr lang="en-US" sz="2000" b="0" i="0" u="none" strike="noStrike">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200" b="0" i="1" u="none" strike="noStrike">
                          <a:effectLst/>
                          <a:latin typeface="Arial" panose="020B0604020202020204" pitchFamily="34" charset="0"/>
                          <a:ea typeface="Calibri" panose="020F0502020204030204" pitchFamily="34" charset="0"/>
                          <a:cs typeface="Arial" panose="020B0604020202020204" pitchFamily="34" charset="0"/>
                        </a:rPr>
                        <a:t>2.6%</a:t>
                      </a:r>
                      <a:endParaRPr lang="en-US" sz="2000" b="0"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a:noFill/>
                    </a:lnT>
                    <a:lnB>
                      <a:noFill/>
                    </a:lnB>
                    <a:noFill/>
                  </a:tcPr>
                </a:tc>
                <a:tc>
                  <a:txBody>
                    <a:bodyPr/>
                    <a:lstStyle/>
                    <a:p>
                      <a:pPr marL="0" marR="0" algn="ctr"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6</a:t>
                      </a:r>
                      <a:endParaRPr lang="en-US" sz="2000" b="0" i="0" u="none" strike="noStrike">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200" b="0" i="1" u="none" strike="noStrike">
                          <a:effectLst/>
                          <a:latin typeface="Arial" panose="020B0604020202020204" pitchFamily="34" charset="0"/>
                          <a:ea typeface="Calibri" panose="020F0502020204030204" pitchFamily="34" charset="0"/>
                          <a:cs typeface="Arial" panose="020B0604020202020204" pitchFamily="34" charset="0"/>
                        </a:rPr>
                        <a:t>4.7%</a:t>
                      </a:r>
                      <a:endParaRPr lang="en-US" sz="2000" b="0"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a:noFill/>
                    </a:lnT>
                    <a:lnB>
                      <a:noFill/>
                    </a:lnB>
                    <a:noFill/>
                  </a:tcPr>
                </a:tc>
                <a:tc>
                  <a:txBody>
                    <a:bodyPr/>
                    <a:lstStyle/>
                    <a:p>
                      <a:pPr marL="0" marR="0" algn="ctr"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7</a:t>
                      </a:r>
                      <a:endParaRPr lang="en-US" sz="2000" b="0" i="0" u="none" strike="noStrike">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200" b="0" i="1" u="none" strike="noStrike">
                          <a:effectLst/>
                          <a:latin typeface="Arial" panose="020B0604020202020204" pitchFamily="34" charset="0"/>
                          <a:ea typeface="Calibri" panose="020F0502020204030204" pitchFamily="34" charset="0"/>
                          <a:cs typeface="Arial" panose="020B0604020202020204" pitchFamily="34" charset="0"/>
                        </a:rPr>
                        <a:t>5.1%</a:t>
                      </a:r>
                      <a:endParaRPr lang="en-US" sz="2000" b="0"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a:noFill/>
                    </a:lnT>
                    <a:lnB>
                      <a:noFill/>
                    </a:lnB>
                    <a:noFill/>
                  </a:tcPr>
                </a:tc>
                <a:tc>
                  <a:txBody>
                    <a:bodyPr/>
                    <a:lstStyle/>
                    <a:p>
                      <a:pPr marL="0" marR="0" algn="ctr"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12</a:t>
                      </a:r>
                      <a:endParaRPr lang="en-US" sz="2000" b="0" i="0" u="none" strike="noStrike">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200" b="0" i="1" u="none" strike="noStrike">
                          <a:effectLst/>
                          <a:latin typeface="Arial" panose="020B0604020202020204" pitchFamily="34" charset="0"/>
                          <a:ea typeface="Calibri" panose="020F0502020204030204" pitchFamily="34" charset="0"/>
                          <a:cs typeface="Arial" panose="020B0604020202020204" pitchFamily="34" charset="0"/>
                        </a:rPr>
                        <a:t>8.5%</a:t>
                      </a:r>
                      <a:endParaRPr lang="en-US" sz="2000" b="0"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a:noFill/>
                    </a:lnT>
                    <a:lnB>
                      <a:noFill/>
                    </a:lnB>
                    <a:noFill/>
                  </a:tcPr>
                </a:tc>
                <a:tc>
                  <a:txBody>
                    <a:bodyPr/>
                    <a:lstStyle/>
                    <a:p>
                      <a:pPr marL="0" marR="0" algn="ctr"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7</a:t>
                      </a:r>
                      <a:endParaRPr lang="en-US" sz="2000" b="0" i="0" u="none" strike="noStrike">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200" b="0" i="1" u="none" strike="noStrike">
                          <a:effectLst/>
                          <a:latin typeface="Arial" panose="020B0604020202020204" pitchFamily="34" charset="0"/>
                          <a:ea typeface="Calibri" panose="020F0502020204030204" pitchFamily="34" charset="0"/>
                          <a:cs typeface="Arial" panose="020B0604020202020204" pitchFamily="34" charset="0"/>
                        </a:rPr>
                        <a:t>5.5%</a:t>
                      </a:r>
                      <a:endParaRPr lang="en-US" sz="2000" b="0"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a:noFill/>
                    </a:lnT>
                    <a:lnB>
                      <a:noFill/>
                    </a:lnB>
                    <a:noFill/>
                  </a:tcPr>
                </a:tc>
                <a:tc gridSpan="2">
                  <a:txBody>
                    <a:bodyPr/>
                    <a:lstStyle/>
                    <a:p>
                      <a:pPr marL="0" marR="0" algn="ctr" fontAlgn="t">
                        <a:spcBef>
                          <a:spcPts val="0"/>
                        </a:spcBef>
                        <a:spcAft>
                          <a:spcPts val="0"/>
                        </a:spcAft>
                      </a:pPr>
                      <a:r>
                        <a:rPr lang="en-US" sz="1200" b="1" i="0" u="none" strike="noStrike">
                          <a:effectLst/>
                          <a:latin typeface="Arial" panose="020B0604020202020204" pitchFamily="34" charset="0"/>
                          <a:ea typeface="Calibri" panose="020F0502020204030204" pitchFamily="34" charset="0"/>
                          <a:cs typeface="Arial" panose="020B0604020202020204" pitchFamily="34" charset="0"/>
                        </a:rPr>
                        <a:t>49</a:t>
                      </a:r>
                      <a:endParaRPr lang="en-US" sz="2000" b="0" i="0" u="none" strike="noStrike">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200" b="1" i="1" u="none" strike="noStrike">
                          <a:effectLst/>
                          <a:latin typeface="Arial" panose="020B0604020202020204" pitchFamily="34" charset="0"/>
                          <a:ea typeface="Calibri" panose="020F0502020204030204" pitchFamily="34" charset="0"/>
                          <a:cs typeface="Arial" panose="020B0604020202020204" pitchFamily="34" charset="0"/>
                        </a:rPr>
                        <a:t>5.7%</a:t>
                      </a:r>
                      <a:endParaRPr lang="en-US" sz="2000" b="0" i="0" u="none" strike="noStrike">
                        <a:effectLst/>
                        <a:latin typeface="Arial" panose="020B0604020202020204" pitchFamily="34" charset="0"/>
                        <a:cs typeface="Arial" panose="020B0604020202020204" pitchFamily="34" charset="0"/>
                      </a:endParaRPr>
                    </a:p>
                  </a:txBody>
                  <a:tcPr marL="74285" marR="74285" marT="37143" marB="37143">
                    <a:lnL>
                      <a:noFill/>
                    </a:lnL>
                    <a:lnR>
                      <a:noFill/>
                    </a:lnR>
                    <a:lnT>
                      <a:noFill/>
                    </a:lnT>
                    <a:lnB>
                      <a:noFill/>
                    </a:lnB>
                    <a:noFill/>
                  </a:tcPr>
                </a:tc>
                <a:tc hMerge="1">
                  <a:txBody>
                    <a:bodyPr/>
                    <a:lstStyle/>
                    <a:p>
                      <a:endParaRPr lang="en-US"/>
                    </a:p>
                  </a:txBody>
                  <a:tcPr/>
                </a:tc>
                <a:extLst>
                  <a:ext uri="{0D108BD9-81ED-4DB2-BD59-A6C34878D82A}">
                    <a16:rowId xmlns:a16="http://schemas.microsoft.com/office/drawing/2014/main" val="1673479710"/>
                  </a:ext>
                </a:extLst>
              </a:tr>
              <a:tr h="401140">
                <a:tc>
                  <a:txBody>
                    <a:bodyPr/>
                    <a:lstStyle/>
                    <a:p>
                      <a:pPr marL="0" marR="0" algn="l"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Parent/Parent Conflict</a:t>
                      </a:r>
                      <a:endParaRPr lang="en-US" sz="2000" b="0" i="0" u="none" strike="noStrike">
                        <a:effectLst/>
                        <a:latin typeface="Arial" panose="020B0604020202020204" pitchFamily="34" charset="0"/>
                        <a:cs typeface="Arial" panose="020B0604020202020204" pitchFamily="34" charset="0"/>
                      </a:endParaRPr>
                    </a:p>
                    <a:p>
                      <a:pPr marL="0" marR="0" algn="l"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 </a:t>
                      </a:r>
                      <a:endParaRPr lang="en-US" sz="2000" b="0"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a:noFill/>
                    </a:lnT>
                    <a:lnB>
                      <a:noFill/>
                    </a:lnB>
                    <a:noFill/>
                  </a:tcPr>
                </a:tc>
                <a:tc>
                  <a:txBody>
                    <a:bodyPr/>
                    <a:lstStyle/>
                    <a:p>
                      <a:pPr marL="0" marR="0" algn="ctr"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6</a:t>
                      </a:r>
                      <a:endParaRPr lang="en-US" sz="2000" b="0" i="0" u="none" strike="noStrike">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200" b="0" i="1" u="none" strike="noStrike">
                          <a:effectLst/>
                          <a:latin typeface="Arial" panose="020B0604020202020204" pitchFamily="34" charset="0"/>
                          <a:ea typeface="Calibri" panose="020F0502020204030204" pitchFamily="34" charset="0"/>
                          <a:cs typeface="Arial" panose="020B0604020202020204" pitchFamily="34" charset="0"/>
                        </a:rPr>
                        <a:t>3.8%</a:t>
                      </a:r>
                      <a:endParaRPr lang="en-US" sz="2000" b="0"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a:noFill/>
                    </a:lnT>
                    <a:lnB>
                      <a:noFill/>
                    </a:lnB>
                    <a:noFill/>
                  </a:tcPr>
                </a:tc>
                <a:tc>
                  <a:txBody>
                    <a:bodyPr/>
                    <a:lstStyle/>
                    <a:p>
                      <a:pPr marL="0" marR="0" algn="ctr"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7</a:t>
                      </a:r>
                      <a:endParaRPr lang="en-US" sz="2000" b="0" i="0" u="none" strike="noStrike">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200" b="0" i="1" u="none" strike="noStrike">
                          <a:effectLst/>
                          <a:latin typeface="Arial" panose="020B0604020202020204" pitchFamily="34" charset="0"/>
                          <a:ea typeface="Calibri" panose="020F0502020204030204" pitchFamily="34" charset="0"/>
                          <a:cs typeface="Arial" panose="020B0604020202020204" pitchFamily="34" charset="0"/>
                        </a:rPr>
                        <a:t>4.5%</a:t>
                      </a:r>
                      <a:endParaRPr lang="en-US" sz="2000" b="0"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a:noFill/>
                    </a:lnT>
                    <a:lnB>
                      <a:noFill/>
                    </a:lnB>
                    <a:noFill/>
                  </a:tcPr>
                </a:tc>
                <a:tc>
                  <a:txBody>
                    <a:bodyPr/>
                    <a:lstStyle/>
                    <a:p>
                      <a:pPr marL="0" marR="0" algn="ctr"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5</a:t>
                      </a:r>
                      <a:endParaRPr lang="en-US" sz="2000" b="0" i="0" u="none" strike="noStrike">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200" b="0" i="1" u="none" strike="noStrike">
                          <a:effectLst/>
                          <a:latin typeface="Arial" panose="020B0604020202020204" pitchFamily="34" charset="0"/>
                          <a:ea typeface="Calibri" panose="020F0502020204030204" pitchFamily="34" charset="0"/>
                          <a:cs typeface="Arial" panose="020B0604020202020204" pitchFamily="34" charset="0"/>
                        </a:rPr>
                        <a:t>3.9%</a:t>
                      </a:r>
                      <a:endParaRPr lang="en-US" sz="2000" b="0"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a:noFill/>
                    </a:lnT>
                    <a:lnB>
                      <a:noFill/>
                    </a:lnB>
                    <a:noFill/>
                  </a:tcPr>
                </a:tc>
                <a:tc>
                  <a:txBody>
                    <a:bodyPr/>
                    <a:lstStyle/>
                    <a:p>
                      <a:pPr marL="0" marR="0" algn="ctr"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6</a:t>
                      </a:r>
                      <a:endParaRPr lang="en-US" sz="2000" b="0" i="0" u="none" strike="noStrike">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200" b="0" i="1" u="none" strike="noStrike">
                          <a:effectLst/>
                          <a:latin typeface="Arial" panose="020B0604020202020204" pitchFamily="34" charset="0"/>
                          <a:ea typeface="Calibri" panose="020F0502020204030204" pitchFamily="34" charset="0"/>
                          <a:cs typeface="Arial" panose="020B0604020202020204" pitchFamily="34" charset="0"/>
                        </a:rPr>
                        <a:t>4.4%</a:t>
                      </a:r>
                      <a:endParaRPr lang="en-US" sz="2000" b="0"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a:noFill/>
                    </a:lnT>
                    <a:lnB>
                      <a:noFill/>
                    </a:lnB>
                    <a:noFill/>
                  </a:tcPr>
                </a:tc>
                <a:tc>
                  <a:txBody>
                    <a:bodyPr/>
                    <a:lstStyle/>
                    <a:p>
                      <a:pPr marL="0" marR="0" algn="ctr"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4</a:t>
                      </a:r>
                      <a:endParaRPr lang="en-US" sz="2000" b="0" i="0" u="none" strike="noStrike">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200" b="0" i="1" u="none" strike="noStrike">
                          <a:effectLst/>
                          <a:latin typeface="Arial" panose="020B0604020202020204" pitchFamily="34" charset="0"/>
                          <a:ea typeface="Calibri" panose="020F0502020204030204" pitchFamily="34" charset="0"/>
                          <a:cs typeface="Arial" panose="020B0604020202020204" pitchFamily="34" charset="0"/>
                        </a:rPr>
                        <a:t>2.8%</a:t>
                      </a:r>
                      <a:endParaRPr lang="en-US" sz="2000" b="0"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a:noFill/>
                    </a:lnT>
                    <a:lnB>
                      <a:noFill/>
                    </a:lnB>
                    <a:noFill/>
                  </a:tcPr>
                </a:tc>
                <a:tc>
                  <a:txBody>
                    <a:bodyPr/>
                    <a:lstStyle/>
                    <a:p>
                      <a:pPr marL="0" marR="0" algn="ctr"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3</a:t>
                      </a:r>
                      <a:endParaRPr lang="en-US" sz="2000" b="0" i="0" u="none" strike="noStrike">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200" b="0" i="1" u="none" strike="noStrike">
                          <a:effectLst/>
                          <a:latin typeface="Arial" panose="020B0604020202020204" pitchFamily="34" charset="0"/>
                          <a:ea typeface="Calibri" panose="020F0502020204030204" pitchFamily="34" charset="0"/>
                          <a:cs typeface="Arial" panose="020B0604020202020204" pitchFamily="34" charset="0"/>
                        </a:rPr>
                        <a:t>2.3%</a:t>
                      </a:r>
                      <a:endParaRPr lang="en-US" sz="2000" b="0"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a:noFill/>
                    </a:lnT>
                    <a:lnB>
                      <a:noFill/>
                    </a:lnB>
                    <a:noFill/>
                  </a:tcPr>
                </a:tc>
                <a:tc gridSpan="2">
                  <a:txBody>
                    <a:bodyPr/>
                    <a:lstStyle/>
                    <a:p>
                      <a:pPr marL="0" marR="0" algn="ctr" fontAlgn="t">
                        <a:spcBef>
                          <a:spcPts val="0"/>
                        </a:spcBef>
                        <a:spcAft>
                          <a:spcPts val="0"/>
                        </a:spcAft>
                      </a:pPr>
                      <a:r>
                        <a:rPr lang="en-US" sz="1200" b="1" i="0" u="none" strike="noStrike">
                          <a:effectLst/>
                          <a:latin typeface="Arial" panose="020B0604020202020204" pitchFamily="34" charset="0"/>
                          <a:ea typeface="Calibri" panose="020F0502020204030204" pitchFamily="34" charset="0"/>
                          <a:cs typeface="Arial" panose="020B0604020202020204" pitchFamily="34" charset="0"/>
                        </a:rPr>
                        <a:t>31</a:t>
                      </a:r>
                      <a:endParaRPr lang="en-US" sz="2000" b="0" i="0" u="none" strike="noStrike">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200" b="1" i="1" u="none" strike="noStrike">
                          <a:effectLst/>
                          <a:latin typeface="Arial" panose="020B0604020202020204" pitchFamily="34" charset="0"/>
                          <a:ea typeface="Calibri" panose="020F0502020204030204" pitchFamily="34" charset="0"/>
                          <a:cs typeface="Arial" panose="020B0604020202020204" pitchFamily="34" charset="0"/>
                        </a:rPr>
                        <a:t>3.6%</a:t>
                      </a:r>
                      <a:endParaRPr lang="en-US" sz="2000" b="0" i="0" u="none" strike="noStrike">
                        <a:effectLst/>
                        <a:latin typeface="Arial" panose="020B0604020202020204" pitchFamily="34" charset="0"/>
                        <a:cs typeface="Arial" panose="020B0604020202020204" pitchFamily="34" charset="0"/>
                      </a:endParaRPr>
                    </a:p>
                  </a:txBody>
                  <a:tcPr marL="74285" marR="74285" marT="37143" marB="37143">
                    <a:lnL>
                      <a:noFill/>
                    </a:lnL>
                    <a:lnR>
                      <a:noFill/>
                    </a:lnR>
                    <a:lnT>
                      <a:noFill/>
                    </a:lnT>
                    <a:lnB>
                      <a:noFill/>
                    </a:lnB>
                    <a:noFill/>
                  </a:tcPr>
                </a:tc>
                <a:tc hMerge="1">
                  <a:txBody>
                    <a:bodyPr/>
                    <a:lstStyle/>
                    <a:p>
                      <a:endParaRPr lang="en-US"/>
                    </a:p>
                  </a:txBody>
                  <a:tcPr/>
                </a:tc>
                <a:extLst>
                  <a:ext uri="{0D108BD9-81ED-4DB2-BD59-A6C34878D82A}">
                    <a16:rowId xmlns:a16="http://schemas.microsoft.com/office/drawing/2014/main" val="2879176"/>
                  </a:ext>
                </a:extLst>
              </a:tr>
              <a:tr h="483163">
                <a:tc>
                  <a:txBody>
                    <a:bodyPr/>
                    <a:lstStyle/>
                    <a:p>
                      <a:pPr marL="0" marR="0" algn="l"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Peer/Peer Conflict</a:t>
                      </a:r>
                      <a:endParaRPr lang="en-US" sz="2000" b="0" i="0" u="none" strike="noStrike">
                        <a:effectLst/>
                        <a:latin typeface="Arial" panose="020B0604020202020204" pitchFamily="34" charset="0"/>
                        <a:cs typeface="Arial" panose="020B0604020202020204" pitchFamily="34" charset="0"/>
                      </a:endParaRPr>
                    </a:p>
                    <a:p>
                      <a:pPr marL="0" marR="0" algn="l"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 </a:t>
                      </a:r>
                      <a:endParaRPr lang="en-US" sz="2000" b="0" i="0" u="none" strike="noStrike">
                        <a:effectLst/>
                        <a:latin typeface="Arial" panose="020B0604020202020204" pitchFamily="34" charset="0"/>
                        <a:cs typeface="Arial" panose="020B0604020202020204" pitchFamily="34" charset="0"/>
                      </a:endParaRPr>
                    </a:p>
                    <a:p>
                      <a:pPr marL="0" marR="0" algn="l"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 </a:t>
                      </a:r>
                      <a:endParaRPr lang="en-US" sz="2000" b="0"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a:noFill/>
                    </a:lnT>
                    <a:lnB>
                      <a:noFill/>
                    </a:lnB>
                    <a:noFill/>
                  </a:tcPr>
                </a:tc>
                <a:tc>
                  <a:txBody>
                    <a:bodyPr/>
                    <a:lstStyle/>
                    <a:p>
                      <a:pPr marL="0" marR="0" algn="ctr"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37</a:t>
                      </a:r>
                      <a:endParaRPr lang="en-US" sz="2000" b="0" i="0" u="none" strike="noStrike">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200" b="0" i="1" u="none" strike="noStrike">
                          <a:effectLst/>
                          <a:latin typeface="Arial" panose="020B0604020202020204" pitchFamily="34" charset="0"/>
                          <a:ea typeface="Calibri" panose="020F0502020204030204" pitchFamily="34" charset="0"/>
                          <a:cs typeface="Arial" panose="020B0604020202020204" pitchFamily="34" charset="0"/>
                        </a:rPr>
                        <a:t>23.3%</a:t>
                      </a:r>
                      <a:endParaRPr lang="en-US" sz="2000" b="0"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a:noFill/>
                    </a:lnT>
                    <a:lnB>
                      <a:noFill/>
                    </a:lnB>
                    <a:noFill/>
                  </a:tcPr>
                </a:tc>
                <a:tc>
                  <a:txBody>
                    <a:bodyPr/>
                    <a:lstStyle/>
                    <a:p>
                      <a:pPr marL="0" marR="0" algn="ctr"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33</a:t>
                      </a:r>
                      <a:endParaRPr lang="en-US" sz="2000" b="0" i="0" u="none" strike="noStrike">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200" b="0" i="1" u="none" strike="noStrike">
                          <a:effectLst/>
                          <a:latin typeface="Arial" panose="020B0604020202020204" pitchFamily="34" charset="0"/>
                          <a:ea typeface="Calibri" panose="020F0502020204030204" pitchFamily="34" charset="0"/>
                          <a:cs typeface="Arial" panose="020B0604020202020204" pitchFamily="34" charset="0"/>
                        </a:rPr>
                        <a:t>21.2%</a:t>
                      </a:r>
                      <a:endParaRPr lang="en-US" sz="2000" b="0"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a:noFill/>
                    </a:lnT>
                    <a:lnB>
                      <a:noFill/>
                    </a:lnB>
                    <a:noFill/>
                  </a:tcPr>
                </a:tc>
                <a:tc>
                  <a:txBody>
                    <a:bodyPr/>
                    <a:lstStyle/>
                    <a:p>
                      <a:pPr marL="0" marR="0" algn="ctr"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30</a:t>
                      </a:r>
                      <a:endParaRPr lang="en-US" sz="2000" b="0" i="0" u="none" strike="noStrike">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200" b="0" i="1" u="none" strike="noStrike">
                          <a:effectLst/>
                          <a:latin typeface="Arial" panose="020B0604020202020204" pitchFamily="34" charset="0"/>
                          <a:ea typeface="Calibri" panose="020F0502020204030204" pitchFamily="34" charset="0"/>
                          <a:cs typeface="Arial" panose="020B0604020202020204" pitchFamily="34" charset="0"/>
                        </a:rPr>
                        <a:t>23.4%</a:t>
                      </a:r>
                      <a:endParaRPr lang="en-US" sz="2000" b="0"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a:noFill/>
                    </a:lnT>
                    <a:lnB>
                      <a:noFill/>
                    </a:lnB>
                    <a:noFill/>
                  </a:tcPr>
                </a:tc>
                <a:tc>
                  <a:txBody>
                    <a:bodyPr/>
                    <a:lstStyle/>
                    <a:p>
                      <a:pPr marL="0" marR="0" algn="ctr"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20</a:t>
                      </a:r>
                      <a:endParaRPr lang="en-US" sz="2000" b="0" i="0" u="none" strike="noStrike">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200" b="0" i="1" u="none" strike="noStrike">
                          <a:effectLst/>
                          <a:latin typeface="Arial" panose="020B0604020202020204" pitchFamily="34" charset="0"/>
                          <a:ea typeface="Calibri" panose="020F0502020204030204" pitchFamily="34" charset="0"/>
                          <a:cs typeface="Arial" panose="020B0604020202020204" pitchFamily="34" charset="0"/>
                        </a:rPr>
                        <a:t>14.6%</a:t>
                      </a:r>
                      <a:endParaRPr lang="en-US" sz="2000" b="0"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a:noFill/>
                    </a:lnT>
                    <a:lnB>
                      <a:noFill/>
                    </a:lnB>
                    <a:noFill/>
                  </a:tcPr>
                </a:tc>
                <a:tc>
                  <a:txBody>
                    <a:bodyPr/>
                    <a:lstStyle/>
                    <a:p>
                      <a:pPr marL="0" marR="0" algn="ctr"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22</a:t>
                      </a:r>
                      <a:endParaRPr lang="en-US" sz="2000" b="0" i="0" u="none" strike="noStrike">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200" b="0" i="1" u="none" strike="noStrike">
                          <a:effectLst/>
                          <a:latin typeface="Arial" panose="020B0604020202020204" pitchFamily="34" charset="0"/>
                          <a:ea typeface="Calibri" panose="020F0502020204030204" pitchFamily="34" charset="0"/>
                          <a:cs typeface="Arial" panose="020B0604020202020204" pitchFamily="34" charset="0"/>
                        </a:rPr>
                        <a:t>15.6%</a:t>
                      </a:r>
                      <a:endParaRPr lang="en-US" sz="2000" b="0"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a:noFill/>
                    </a:lnT>
                    <a:lnB>
                      <a:noFill/>
                    </a:lnB>
                    <a:noFill/>
                  </a:tcPr>
                </a:tc>
                <a:tc>
                  <a:txBody>
                    <a:bodyPr/>
                    <a:lstStyle/>
                    <a:p>
                      <a:pPr marL="0" marR="0" algn="ctr"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19</a:t>
                      </a:r>
                      <a:endParaRPr lang="en-US" sz="2000" b="0" i="0" u="none" strike="noStrike">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200" b="0" i="1" u="none" strike="noStrike">
                          <a:effectLst/>
                          <a:latin typeface="Arial" panose="020B0604020202020204" pitchFamily="34" charset="0"/>
                          <a:ea typeface="Calibri" panose="020F0502020204030204" pitchFamily="34" charset="0"/>
                          <a:cs typeface="Arial" panose="020B0604020202020204" pitchFamily="34" charset="0"/>
                        </a:rPr>
                        <a:t>14.8%</a:t>
                      </a:r>
                      <a:endParaRPr lang="en-US" sz="2000" b="0"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a:noFill/>
                    </a:lnT>
                    <a:lnB>
                      <a:noFill/>
                    </a:lnB>
                    <a:noFill/>
                  </a:tcPr>
                </a:tc>
                <a:tc gridSpan="2">
                  <a:txBody>
                    <a:bodyPr/>
                    <a:lstStyle/>
                    <a:p>
                      <a:pPr marL="0" marR="0" algn="ctr" fontAlgn="t">
                        <a:spcBef>
                          <a:spcPts val="0"/>
                        </a:spcBef>
                        <a:spcAft>
                          <a:spcPts val="0"/>
                        </a:spcAft>
                      </a:pPr>
                      <a:r>
                        <a:rPr lang="en-US" sz="1200" b="1" i="0" u="none" strike="noStrike">
                          <a:effectLst/>
                          <a:latin typeface="Arial" panose="020B0604020202020204" pitchFamily="34" charset="0"/>
                          <a:ea typeface="Calibri" panose="020F0502020204030204" pitchFamily="34" charset="0"/>
                          <a:cs typeface="Arial" panose="020B0604020202020204" pitchFamily="34" charset="0"/>
                        </a:rPr>
                        <a:t>161</a:t>
                      </a:r>
                      <a:endParaRPr lang="en-US" sz="2000" b="0" i="0" u="none" strike="noStrike">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200" b="1" i="1" u="none" strike="noStrike">
                          <a:effectLst/>
                          <a:latin typeface="Arial" panose="020B0604020202020204" pitchFamily="34" charset="0"/>
                          <a:ea typeface="Calibri" panose="020F0502020204030204" pitchFamily="34" charset="0"/>
                          <a:cs typeface="Arial" panose="020B0604020202020204" pitchFamily="34" charset="0"/>
                        </a:rPr>
                        <a:t>18.7%</a:t>
                      </a:r>
                      <a:endParaRPr lang="en-US" sz="2000" b="0" i="0" u="none" strike="noStrike">
                        <a:effectLst/>
                        <a:latin typeface="Arial" panose="020B0604020202020204" pitchFamily="34" charset="0"/>
                        <a:cs typeface="Arial" panose="020B0604020202020204" pitchFamily="34" charset="0"/>
                      </a:endParaRPr>
                    </a:p>
                  </a:txBody>
                  <a:tcPr marL="74285" marR="74285" marT="37143" marB="37143">
                    <a:lnL>
                      <a:noFill/>
                    </a:lnL>
                    <a:lnR>
                      <a:noFill/>
                    </a:lnR>
                    <a:lnT>
                      <a:noFill/>
                    </a:lnT>
                    <a:lnB>
                      <a:noFill/>
                    </a:lnB>
                    <a:noFill/>
                  </a:tcPr>
                </a:tc>
                <a:tc hMerge="1">
                  <a:txBody>
                    <a:bodyPr/>
                    <a:lstStyle/>
                    <a:p>
                      <a:endParaRPr lang="en-US"/>
                    </a:p>
                  </a:txBody>
                  <a:tcPr/>
                </a:tc>
                <a:extLst>
                  <a:ext uri="{0D108BD9-81ED-4DB2-BD59-A6C34878D82A}">
                    <a16:rowId xmlns:a16="http://schemas.microsoft.com/office/drawing/2014/main" val="3665698009"/>
                  </a:ext>
                </a:extLst>
              </a:tr>
              <a:tr h="401140">
                <a:tc>
                  <a:txBody>
                    <a:bodyPr/>
                    <a:lstStyle/>
                    <a:p>
                      <a:pPr marL="0" marR="0" algn="l"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Romantic Partners/Dating</a:t>
                      </a:r>
                      <a:endParaRPr lang="en-US" sz="2000" b="0" i="0" u="none" strike="noStrike">
                        <a:effectLst/>
                        <a:latin typeface="Arial" panose="020B0604020202020204" pitchFamily="34" charset="0"/>
                        <a:cs typeface="Arial" panose="020B0604020202020204" pitchFamily="34" charset="0"/>
                      </a:endParaRPr>
                    </a:p>
                    <a:p>
                      <a:pPr marL="0" marR="0" algn="l"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 </a:t>
                      </a:r>
                      <a:endParaRPr lang="en-US" sz="2000" b="0"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a:noFill/>
                    </a:lnT>
                    <a:lnB>
                      <a:noFill/>
                    </a:lnB>
                    <a:noFill/>
                  </a:tcPr>
                </a:tc>
                <a:tc>
                  <a:txBody>
                    <a:bodyPr/>
                    <a:lstStyle/>
                    <a:p>
                      <a:pPr marL="0" marR="0" algn="ctr"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27</a:t>
                      </a:r>
                      <a:endParaRPr lang="en-US" sz="2000" b="0" i="0" u="none" strike="noStrike">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200" b="0" i="1" u="none" strike="noStrike">
                          <a:effectLst/>
                          <a:latin typeface="Arial" panose="020B0604020202020204" pitchFamily="34" charset="0"/>
                          <a:ea typeface="Calibri" panose="020F0502020204030204" pitchFamily="34" charset="0"/>
                          <a:cs typeface="Arial" panose="020B0604020202020204" pitchFamily="34" charset="0"/>
                        </a:rPr>
                        <a:t>17.0%</a:t>
                      </a:r>
                      <a:endParaRPr lang="en-US" sz="2000" b="0"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a:noFill/>
                    </a:lnT>
                    <a:lnB>
                      <a:noFill/>
                    </a:lnB>
                    <a:noFill/>
                  </a:tcPr>
                </a:tc>
                <a:tc>
                  <a:txBody>
                    <a:bodyPr/>
                    <a:lstStyle/>
                    <a:p>
                      <a:pPr marL="0" marR="0" algn="ctr"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36</a:t>
                      </a:r>
                      <a:endParaRPr lang="en-US" sz="2000" b="0" i="0" u="none" strike="noStrike">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200" b="0" i="1" u="none" strike="noStrike">
                          <a:effectLst/>
                          <a:latin typeface="Arial" panose="020B0604020202020204" pitchFamily="34" charset="0"/>
                          <a:ea typeface="Calibri" panose="020F0502020204030204" pitchFamily="34" charset="0"/>
                          <a:cs typeface="Arial" panose="020B0604020202020204" pitchFamily="34" charset="0"/>
                        </a:rPr>
                        <a:t>23.1%</a:t>
                      </a:r>
                      <a:endParaRPr lang="en-US" sz="2000" b="0"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a:noFill/>
                    </a:lnT>
                    <a:lnB>
                      <a:noFill/>
                    </a:lnB>
                    <a:noFill/>
                  </a:tcPr>
                </a:tc>
                <a:tc>
                  <a:txBody>
                    <a:bodyPr/>
                    <a:lstStyle/>
                    <a:p>
                      <a:pPr marL="0" marR="0" algn="ctr"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28</a:t>
                      </a:r>
                      <a:endParaRPr lang="en-US" sz="2000" b="0" i="0" u="none" strike="noStrike">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200" b="0" i="1" u="none" strike="noStrike">
                          <a:effectLst/>
                          <a:latin typeface="Arial" panose="020B0604020202020204" pitchFamily="34" charset="0"/>
                          <a:ea typeface="Calibri" panose="020F0502020204030204" pitchFamily="34" charset="0"/>
                          <a:cs typeface="Arial" panose="020B0604020202020204" pitchFamily="34" charset="0"/>
                        </a:rPr>
                        <a:t>21.9%</a:t>
                      </a:r>
                      <a:endParaRPr lang="en-US" sz="2000" b="0"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a:noFill/>
                    </a:lnT>
                    <a:lnB>
                      <a:noFill/>
                    </a:lnB>
                    <a:noFill/>
                  </a:tcPr>
                </a:tc>
                <a:tc>
                  <a:txBody>
                    <a:bodyPr/>
                    <a:lstStyle/>
                    <a:p>
                      <a:pPr marL="0" marR="0" algn="ctr"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31</a:t>
                      </a:r>
                      <a:endParaRPr lang="en-US" sz="2000" b="0" i="0" u="none" strike="noStrike">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200" b="0" i="1" u="none" strike="noStrike">
                          <a:effectLst/>
                          <a:latin typeface="Arial" panose="020B0604020202020204" pitchFamily="34" charset="0"/>
                          <a:ea typeface="Calibri" panose="020F0502020204030204" pitchFamily="34" charset="0"/>
                          <a:cs typeface="Arial" panose="020B0604020202020204" pitchFamily="34" charset="0"/>
                        </a:rPr>
                        <a:t>22.6%</a:t>
                      </a:r>
                      <a:endParaRPr lang="en-US" sz="2000" b="0"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a:noFill/>
                    </a:lnT>
                    <a:lnB>
                      <a:noFill/>
                    </a:lnB>
                    <a:noFill/>
                  </a:tcPr>
                </a:tc>
                <a:tc>
                  <a:txBody>
                    <a:bodyPr/>
                    <a:lstStyle/>
                    <a:p>
                      <a:pPr marL="0" marR="0" algn="ctr"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25</a:t>
                      </a:r>
                      <a:endParaRPr lang="en-US" sz="2000" b="0" i="0" u="none" strike="noStrike">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200" b="0" i="1" u="none" strike="noStrike">
                          <a:effectLst/>
                          <a:latin typeface="Arial" panose="020B0604020202020204" pitchFamily="34" charset="0"/>
                          <a:ea typeface="Calibri" panose="020F0502020204030204" pitchFamily="34" charset="0"/>
                          <a:cs typeface="Arial" panose="020B0604020202020204" pitchFamily="34" charset="0"/>
                        </a:rPr>
                        <a:t>17.7%</a:t>
                      </a:r>
                      <a:endParaRPr lang="en-US" sz="2000" b="0"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a:noFill/>
                    </a:lnT>
                    <a:lnB>
                      <a:noFill/>
                    </a:lnB>
                    <a:noFill/>
                  </a:tcPr>
                </a:tc>
                <a:tc>
                  <a:txBody>
                    <a:bodyPr/>
                    <a:lstStyle/>
                    <a:p>
                      <a:pPr marL="0" marR="0" algn="ctr"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30</a:t>
                      </a:r>
                      <a:endParaRPr lang="en-US" sz="2000" b="0" i="0" u="none" strike="noStrike">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200" b="0" i="1" u="none" strike="noStrike">
                          <a:effectLst/>
                          <a:latin typeface="Arial" panose="020B0604020202020204" pitchFamily="34" charset="0"/>
                          <a:ea typeface="Calibri" panose="020F0502020204030204" pitchFamily="34" charset="0"/>
                          <a:cs typeface="Arial" panose="020B0604020202020204" pitchFamily="34" charset="0"/>
                        </a:rPr>
                        <a:t>23.4%</a:t>
                      </a:r>
                      <a:endParaRPr lang="en-US" sz="2000" b="0"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a:noFill/>
                    </a:lnT>
                    <a:lnB>
                      <a:noFill/>
                    </a:lnB>
                    <a:noFill/>
                  </a:tcPr>
                </a:tc>
                <a:tc gridSpan="2">
                  <a:txBody>
                    <a:bodyPr/>
                    <a:lstStyle/>
                    <a:p>
                      <a:pPr marL="0" marR="0" algn="ctr" fontAlgn="t">
                        <a:spcBef>
                          <a:spcPts val="0"/>
                        </a:spcBef>
                        <a:spcAft>
                          <a:spcPts val="0"/>
                        </a:spcAft>
                      </a:pPr>
                      <a:r>
                        <a:rPr lang="en-US" sz="1200" b="1" i="0" u="none" strike="noStrike">
                          <a:effectLst/>
                          <a:latin typeface="Arial" panose="020B0604020202020204" pitchFamily="34" charset="0"/>
                          <a:ea typeface="Calibri" panose="020F0502020204030204" pitchFamily="34" charset="0"/>
                          <a:cs typeface="Arial" panose="020B0604020202020204" pitchFamily="34" charset="0"/>
                        </a:rPr>
                        <a:t>177</a:t>
                      </a:r>
                      <a:endParaRPr lang="en-US" sz="2000" b="0" i="0" u="none" strike="noStrike">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200" b="1" i="1" u="none" strike="noStrike">
                          <a:effectLst/>
                          <a:latin typeface="Arial" panose="020B0604020202020204" pitchFamily="34" charset="0"/>
                          <a:ea typeface="Calibri" panose="020F0502020204030204" pitchFamily="34" charset="0"/>
                          <a:cs typeface="Arial" panose="020B0604020202020204" pitchFamily="34" charset="0"/>
                        </a:rPr>
                        <a:t>20.6%</a:t>
                      </a:r>
                      <a:endParaRPr lang="en-US" sz="2000" b="0" i="0" u="none" strike="noStrike">
                        <a:effectLst/>
                        <a:latin typeface="Arial" panose="020B0604020202020204" pitchFamily="34" charset="0"/>
                        <a:cs typeface="Arial" panose="020B0604020202020204" pitchFamily="34" charset="0"/>
                      </a:endParaRPr>
                    </a:p>
                  </a:txBody>
                  <a:tcPr marL="74285" marR="74285" marT="37143" marB="37143">
                    <a:lnL>
                      <a:noFill/>
                    </a:lnL>
                    <a:lnR>
                      <a:noFill/>
                    </a:lnR>
                    <a:lnT>
                      <a:noFill/>
                    </a:lnT>
                    <a:lnB>
                      <a:noFill/>
                    </a:lnB>
                    <a:noFill/>
                  </a:tcPr>
                </a:tc>
                <a:tc hMerge="1">
                  <a:txBody>
                    <a:bodyPr/>
                    <a:lstStyle/>
                    <a:p>
                      <a:endParaRPr lang="en-US"/>
                    </a:p>
                  </a:txBody>
                  <a:tcPr/>
                </a:tc>
                <a:extLst>
                  <a:ext uri="{0D108BD9-81ED-4DB2-BD59-A6C34878D82A}">
                    <a16:rowId xmlns:a16="http://schemas.microsoft.com/office/drawing/2014/main" val="1910215015"/>
                  </a:ext>
                </a:extLst>
              </a:tr>
              <a:tr h="401140">
                <a:tc>
                  <a:txBody>
                    <a:bodyPr/>
                    <a:lstStyle/>
                    <a:p>
                      <a:pPr marL="0" marR="0" algn="l"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Siblings/Sibling Conflict</a:t>
                      </a:r>
                      <a:endParaRPr lang="en-US" sz="2000" b="0" i="0" u="none" strike="noStrike">
                        <a:effectLst/>
                        <a:latin typeface="Arial" panose="020B0604020202020204" pitchFamily="34" charset="0"/>
                        <a:cs typeface="Arial" panose="020B0604020202020204" pitchFamily="34" charset="0"/>
                      </a:endParaRPr>
                    </a:p>
                    <a:p>
                      <a:pPr marL="0" marR="0" algn="l"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 </a:t>
                      </a:r>
                      <a:endParaRPr lang="en-US" sz="2000" b="0"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a:noFill/>
                    </a:lnT>
                    <a:lnB>
                      <a:noFill/>
                    </a:lnB>
                    <a:noFill/>
                  </a:tcPr>
                </a:tc>
                <a:tc>
                  <a:txBody>
                    <a:bodyPr/>
                    <a:lstStyle/>
                    <a:p>
                      <a:pPr marL="0" marR="0" algn="ctr"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10</a:t>
                      </a:r>
                      <a:endParaRPr lang="en-US" sz="2000" b="0" i="0" u="none" strike="noStrike">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200" b="0" i="1" u="none" strike="noStrike">
                          <a:effectLst/>
                          <a:latin typeface="Arial" panose="020B0604020202020204" pitchFamily="34" charset="0"/>
                          <a:ea typeface="Calibri" panose="020F0502020204030204" pitchFamily="34" charset="0"/>
                          <a:cs typeface="Arial" panose="020B0604020202020204" pitchFamily="34" charset="0"/>
                        </a:rPr>
                        <a:t>6.3%</a:t>
                      </a:r>
                      <a:endParaRPr lang="en-US" sz="2000" b="0"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a:noFill/>
                    </a:lnT>
                    <a:lnB>
                      <a:noFill/>
                    </a:lnB>
                    <a:noFill/>
                  </a:tcPr>
                </a:tc>
                <a:tc>
                  <a:txBody>
                    <a:bodyPr/>
                    <a:lstStyle/>
                    <a:p>
                      <a:pPr marL="0" marR="0" algn="ctr"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4</a:t>
                      </a:r>
                      <a:endParaRPr lang="en-US" sz="2000" b="0" i="0" u="none" strike="noStrike">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200" b="0" i="1" u="none" strike="noStrike">
                          <a:effectLst/>
                          <a:latin typeface="Arial" panose="020B0604020202020204" pitchFamily="34" charset="0"/>
                          <a:ea typeface="Calibri" panose="020F0502020204030204" pitchFamily="34" charset="0"/>
                          <a:cs typeface="Arial" panose="020B0604020202020204" pitchFamily="34" charset="0"/>
                        </a:rPr>
                        <a:t>2.6%</a:t>
                      </a:r>
                      <a:endParaRPr lang="en-US" sz="2000" b="0"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a:noFill/>
                    </a:lnT>
                    <a:lnB>
                      <a:noFill/>
                    </a:lnB>
                    <a:noFill/>
                  </a:tcPr>
                </a:tc>
                <a:tc>
                  <a:txBody>
                    <a:bodyPr/>
                    <a:lstStyle/>
                    <a:p>
                      <a:pPr marL="0" marR="0" algn="ctr"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5</a:t>
                      </a:r>
                      <a:endParaRPr lang="en-US" sz="2000" b="0" i="0" u="none" strike="noStrike">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200" b="0" i="1" u="none" strike="noStrike">
                          <a:effectLst/>
                          <a:latin typeface="Arial" panose="020B0604020202020204" pitchFamily="34" charset="0"/>
                          <a:ea typeface="Calibri" panose="020F0502020204030204" pitchFamily="34" charset="0"/>
                          <a:cs typeface="Arial" panose="020B0604020202020204" pitchFamily="34" charset="0"/>
                        </a:rPr>
                        <a:t>3.9%</a:t>
                      </a:r>
                      <a:endParaRPr lang="en-US" sz="2000" b="0"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a:noFill/>
                    </a:lnT>
                    <a:lnB>
                      <a:noFill/>
                    </a:lnB>
                    <a:noFill/>
                  </a:tcPr>
                </a:tc>
                <a:tc>
                  <a:txBody>
                    <a:bodyPr/>
                    <a:lstStyle/>
                    <a:p>
                      <a:pPr marL="0" marR="0" algn="ctr"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4</a:t>
                      </a:r>
                      <a:endParaRPr lang="en-US" sz="2000" b="0" i="0" u="none" strike="noStrike">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200" b="0" i="1" u="none" strike="noStrike">
                          <a:effectLst/>
                          <a:latin typeface="Arial" panose="020B0604020202020204" pitchFamily="34" charset="0"/>
                          <a:ea typeface="Calibri" panose="020F0502020204030204" pitchFamily="34" charset="0"/>
                          <a:cs typeface="Arial" panose="020B0604020202020204" pitchFamily="34" charset="0"/>
                        </a:rPr>
                        <a:t>2.9%</a:t>
                      </a:r>
                      <a:endParaRPr lang="en-US" sz="2000" b="0"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a:noFill/>
                    </a:lnT>
                    <a:lnB>
                      <a:noFill/>
                    </a:lnB>
                    <a:noFill/>
                  </a:tcPr>
                </a:tc>
                <a:tc>
                  <a:txBody>
                    <a:bodyPr/>
                    <a:lstStyle/>
                    <a:p>
                      <a:pPr marL="0" marR="0" algn="ctr"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2</a:t>
                      </a:r>
                      <a:endParaRPr lang="en-US" sz="2000" b="0" i="0" u="none" strike="noStrike">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200" b="0" i="1" u="none" strike="noStrike">
                          <a:effectLst/>
                          <a:latin typeface="Arial" panose="020B0604020202020204" pitchFamily="34" charset="0"/>
                          <a:ea typeface="Calibri" panose="020F0502020204030204" pitchFamily="34" charset="0"/>
                          <a:cs typeface="Arial" panose="020B0604020202020204" pitchFamily="34" charset="0"/>
                        </a:rPr>
                        <a:t>1.4%</a:t>
                      </a:r>
                      <a:endParaRPr lang="en-US" sz="2000" b="0"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a:noFill/>
                    </a:lnT>
                    <a:lnB>
                      <a:noFill/>
                    </a:lnB>
                    <a:noFill/>
                  </a:tcPr>
                </a:tc>
                <a:tc>
                  <a:txBody>
                    <a:bodyPr/>
                    <a:lstStyle/>
                    <a:p>
                      <a:pPr marL="0" marR="0" algn="ctr"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0</a:t>
                      </a:r>
                      <a:endParaRPr lang="en-US" sz="2000" b="0" i="0" u="none" strike="noStrike">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200" b="0" i="1" u="none" strike="noStrike">
                          <a:effectLst/>
                          <a:latin typeface="Arial" panose="020B0604020202020204" pitchFamily="34" charset="0"/>
                          <a:ea typeface="Calibri" panose="020F0502020204030204" pitchFamily="34" charset="0"/>
                          <a:cs typeface="Arial" panose="020B0604020202020204" pitchFamily="34" charset="0"/>
                        </a:rPr>
                        <a:t>0.0%</a:t>
                      </a:r>
                      <a:endParaRPr lang="en-US" sz="2000" b="0"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a:noFill/>
                    </a:lnT>
                    <a:lnB>
                      <a:noFill/>
                    </a:lnB>
                    <a:noFill/>
                  </a:tcPr>
                </a:tc>
                <a:tc gridSpan="2">
                  <a:txBody>
                    <a:bodyPr/>
                    <a:lstStyle/>
                    <a:p>
                      <a:pPr marL="0" marR="0" algn="ctr" fontAlgn="t">
                        <a:spcBef>
                          <a:spcPts val="0"/>
                        </a:spcBef>
                        <a:spcAft>
                          <a:spcPts val="0"/>
                        </a:spcAft>
                      </a:pPr>
                      <a:r>
                        <a:rPr lang="en-US" sz="1200" b="1" i="0" u="none" strike="noStrike">
                          <a:effectLst/>
                          <a:latin typeface="Arial" panose="020B0604020202020204" pitchFamily="34" charset="0"/>
                          <a:ea typeface="Calibri" panose="020F0502020204030204" pitchFamily="34" charset="0"/>
                          <a:cs typeface="Arial" panose="020B0604020202020204" pitchFamily="34" charset="0"/>
                        </a:rPr>
                        <a:t>25</a:t>
                      </a:r>
                      <a:endParaRPr lang="en-US" sz="2000" b="0" i="0" u="none" strike="noStrike">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200" b="1" i="1" u="none" strike="noStrike">
                          <a:effectLst/>
                          <a:latin typeface="Arial" panose="020B0604020202020204" pitchFamily="34" charset="0"/>
                          <a:ea typeface="Calibri" panose="020F0502020204030204" pitchFamily="34" charset="0"/>
                          <a:cs typeface="Arial" panose="020B0604020202020204" pitchFamily="34" charset="0"/>
                        </a:rPr>
                        <a:t>2.9%</a:t>
                      </a:r>
                      <a:endParaRPr lang="en-US" sz="2000" b="0" i="0" u="none" strike="noStrike">
                        <a:effectLst/>
                        <a:latin typeface="Arial" panose="020B0604020202020204" pitchFamily="34" charset="0"/>
                        <a:cs typeface="Arial" panose="020B0604020202020204" pitchFamily="34" charset="0"/>
                      </a:endParaRPr>
                    </a:p>
                  </a:txBody>
                  <a:tcPr marL="74285" marR="74285" marT="37143" marB="37143">
                    <a:lnL>
                      <a:noFill/>
                    </a:lnL>
                    <a:lnR>
                      <a:noFill/>
                    </a:lnR>
                    <a:lnT>
                      <a:noFill/>
                    </a:lnT>
                    <a:lnB>
                      <a:noFill/>
                    </a:lnB>
                    <a:noFill/>
                  </a:tcPr>
                </a:tc>
                <a:tc hMerge="1">
                  <a:txBody>
                    <a:bodyPr/>
                    <a:lstStyle/>
                    <a:p>
                      <a:endParaRPr lang="en-US"/>
                    </a:p>
                  </a:txBody>
                  <a:tcPr/>
                </a:tc>
                <a:extLst>
                  <a:ext uri="{0D108BD9-81ED-4DB2-BD59-A6C34878D82A}">
                    <a16:rowId xmlns:a16="http://schemas.microsoft.com/office/drawing/2014/main" val="468597028"/>
                  </a:ext>
                </a:extLst>
              </a:tr>
              <a:tr h="483163">
                <a:tc>
                  <a:txBody>
                    <a:bodyPr/>
                    <a:lstStyle/>
                    <a:p>
                      <a:pPr marL="0" marR="0" algn="l"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Trips/Travel/</a:t>
                      </a:r>
                      <a:endParaRPr lang="en-US" sz="2000" b="0" i="0" u="none" strike="noStrike">
                        <a:effectLst/>
                        <a:latin typeface="Arial" panose="020B0604020202020204" pitchFamily="34" charset="0"/>
                        <a:cs typeface="Arial" panose="020B0604020202020204" pitchFamily="34" charset="0"/>
                      </a:endParaRPr>
                    </a:p>
                    <a:p>
                      <a:pPr marL="0" marR="0" algn="l"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Logistics</a:t>
                      </a:r>
                      <a:endParaRPr lang="en-US" sz="2000" b="0" i="0" u="none" strike="noStrike">
                        <a:effectLst/>
                        <a:latin typeface="Arial" panose="020B0604020202020204" pitchFamily="34" charset="0"/>
                        <a:cs typeface="Arial" panose="020B0604020202020204" pitchFamily="34" charset="0"/>
                      </a:endParaRPr>
                    </a:p>
                    <a:p>
                      <a:pPr marL="0" marR="0" algn="l"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 </a:t>
                      </a:r>
                      <a:endParaRPr lang="en-US" sz="2000" b="0"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a:noFill/>
                    </a:lnT>
                    <a:lnB w="12700" cap="flat" cmpd="sng" algn="ctr">
                      <a:solidFill>
                        <a:srgbClr val="000000"/>
                      </a:solidFill>
                      <a:prstDash val="solid"/>
                      <a:round/>
                      <a:headEnd type="none" w="med" len="med"/>
                      <a:tailEnd type="none" w="med" len="med"/>
                    </a:lnB>
                    <a:noFill/>
                  </a:tcPr>
                </a:tc>
                <a:tc>
                  <a:txBody>
                    <a:bodyPr/>
                    <a:lstStyle/>
                    <a:p>
                      <a:pPr marL="0" marR="0" algn="ctr"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4</a:t>
                      </a:r>
                      <a:endParaRPr lang="en-US" sz="2000" b="0" i="0" u="none" strike="noStrike">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200" b="0" i="1" u="none" strike="noStrike">
                          <a:effectLst/>
                          <a:latin typeface="Arial" panose="020B0604020202020204" pitchFamily="34" charset="0"/>
                          <a:ea typeface="Calibri" panose="020F0502020204030204" pitchFamily="34" charset="0"/>
                          <a:cs typeface="Arial" panose="020B0604020202020204" pitchFamily="34" charset="0"/>
                        </a:rPr>
                        <a:t>2.5%</a:t>
                      </a:r>
                      <a:endParaRPr lang="en-US" sz="2000" b="0"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a:noFill/>
                    </a:lnT>
                    <a:lnB w="12700" cap="flat" cmpd="sng" algn="ctr">
                      <a:solidFill>
                        <a:srgbClr val="000000"/>
                      </a:solidFill>
                      <a:prstDash val="solid"/>
                      <a:round/>
                      <a:headEnd type="none" w="med" len="med"/>
                      <a:tailEnd type="none" w="med" len="med"/>
                    </a:lnB>
                    <a:noFill/>
                  </a:tcPr>
                </a:tc>
                <a:tc>
                  <a:txBody>
                    <a:bodyPr/>
                    <a:lstStyle/>
                    <a:p>
                      <a:pPr marL="0" marR="0" algn="ctr"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8</a:t>
                      </a:r>
                      <a:endParaRPr lang="en-US" sz="2000" b="0" i="0" u="none" strike="noStrike">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200" b="0" i="1" u="none" strike="noStrike">
                          <a:effectLst/>
                          <a:latin typeface="Arial" panose="020B0604020202020204" pitchFamily="34" charset="0"/>
                          <a:ea typeface="Calibri" panose="020F0502020204030204" pitchFamily="34" charset="0"/>
                          <a:cs typeface="Arial" panose="020B0604020202020204" pitchFamily="34" charset="0"/>
                        </a:rPr>
                        <a:t>5.1%</a:t>
                      </a:r>
                      <a:endParaRPr lang="en-US" sz="2000" b="0"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a:noFill/>
                    </a:lnT>
                    <a:lnB w="12700" cap="flat" cmpd="sng" algn="ctr">
                      <a:solidFill>
                        <a:srgbClr val="000000"/>
                      </a:solidFill>
                      <a:prstDash val="solid"/>
                      <a:round/>
                      <a:headEnd type="none" w="med" len="med"/>
                      <a:tailEnd type="none" w="med" len="med"/>
                    </a:lnB>
                    <a:noFill/>
                  </a:tcPr>
                </a:tc>
                <a:tc>
                  <a:txBody>
                    <a:bodyPr/>
                    <a:lstStyle/>
                    <a:p>
                      <a:pPr marL="0" marR="0" algn="ctr"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5</a:t>
                      </a:r>
                      <a:endParaRPr lang="en-US" sz="2000" b="0" i="0" u="none" strike="noStrike">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200" b="0" i="1" u="none" strike="noStrike">
                          <a:effectLst/>
                          <a:latin typeface="Arial" panose="020B0604020202020204" pitchFamily="34" charset="0"/>
                          <a:ea typeface="Calibri" panose="020F0502020204030204" pitchFamily="34" charset="0"/>
                          <a:cs typeface="Arial" panose="020B0604020202020204" pitchFamily="34" charset="0"/>
                        </a:rPr>
                        <a:t>3.9%</a:t>
                      </a:r>
                      <a:endParaRPr lang="en-US" sz="2000" b="0"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a:noFill/>
                    </a:lnT>
                    <a:lnB w="12700" cap="flat" cmpd="sng" algn="ctr">
                      <a:solidFill>
                        <a:srgbClr val="000000"/>
                      </a:solidFill>
                      <a:prstDash val="solid"/>
                      <a:round/>
                      <a:headEnd type="none" w="med" len="med"/>
                      <a:tailEnd type="none" w="med" len="med"/>
                    </a:lnB>
                    <a:noFill/>
                  </a:tcPr>
                </a:tc>
                <a:tc>
                  <a:txBody>
                    <a:bodyPr/>
                    <a:lstStyle/>
                    <a:p>
                      <a:pPr marL="0" marR="0" algn="ctr"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4</a:t>
                      </a:r>
                      <a:endParaRPr lang="en-US" sz="2000" b="0" i="0" u="none" strike="noStrike">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2.9%</a:t>
                      </a:r>
                      <a:endParaRPr lang="en-US" sz="2000" b="0"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a:noFill/>
                    </a:lnT>
                    <a:lnB w="12700" cap="flat" cmpd="sng" algn="ctr">
                      <a:solidFill>
                        <a:srgbClr val="000000"/>
                      </a:solidFill>
                      <a:prstDash val="solid"/>
                      <a:round/>
                      <a:headEnd type="none" w="med" len="med"/>
                      <a:tailEnd type="none" w="med" len="med"/>
                    </a:lnB>
                    <a:noFill/>
                  </a:tcPr>
                </a:tc>
                <a:tc>
                  <a:txBody>
                    <a:bodyPr/>
                    <a:lstStyle/>
                    <a:p>
                      <a:pPr marL="0" marR="0" algn="ctr"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2</a:t>
                      </a:r>
                      <a:endParaRPr lang="en-US" sz="2000" b="0" i="0" u="none" strike="noStrike">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200" b="0" i="1" u="none" strike="noStrike">
                          <a:effectLst/>
                          <a:latin typeface="Arial" panose="020B0604020202020204" pitchFamily="34" charset="0"/>
                          <a:ea typeface="Calibri" panose="020F0502020204030204" pitchFamily="34" charset="0"/>
                          <a:cs typeface="Arial" panose="020B0604020202020204" pitchFamily="34" charset="0"/>
                        </a:rPr>
                        <a:t>1.4%</a:t>
                      </a:r>
                      <a:endParaRPr lang="en-US" sz="2000" b="0"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a:noFill/>
                    </a:lnT>
                    <a:lnB w="12700" cap="flat" cmpd="sng" algn="ctr">
                      <a:solidFill>
                        <a:srgbClr val="000000"/>
                      </a:solidFill>
                      <a:prstDash val="solid"/>
                      <a:round/>
                      <a:headEnd type="none" w="med" len="med"/>
                      <a:tailEnd type="none" w="med" len="med"/>
                    </a:lnB>
                    <a:noFill/>
                  </a:tcPr>
                </a:tc>
                <a:tc>
                  <a:txBody>
                    <a:bodyPr/>
                    <a:lstStyle/>
                    <a:p>
                      <a:pPr marL="0" marR="0" algn="ctr" fontAlgn="t">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5</a:t>
                      </a:r>
                      <a:endParaRPr lang="en-US" sz="2000" b="0" i="0" u="none" strike="noStrike">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200" b="0" i="1" u="none" strike="noStrike">
                          <a:effectLst/>
                          <a:latin typeface="Arial" panose="020B0604020202020204" pitchFamily="34" charset="0"/>
                          <a:ea typeface="Calibri" panose="020F0502020204030204" pitchFamily="34" charset="0"/>
                          <a:cs typeface="Arial" panose="020B0604020202020204" pitchFamily="34" charset="0"/>
                        </a:rPr>
                        <a:t>3.9%</a:t>
                      </a:r>
                      <a:endParaRPr lang="en-US" sz="2000" b="0" i="0" u="none" strike="noStrike">
                        <a:effectLst/>
                        <a:latin typeface="Arial" panose="020B0604020202020204" pitchFamily="34" charset="0"/>
                        <a:cs typeface="Arial" panose="020B0604020202020204" pitchFamily="34" charset="0"/>
                      </a:endParaRPr>
                    </a:p>
                  </a:txBody>
                  <a:tcPr marL="55714" marR="55714" marT="7738" marB="0">
                    <a:lnL>
                      <a:noFill/>
                    </a:lnL>
                    <a:lnR>
                      <a:noFill/>
                    </a:lnR>
                    <a:lnT>
                      <a:noFill/>
                    </a:lnT>
                    <a:lnB w="12700" cap="flat" cmpd="sng" algn="ctr">
                      <a:solidFill>
                        <a:srgbClr val="000000"/>
                      </a:solidFill>
                      <a:prstDash val="solid"/>
                      <a:round/>
                      <a:headEnd type="none" w="med" len="med"/>
                      <a:tailEnd type="none" w="med" len="med"/>
                    </a:lnB>
                    <a:noFill/>
                  </a:tcPr>
                </a:tc>
                <a:tc gridSpan="2">
                  <a:txBody>
                    <a:bodyPr/>
                    <a:lstStyle/>
                    <a:p>
                      <a:pPr marL="0" marR="0" algn="ctr" fontAlgn="t">
                        <a:spcBef>
                          <a:spcPts val="0"/>
                        </a:spcBef>
                        <a:spcAft>
                          <a:spcPts val="0"/>
                        </a:spcAft>
                      </a:pPr>
                      <a:r>
                        <a:rPr lang="en-US" sz="1200" b="1" i="0" u="none" strike="noStrike">
                          <a:effectLst/>
                          <a:latin typeface="Arial" panose="020B0604020202020204" pitchFamily="34" charset="0"/>
                          <a:ea typeface="Calibri" panose="020F0502020204030204" pitchFamily="34" charset="0"/>
                          <a:cs typeface="Arial" panose="020B0604020202020204" pitchFamily="34" charset="0"/>
                        </a:rPr>
                        <a:t>28</a:t>
                      </a:r>
                      <a:endParaRPr lang="en-US" sz="2000" b="0" i="0" u="none" strike="noStrike">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200" b="1" i="1" u="none" strike="noStrike">
                          <a:effectLst/>
                          <a:latin typeface="Arial" panose="020B0604020202020204" pitchFamily="34" charset="0"/>
                          <a:ea typeface="Calibri" panose="020F0502020204030204" pitchFamily="34" charset="0"/>
                          <a:cs typeface="Arial" panose="020B0604020202020204" pitchFamily="34" charset="0"/>
                        </a:rPr>
                        <a:t>3.3%</a:t>
                      </a:r>
                      <a:endParaRPr lang="en-US" sz="2000" b="0" i="0" u="none" strike="noStrike">
                        <a:effectLst/>
                        <a:latin typeface="Arial" panose="020B0604020202020204" pitchFamily="34" charset="0"/>
                        <a:cs typeface="Arial" panose="020B0604020202020204" pitchFamily="34" charset="0"/>
                      </a:endParaRPr>
                    </a:p>
                  </a:txBody>
                  <a:tcPr marL="74285" marR="74285" marT="37143" marB="37143">
                    <a:lnL>
                      <a:noFill/>
                    </a:lnL>
                    <a:lnR>
                      <a:noFill/>
                    </a:lnR>
                    <a:lnT>
                      <a:noFill/>
                    </a:lnT>
                    <a:lnB w="1270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3157439397"/>
                  </a:ext>
                </a:extLst>
              </a:tr>
              <a:tr h="252570">
                <a:tc>
                  <a:txBody>
                    <a:bodyPr/>
                    <a:lstStyle/>
                    <a:p>
                      <a:pPr marL="0" marR="0" algn="l" fontAlgn="ctr">
                        <a:spcBef>
                          <a:spcPts val="0"/>
                        </a:spcBef>
                        <a:spcAft>
                          <a:spcPts val="0"/>
                        </a:spcAft>
                      </a:pPr>
                      <a:r>
                        <a:rPr lang="en-US" sz="1200" b="1" i="0" u="none" strike="noStrike">
                          <a:effectLst/>
                          <a:latin typeface="Arial" panose="020B0604020202020204" pitchFamily="34" charset="0"/>
                          <a:ea typeface="Calibri" panose="020F0502020204030204" pitchFamily="34" charset="0"/>
                          <a:cs typeface="Arial" panose="020B0604020202020204" pitchFamily="34" charset="0"/>
                        </a:rPr>
                        <a:t>Total N </a:t>
                      </a:r>
                      <a:endParaRPr lang="en-US" sz="2000" b="0" i="0" u="none" strike="noStrike">
                        <a:effectLst/>
                        <a:latin typeface="Arial" panose="020B0604020202020204" pitchFamily="34" charset="0"/>
                        <a:cs typeface="Arial" panose="020B0604020202020204" pitchFamily="34" charset="0"/>
                      </a:endParaRPr>
                    </a:p>
                  </a:txBody>
                  <a:tcPr marL="55714" marR="55714" marT="7738"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169</a:t>
                      </a:r>
                      <a:endParaRPr lang="en-US" sz="2000" b="0" i="0" u="none" strike="noStrike">
                        <a:effectLst/>
                        <a:latin typeface="Arial" panose="020B0604020202020204" pitchFamily="34" charset="0"/>
                        <a:cs typeface="Arial" panose="020B0604020202020204" pitchFamily="34" charset="0"/>
                      </a:endParaRPr>
                    </a:p>
                  </a:txBody>
                  <a:tcPr marL="55714" marR="55714" marT="7738"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156</a:t>
                      </a:r>
                      <a:endParaRPr lang="en-US" sz="2000" b="0" i="0" u="none" strike="noStrike">
                        <a:effectLst/>
                        <a:latin typeface="Arial" panose="020B0604020202020204" pitchFamily="34" charset="0"/>
                        <a:cs typeface="Arial" panose="020B0604020202020204" pitchFamily="34" charset="0"/>
                      </a:endParaRPr>
                    </a:p>
                  </a:txBody>
                  <a:tcPr marL="55714" marR="55714" marT="7738"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128</a:t>
                      </a:r>
                      <a:endParaRPr lang="en-US" sz="2000" b="0" i="0" u="none" strike="noStrike">
                        <a:effectLst/>
                        <a:latin typeface="Arial" panose="020B0604020202020204" pitchFamily="34" charset="0"/>
                        <a:cs typeface="Arial" panose="020B0604020202020204" pitchFamily="34" charset="0"/>
                      </a:endParaRPr>
                    </a:p>
                  </a:txBody>
                  <a:tcPr marL="55714" marR="55714" marT="7738"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137</a:t>
                      </a:r>
                      <a:endParaRPr lang="en-US" sz="2000" b="0" i="0" u="none" strike="noStrike">
                        <a:effectLst/>
                        <a:latin typeface="Arial" panose="020B0604020202020204" pitchFamily="34" charset="0"/>
                        <a:cs typeface="Arial" panose="020B0604020202020204" pitchFamily="34" charset="0"/>
                      </a:endParaRPr>
                    </a:p>
                  </a:txBody>
                  <a:tcPr marL="55714" marR="55714" marT="7738"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141</a:t>
                      </a:r>
                      <a:endParaRPr lang="en-US" sz="2000" b="0" i="0" u="none" strike="noStrike">
                        <a:effectLst/>
                        <a:latin typeface="Arial" panose="020B0604020202020204" pitchFamily="34" charset="0"/>
                        <a:cs typeface="Arial" panose="020B0604020202020204" pitchFamily="34" charset="0"/>
                      </a:endParaRPr>
                    </a:p>
                  </a:txBody>
                  <a:tcPr marL="55714" marR="55714" marT="7738"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spcBef>
                          <a:spcPts val="0"/>
                        </a:spcBef>
                        <a:spcAft>
                          <a:spcPts val="0"/>
                        </a:spcAft>
                      </a:pPr>
                      <a:r>
                        <a:rPr lang="en-US" sz="1200" b="0" i="0" u="none" strike="noStrike">
                          <a:effectLst/>
                          <a:latin typeface="Arial" panose="020B0604020202020204" pitchFamily="34" charset="0"/>
                          <a:ea typeface="Calibri" panose="020F0502020204030204" pitchFamily="34" charset="0"/>
                          <a:cs typeface="Arial" panose="020B0604020202020204" pitchFamily="34" charset="0"/>
                        </a:rPr>
                        <a:t>128</a:t>
                      </a:r>
                      <a:endParaRPr lang="en-US" sz="2000" b="0" i="0" u="none" strike="noStrike">
                        <a:effectLst/>
                        <a:latin typeface="Arial" panose="020B0604020202020204" pitchFamily="34" charset="0"/>
                        <a:cs typeface="Arial" panose="020B0604020202020204" pitchFamily="34" charset="0"/>
                      </a:endParaRPr>
                    </a:p>
                  </a:txBody>
                  <a:tcPr marL="55714" marR="55714" marT="7738"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marL="0" marR="0" algn="ctr" fontAlgn="t">
                        <a:spcBef>
                          <a:spcPts val="0"/>
                        </a:spcBef>
                        <a:spcAft>
                          <a:spcPts val="0"/>
                        </a:spcAft>
                      </a:pPr>
                      <a:r>
                        <a:rPr lang="en-US" sz="1200" b="1" i="0" u="none" strike="noStrike">
                          <a:effectLst/>
                          <a:latin typeface="Arial" panose="020B0604020202020204" pitchFamily="34" charset="0"/>
                          <a:ea typeface="Calibri" panose="020F0502020204030204" pitchFamily="34" charset="0"/>
                          <a:cs typeface="Arial" panose="020B0604020202020204" pitchFamily="34" charset="0"/>
                        </a:rPr>
                        <a:t>859</a:t>
                      </a:r>
                      <a:endParaRPr lang="en-US" sz="2000" b="0" i="0" u="none" strike="noStrike">
                        <a:effectLst/>
                        <a:latin typeface="Arial" panose="020B0604020202020204" pitchFamily="34" charset="0"/>
                        <a:cs typeface="Arial" panose="020B0604020202020204" pitchFamily="34" charset="0"/>
                      </a:endParaRPr>
                    </a:p>
                  </a:txBody>
                  <a:tcPr marL="74285" marR="74285" marT="37143" marB="37143">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842463777"/>
                  </a:ext>
                </a:extLst>
              </a:tr>
              <a:tr h="227808">
                <a:tc gridSpan="8">
                  <a:txBody>
                    <a:bodyPr/>
                    <a:lstStyle/>
                    <a:p>
                      <a:pPr marL="0" marR="0" algn="l" fontAlgn="t">
                        <a:spcBef>
                          <a:spcPts val="0"/>
                        </a:spcBef>
                        <a:spcAft>
                          <a:spcPts val="0"/>
                        </a:spcAft>
                      </a:pPr>
                      <a:r>
                        <a:rPr lang="en-US" sz="1050" b="0" i="1" u="none" strike="noStrike">
                          <a:effectLst/>
                          <a:latin typeface="Arial" panose="020B0604020202020204" pitchFamily="34" charset="0"/>
                          <a:ea typeface="Calibri" panose="020F0502020204030204" pitchFamily="34" charset="0"/>
                          <a:cs typeface="Arial" panose="020B0604020202020204" pitchFamily="34" charset="0"/>
                        </a:rPr>
                        <a:t>Note: Percentages reflect percent of total for column and may not add to 100 due to rounding.</a:t>
                      </a:r>
                      <a:endParaRPr lang="en-US" sz="2000" b="0" i="0" u="none" strike="noStrike">
                        <a:effectLst/>
                        <a:latin typeface="Arial" panose="020B0604020202020204" pitchFamily="34" charset="0"/>
                        <a:cs typeface="Arial" panose="020B0604020202020204" pitchFamily="34" charset="0"/>
                      </a:endParaRPr>
                    </a:p>
                  </a:txBody>
                  <a:tcPr marL="74285" marR="74285" marT="37143" marB="37143">
                    <a:lnL>
                      <a:noFill/>
                    </a:lnL>
                    <a:lnR>
                      <a:noFill/>
                    </a:lnR>
                    <a:lnT w="12700" cap="flat" cmpd="sng" algn="ctr">
                      <a:solidFill>
                        <a:srgbClr val="000000"/>
                      </a:solidFill>
                      <a:prstDash val="solid"/>
                      <a:round/>
                      <a:headEnd type="none" w="med" len="med"/>
                      <a:tailEnd type="none" w="med" len="med"/>
                    </a:lnT>
                    <a:lnB>
                      <a:noFill/>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gn="l" fontAlgn="t">
                        <a:spcBef>
                          <a:spcPts val="0"/>
                        </a:spcBef>
                        <a:spcAft>
                          <a:spcPts val="0"/>
                        </a:spcAft>
                      </a:pPr>
                      <a:r>
                        <a:rPr lang="en-US" sz="1050" b="0" i="1" u="none" strike="noStrike" dirty="0">
                          <a:effectLst/>
                          <a:latin typeface="Arial" panose="020B0604020202020204" pitchFamily="34" charset="0"/>
                          <a:ea typeface="Calibri" panose="020F0502020204030204" pitchFamily="34" charset="0"/>
                          <a:cs typeface="Arial" panose="020B0604020202020204" pitchFamily="34" charset="0"/>
                        </a:rPr>
                        <a:t> </a:t>
                      </a:r>
                      <a:endParaRPr lang="en-US" sz="2000" b="0" i="0" u="none" strike="noStrike" dirty="0">
                        <a:effectLst/>
                        <a:latin typeface="Arial" panose="020B0604020202020204" pitchFamily="34" charset="0"/>
                        <a:cs typeface="Arial" panose="020B0604020202020204" pitchFamily="34" charset="0"/>
                      </a:endParaRPr>
                    </a:p>
                  </a:txBody>
                  <a:tcPr marL="55714" marR="55714" marT="7738" marB="0">
                    <a:lnL>
                      <a:noFill/>
                    </a:lnL>
                    <a:lnR>
                      <a:noFill/>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2906390835"/>
                  </a:ext>
                </a:extLst>
              </a:tr>
            </a:tbl>
          </a:graphicData>
        </a:graphic>
      </p:graphicFrame>
      <p:sp>
        <p:nvSpPr>
          <p:cNvPr id="2" name="Rectangle 1">
            <a:extLst>
              <a:ext uri="{FF2B5EF4-FFF2-40B4-BE49-F238E27FC236}">
                <a16:creationId xmlns:a16="http://schemas.microsoft.com/office/drawing/2014/main" id="{B630BC72-B95C-02EF-835D-06992FA83614}"/>
              </a:ext>
            </a:extLst>
          </p:cNvPr>
          <p:cNvSpPr/>
          <p:nvPr/>
        </p:nvSpPr>
        <p:spPr>
          <a:xfrm>
            <a:off x="1468270" y="4051300"/>
            <a:ext cx="8983830" cy="1016000"/>
          </a:xfrm>
          <a:prstGeom prst="rect">
            <a:avLst/>
          </a:prstGeom>
          <a:no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014EA7F-1560-125F-8E3F-BD0C7F2CB89D}"/>
              </a:ext>
            </a:extLst>
          </p:cNvPr>
          <p:cNvSpPr/>
          <p:nvPr/>
        </p:nvSpPr>
        <p:spPr>
          <a:xfrm>
            <a:off x="1468270" y="1892300"/>
            <a:ext cx="8983830" cy="533400"/>
          </a:xfrm>
          <a:prstGeom prst="rect">
            <a:avLst/>
          </a:prstGeom>
          <a:no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9073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A515389-F4C8-7857-08DC-3F9BD1330C41}"/>
              </a:ext>
            </a:extLst>
          </p:cNvPr>
          <p:cNvPicPr>
            <a:picLocks noChangeAspect="1"/>
          </p:cNvPicPr>
          <p:nvPr/>
        </p:nvPicPr>
        <p:blipFill rotWithShape="1">
          <a:blip r:embed="rId2"/>
          <a:srcRect r="30312"/>
          <a:stretch/>
        </p:blipFill>
        <p:spPr>
          <a:xfrm>
            <a:off x="4914900" y="187083"/>
            <a:ext cx="6637031" cy="6483832"/>
          </a:xfrm>
          <a:prstGeom prst="rect">
            <a:avLst/>
          </a:prstGeom>
        </p:spPr>
      </p:pic>
      <p:sp>
        <p:nvSpPr>
          <p:cNvPr id="4" name="TextBox 3">
            <a:extLst>
              <a:ext uri="{FF2B5EF4-FFF2-40B4-BE49-F238E27FC236}">
                <a16:creationId xmlns:a16="http://schemas.microsoft.com/office/drawing/2014/main" id="{41D00E20-BABB-2E4F-02AB-AD775C272FCF}"/>
              </a:ext>
            </a:extLst>
          </p:cNvPr>
          <p:cNvSpPr txBox="1"/>
          <p:nvPr/>
        </p:nvSpPr>
        <p:spPr>
          <a:xfrm>
            <a:off x="6781800" y="297787"/>
            <a:ext cx="396262" cy="369332"/>
          </a:xfrm>
          <a:prstGeom prst="rect">
            <a:avLst/>
          </a:prstGeom>
          <a:noFill/>
        </p:spPr>
        <p:txBody>
          <a:bodyPr wrap="none" rtlCol="0">
            <a:spAutoFit/>
          </a:bodyPr>
          <a:lstStyle/>
          <a:p>
            <a:r>
              <a:rPr lang="en-US" dirty="0"/>
              <a:t>**</a:t>
            </a:r>
          </a:p>
        </p:txBody>
      </p:sp>
      <p:sp>
        <p:nvSpPr>
          <p:cNvPr id="9" name="TextBox 8">
            <a:extLst>
              <a:ext uri="{FF2B5EF4-FFF2-40B4-BE49-F238E27FC236}">
                <a16:creationId xmlns:a16="http://schemas.microsoft.com/office/drawing/2014/main" id="{58ADF6F4-8A34-2188-2F83-EDFECEB988B4}"/>
              </a:ext>
            </a:extLst>
          </p:cNvPr>
          <p:cNvSpPr txBox="1"/>
          <p:nvPr/>
        </p:nvSpPr>
        <p:spPr>
          <a:xfrm>
            <a:off x="254000" y="1674673"/>
            <a:ext cx="4397358" cy="2308324"/>
          </a:xfrm>
          <a:prstGeom prst="rect">
            <a:avLst/>
          </a:prstGeom>
          <a:noFill/>
        </p:spPr>
        <p:txBody>
          <a:bodyPr wrap="none" rtlCol="0">
            <a:spAutoFit/>
          </a:bodyPr>
          <a:lstStyle/>
          <a:p>
            <a:r>
              <a:rPr lang="en-US" sz="1800" kern="0" dirty="0">
                <a:effectLst/>
                <a:latin typeface="Arial" panose="020B0604020202020204" pitchFamily="34" charset="0"/>
                <a:ea typeface="Calibri" panose="020F0502020204030204" pitchFamily="34" charset="0"/>
                <a:cs typeface="Arial" panose="020B0604020202020204" pitchFamily="34" charset="0"/>
              </a:rPr>
              <a:t>F = 10.92, </a:t>
            </a:r>
            <a:r>
              <a:rPr lang="en-US" sz="1800" i="1" kern="0" dirty="0">
                <a:effectLst/>
                <a:latin typeface="Arial" panose="020B0604020202020204" pitchFamily="34" charset="0"/>
                <a:ea typeface="Calibri" panose="020F0502020204030204" pitchFamily="34" charset="0"/>
                <a:cs typeface="Arial" panose="020B0604020202020204" pitchFamily="34" charset="0"/>
              </a:rPr>
              <a:t>p</a:t>
            </a:r>
            <a:r>
              <a:rPr lang="en-US" sz="1800" kern="0" dirty="0">
                <a:effectLst/>
                <a:latin typeface="Arial" panose="020B0604020202020204" pitchFamily="34" charset="0"/>
                <a:ea typeface="Calibri" panose="020F0502020204030204" pitchFamily="34" charset="0"/>
                <a:cs typeface="Arial" panose="020B0604020202020204" pitchFamily="34" charset="0"/>
              </a:rPr>
              <a:t> &lt; .001</a:t>
            </a:r>
            <a:r>
              <a:rPr lang="en-US" dirty="0">
                <a:effectLst/>
                <a:latin typeface="Arial" panose="020B0604020202020204" pitchFamily="34" charset="0"/>
                <a:cs typeface="Arial" panose="020B0604020202020204" pitchFamily="34" charset="0"/>
              </a:rPr>
              <a:t> </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M</a:t>
            </a:r>
            <a:r>
              <a:rPr lang="en-US" baseline="-25000" dirty="0">
                <a:latin typeface="Arial" panose="020B0604020202020204" pitchFamily="34" charset="0"/>
                <a:cs typeface="Arial" panose="020B0604020202020204" pitchFamily="34" charset="0"/>
              </a:rPr>
              <a:t>age </a:t>
            </a:r>
            <a:r>
              <a:rPr lang="en-US" dirty="0">
                <a:latin typeface="Arial" panose="020B0604020202020204" pitchFamily="34" charset="0"/>
                <a:cs typeface="Arial" panose="020B0604020202020204" pitchFamily="34" charset="0"/>
              </a:rPr>
              <a:t>Future Planning = 16.75</a:t>
            </a:r>
          </a:p>
          <a:p>
            <a:r>
              <a:rPr lang="en-US" i="1" dirty="0">
                <a:latin typeface="Arial" panose="020B0604020202020204" pitchFamily="34" charset="0"/>
                <a:cs typeface="Arial" panose="020B0604020202020204" pitchFamily="34" charset="0"/>
              </a:rPr>
              <a:t>p</a:t>
            </a:r>
            <a:r>
              <a:rPr lang="en-US" dirty="0">
                <a:latin typeface="Arial" panose="020B0604020202020204" pitchFamily="34" charset="0"/>
                <a:cs typeface="Arial" panose="020B0604020202020204" pitchFamily="34" charset="0"/>
              </a:rPr>
              <a:t> &lt; .01 for all pairwise comparisons after </a:t>
            </a:r>
          </a:p>
          <a:p>
            <a:r>
              <a:rPr lang="en-US" dirty="0">
                <a:latin typeface="Arial" panose="020B0604020202020204" pitchFamily="34" charset="0"/>
                <a:cs typeface="Arial" panose="020B0604020202020204" pitchFamily="34" charset="0"/>
              </a:rPr>
              <a:t>Bonferroni correction</a:t>
            </a:r>
          </a:p>
          <a:p>
            <a:endParaRPr lang="en-US" dirty="0"/>
          </a:p>
        </p:txBody>
      </p:sp>
    </p:spTree>
    <p:extLst>
      <p:ext uri="{BB962C8B-B14F-4D97-AF65-F5344CB8AC3E}">
        <p14:creationId xmlns:p14="http://schemas.microsoft.com/office/powerpoint/2010/main" val="23890188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62626"/>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BE5DF65-8DF7-477C-A12D-85523C6A48EB}"/>
              </a:ext>
            </a:extLst>
          </p:cNvPr>
          <p:cNvSpPr/>
          <p:nvPr/>
        </p:nvSpPr>
        <p:spPr>
          <a:xfrm>
            <a:off x="266700" y="228600"/>
            <a:ext cx="11696700" cy="638175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398D8035-B62F-8A8F-119A-5BE40CF9E8D1}"/>
              </a:ext>
            </a:extLst>
          </p:cNvPr>
          <p:cNvPicPr>
            <a:picLocks noChangeAspect="1"/>
          </p:cNvPicPr>
          <p:nvPr/>
        </p:nvPicPr>
        <p:blipFill>
          <a:blip r:embed="rId3"/>
          <a:stretch>
            <a:fillRect/>
          </a:stretch>
        </p:blipFill>
        <p:spPr>
          <a:xfrm>
            <a:off x="907960" y="1475042"/>
            <a:ext cx="5365266" cy="3907916"/>
          </a:xfrm>
          <a:prstGeom prst="rect">
            <a:avLst/>
          </a:prstGeom>
        </p:spPr>
      </p:pic>
      <p:sp>
        <p:nvSpPr>
          <p:cNvPr id="7" name="TextBox 6">
            <a:extLst>
              <a:ext uri="{FF2B5EF4-FFF2-40B4-BE49-F238E27FC236}">
                <a16:creationId xmlns:a16="http://schemas.microsoft.com/office/drawing/2014/main" id="{3218BA2B-40C1-1A9F-C383-976808485BA9}"/>
              </a:ext>
            </a:extLst>
          </p:cNvPr>
          <p:cNvSpPr txBox="1"/>
          <p:nvPr/>
        </p:nvSpPr>
        <p:spPr>
          <a:xfrm>
            <a:off x="6539639" y="1337925"/>
            <a:ext cx="5157348" cy="4278094"/>
          </a:xfrm>
          <a:prstGeom prst="rect">
            <a:avLst/>
          </a:prstGeom>
          <a:noFill/>
        </p:spPr>
        <p:txBody>
          <a:bodyPr wrap="square" rtlCol="0">
            <a:spAutoFit/>
          </a:bodyPr>
          <a:lstStyle/>
          <a:p>
            <a:pPr algn="ctr"/>
            <a:r>
              <a:rPr lang="en-US" sz="2800" b="1" dirty="0">
                <a:solidFill>
                  <a:srgbClr val="00B0F0"/>
                </a:solidFill>
                <a:latin typeface="Arial" panose="020B0604020202020204" pitchFamily="34" charset="0"/>
                <a:cs typeface="Arial" panose="020B0604020202020204" pitchFamily="34" charset="0"/>
              </a:rPr>
              <a:t>What do adolescents discuss with their best friends when prompted to seek support about anything for which they want help, support, or advice?</a:t>
            </a:r>
          </a:p>
          <a:p>
            <a:pPr algn="ctr"/>
            <a:endParaRPr lang="en-US" sz="2800" b="1" i="1" dirty="0">
              <a:solidFill>
                <a:schemeClr val="bg1"/>
              </a:solidFill>
              <a:latin typeface="Arial" panose="020B0604020202020204" pitchFamily="34" charset="0"/>
              <a:cs typeface="Arial" panose="020B0604020202020204" pitchFamily="34" charset="0"/>
            </a:endParaRPr>
          </a:p>
          <a:p>
            <a:pPr algn="ctr"/>
            <a:r>
              <a:rPr lang="en-US" sz="2800" b="1" dirty="0">
                <a:solidFill>
                  <a:schemeClr val="bg1"/>
                </a:solidFill>
                <a:latin typeface="Arial" panose="020B0604020202020204" pitchFamily="34" charset="0"/>
                <a:cs typeface="Arial" panose="020B0604020202020204" pitchFamily="34" charset="0"/>
              </a:rPr>
              <a:t>How is topic choice related to supportive processes?</a:t>
            </a:r>
            <a:endParaRPr lang="en-US" sz="2800" dirty="0">
              <a:solidFill>
                <a:schemeClr val="bg1"/>
              </a:solidFill>
              <a:latin typeface="Arial" panose="020B0604020202020204" pitchFamily="34" charset="0"/>
              <a:cs typeface="Arial" panose="020B0604020202020204" pitchFamily="34" charset="0"/>
            </a:endParaRPr>
          </a:p>
          <a:p>
            <a:pPr marL="285750" indent="-285750" algn="ctr">
              <a:buFont typeface="Arial" panose="020B0604020202020204" pitchFamily="34" charset="0"/>
              <a:buChar char="•"/>
            </a:pPr>
            <a:endParaRPr lang="en-US" sz="2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69284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62626"/>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BE5DF65-8DF7-477C-A12D-85523C6A48EB}"/>
              </a:ext>
            </a:extLst>
          </p:cNvPr>
          <p:cNvSpPr/>
          <p:nvPr/>
        </p:nvSpPr>
        <p:spPr>
          <a:xfrm>
            <a:off x="266700" y="228600"/>
            <a:ext cx="11696700" cy="638175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398D8035-B62F-8A8F-119A-5BE40CF9E8D1}"/>
              </a:ext>
            </a:extLst>
          </p:cNvPr>
          <p:cNvPicPr>
            <a:picLocks noChangeAspect="1"/>
          </p:cNvPicPr>
          <p:nvPr/>
        </p:nvPicPr>
        <p:blipFill>
          <a:blip r:embed="rId3"/>
          <a:stretch>
            <a:fillRect/>
          </a:stretch>
        </p:blipFill>
        <p:spPr>
          <a:xfrm>
            <a:off x="907960" y="1475042"/>
            <a:ext cx="5365266" cy="3907916"/>
          </a:xfrm>
          <a:prstGeom prst="rect">
            <a:avLst/>
          </a:prstGeom>
        </p:spPr>
      </p:pic>
      <p:sp>
        <p:nvSpPr>
          <p:cNvPr id="7" name="TextBox 6">
            <a:extLst>
              <a:ext uri="{FF2B5EF4-FFF2-40B4-BE49-F238E27FC236}">
                <a16:creationId xmlns:a16="http://schemas.microsoft.com/office/drawing/2014/main" id="{3218BA2B-40C1-1A9F-C383-976808485BA9}"/>
              </a:ext>
            </a:extLst>
          </p:cNvPr>
          <p:cNvSpPr txBox="1"/>
          <p:nvPr/>
        </p:nvSpPr>
        <p:spPr>
          <a:xfrm>
            <a:off x="6539639" y="1337925"/>
            <a:ext cx="5157348" cy="4278094"/>
          </a:xfrm>
          <a:prstGeom prst="rect">
            <a:avLst/>
          </a:prstGeom>
          <a:noFill/>
        </p:spPr>
        <p:txBody>
          <a:bodyPr wrap="square" rtlCol="0">
            <a:spAutoFit/>
          </a:bodyPr>
          <a:lstStyle/>
          <a:p>
            <a:pPr algn="ctr"/>
            <a:r>
              <a:rPr lang="en-US" sz="2800" b="1" dirty="0">
                <a:solidFill>
                  <a:schemeClr val="bg2"/>
                </a:solidFill>
                <a:latin typeface="Arial" panose="020B0604020202020204" pitchFamily="34" charset="0"/>
                <a:cs typeface="Arial" panose="020B0604020202020204" pitchFamily="34" charset="0"/>
              </a:rPr>
              <a:t>What do adolescents discuss with their best friends when prompted to seek support about anything for which they want help, support, or advice?</a:t>
            </a:r>
          </a:p>
          <a:p>
            <a:pPr algn="ctr"/>
            <a:endParaRPr lang="en-US" sz="2800" b="1" i="1" dirty="0">
              <a:solidFill>
                <a:schemeClr val="bg1"/>
              </a:solidFill>
              <a:latin typeface="Arial" panose="020B0604020202020204" pitchFamily="34" charset="0"/>
              <a:cs typeface="Arial" panose="020B0604020202020204" pitchFamily="34" charset="0"/>
            </a:endParaRPr>
          </a:p>
          <a:p>
            <a:pPr algn="ctr"/>
            <a:r>
              <a:rPr lang="en-US" sz="2800" b="1" dirty="0">
                <a:solidFill>
                  <a:srgbClr val="00B0F0"/>
                </a:solidFill>
                <a:latin typeface="Arial" panose="020B0604020202020204" pitchFamily="34" charset="0"/>
                <a:cs typeface="Arial" panose="020B0604020202020204" pitchFamily="34" charset="0"/>
              </a:rPr>
              <a:t>How is topic choice related to supportive processes?</a:t>
            </a:r>
            <a:endParaRPr lang="en-US" sz="2800" dirty="0">
              <a:solidFill>
                <a:srgbClr val="00B0F0"/>
              </a:solidFill>
              <a:latin typeface="Arial" panose="020B0604020202020204" pitchFamily="34" charset="0"/>
              <a:cs typeface="Arial" panose="020B0604020202020204" pitchFamily="34" charset="0"/>
            </a:endParaRPr>
          </a:p>
          <a:p>
            <a:pPr marL="285750" indent="-285750" algn="ctr">
              <a:buFont typeface="Arial" panose="020B0604020202020204" pitchFamily="34" charset="0"/>
              <a:buChar char="•"/>
            </a:pPr>
            <a:endParaRPr lang="en-US" sz="2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302604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DC42E95F-F94D-A736-B138-79AED0F53ED1}"/>
              </a:ext>
            </a:extLst>
          </p:cNvPr>
          <p:cNvPicPr>
            <a:picLocks noChangeAspect="1"/>
          </p:cNvPicPr>
          <p:nvPr/>
        </p:nvPicPr>
        <p:blipFill rotWithShape="1">
          <a:blip r:embed="rId3"/>
          <a:srcRect l="882" r="8174" b="-2"/>
          <a:stretch/>
        </p:blipFill>
        <p:spPr>
          <a:xfrm>
            <a:off x="-871434" y="-10"/>
            <a:ext cx="9669642" cy="6857990"/>
          </a:xfrm>
          <a:prstGeom prst="rect">
            <a:avLst/>
          </a:prstGeom>
        </p:spPr>
      </p:pic>
      <p:sp>
        <p:nvSpPr>
          <p:cNvPr id="16" name="Rectangle 1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CD8B4FB-F296-F38B-078B-5887FA9A4D77}"/>
              </a:ext>
            </a:extLst>
          </p:cNvPr>
          <p:cNvSpPr>
            <a:spLocks noGrp="1"/>
          </p:cNvSpPr>
          <p:nvPr>
            <p:ph type="title"/>
          </p:nvPr>
        </p:nvSpPr>
        <p:spPr>
          <a:xfrm>
            <a:off x="492330" y="-127010"/>
            <a:ext cx="6667500" cy="1899912"/>
          </a:xfrm>
        </p:spPr>
        <p:txBody>
          <a:bodyPr>
            <a:normAutofit/>
          </a:bodyPr>
          <a:lstStyle/>
          <a:p>
            <a:r>
              <a:rPr lang="en-US" sz="4000" b="1" dirty="0">
                <a:solidFill>
                  <a:srgbClr val="262626"/>
                </a:solidFill>
                <a:highlight>
                  <a:srgbClr val="FAFAF8"/>
                </a:highlight>
                <a:latin typeface="Arial" panose="020B0604020202020204" pitchFamily="34" charset="0"/>
                <a:cs typeface="Arial" panose="020B0604020202020204" pitchFamily="34" charset="0"/>
              </a:rPr>
              <a:t>Supportive Behavior Task</a:t>
            </a:r>
          </a:p>
        </p:txBody>
      </p:sp>
      <p:sp>
        <p:nvSpPr>
          <p:cNvPr id="3" name="Content Placeholder 2">
            <a:extLst>
              <a:ext uri="{FF2B5EF4-FFF2-40B4-BE49-F238E27FC236}">
                <a16:creationId xmlns:a16="http://schemas.microsoft.com/office/drawing/2014/main" id="{5C09F3ED-C1E4-E6AA-8456-5E3A5444ED59}"/>
              </a:ext>
            </a:extLst>
          </p:cNvPr>
          <p:cNvSpPr>
            <a:spLocks noGrp="1"/>
          </p:cNvSpPr>
          <p:nvPr>
            <p:ph idx="1"/>
          </p:nvPr>
        </p:nvSpPr>
        <p:spPr>
          <a:xfrm>
            <a:off x="7947600" y="190500"/>
            <a:ext cx="4104700" cy="6502400"/>
          </a:xfrm>
        </p:spPr>
        <p:txBody>
          <a:bodyPr>
            <a:normAutofit fontScale="92500"/>
          </a:bodyPr>
          <a:lstStyle/>
          <a:p>
            <a:pPr marL="0" indent="0">
              <a:buNone/>
            </a:pPr>
            <a:r>
              <a:rPr lang="en-US" sz="2200" b="1" dirty="0">
                <a:latin typeface="Arial" panose="020B0604020202020204" pitchFamily="34" charset="0"/>
                <a:cs typeface="Arial" panose="020B0604020202020204" pitchFamily="34" charset="0"/>
              </a:rPr>
              <a:t>Behavioral coding </a:t>
            </a:r>
            <a:r>
              <a:rPr lang="en-US" sz="2200" dirty="0">
                <a:latin typeface="Arial" panose="020B0604020202020204" pitchFamily="34" charset="0"/>
                <a:cs typeface="Arial" panose="020B0604020202020204" pitchFamily="34" charset="0"/>
              </a:rPr>
              <a:t>by two trained graduate student coders:</a:t>
            </a:r>
          </a:p>
          <a:p>
            <a:r>
              <a:rPr lang="en-US" sz="2200" dirty="0">
                <a:latin typeface="Arial" panose="020B0604020202020204" pitchFamily="34" charset="0"/>
                <a:cs typeface="Arial" panose="020B0604020202020204" pitchFamily="34" charset="0"/>
              </a:rPr>
              <a:t>Self-Disclosure: single most-disclosing statement (ICC’s = .69-.75)</a:t>
            </a:r>
          </a:p>
          <a:p>
            <a:pPr lvl="1"/>
            <a:r>
              <a:rPr lang="en-US" sz="2200" dirty="0">
                <a:latin typeface="Arial" panose="020B0604020202020204" pitchFamily="34" charset="0"/>
                <a:cs typeface="Arial" panose="020B0604020202020204" pitchFamily="34" charset="0"/>
              </a:rPr>
              <a:t>0 = brief, non-controversial (likes/dislikes)</a:t>
            </a:r>
          </a:p>
          <a:p>
            <a:pPr lvl="1"/>
            <a:r>
              <a:rPr lang="en-US" sz="2200" dirty="0">
                <a:latin typeface="Arial" panose="020B0604020202020204" pitchFamily="34" charset="0"/>
                <a:cs typeface="Arial" panose="020B0604020202020204" pitchFamily="34" charset="0"/>
              </a:rPr>
              <a:t>2+ = wouldn’t tell a stranger </a:t>
            </a:r>
          </a:p>
          <a:p>
            <a:pPr lvl="1"/>
            <a:r>
              <a:rPr lang="en-US" sz="2200" dirty="0">
                <a:latin typeface="Arial" panose="020B0604020202020204" pitchFamily="34" charset="0"/>
                <a:cs typeface="Arial" panose="020B0604020202020204" pitchFamily="34" charset="0"/>
              </a:rPr>
              <a:t>4 = not commonly shared, feelings may be less socially acceptable</a:t>
            </a:r>
          </a:p>
          <a:p>
            <a:r>
              <a:rPr lang="en-US" sz="2200" dirty="0">
                <a:latin typeface="Arial" panose="020B0604020202020204" pitchFamily="34" charset="0"/>
                <a:cs typeface="Arial" panose="020B0604020202020204" pitchFamily="34" charset="0"/>
              </a:rPr>
              <a:t>Emotional support provided by supporting best friend via expressions of warmth, empathy, concern, “drawing out” (ICCs = .61-.78):</a:t>
            </a:r>
          </a:p>
          <a:p>
            <a:pPr lvl="1"/>
            <a:r>
              <a:rPr lang="en-US" sz="2200" dirty="0">
                <a:latin typeface="Arial" panose="020B0604020202020204" pitchFamily="34" charset="0"/>
                <a:cs typeface="Arial" panose="020B0604020202020204" pitchFamily="34" charset="0"/>
              </a:rPr>
              <a:t>0 = no attempt to support</a:t>
            </a:r>
          </a:p>
          <a:p>
            <a:pPr lvl="1"/>
            <a:r>
              <a:rPr lang="en-US" sz="2200" dirty="0">
                <a:latin typeface="Arial" panose="020B0604020202020204" pitchFamily="34" charset="0"/>
                <a:cs typeface="Arial" panose="020B0604020202020204" pitchFamily="34" charset="0"/>
              </a:rPr>
              <a:t>4 = clear recognition of emotional distress</a:t>
            </a:r>
          </a:p>
          <a:p>
            <a:pPr marL="0" indent="0">
              <a:buNone/>
            </a:pP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8907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1E584-A3FF-79D6-EF4C-01EBF546B907}"/>
              </a:ext>
            </a:extLst>
          </p:cNvPr>
          <p:cNvSpPr>
            <a:spLocks noGrp="1"/>
          </p:cNvSpPr>
          <p:nvPr>
            <p:ph type="title"/>
          </p:nvPr>
        </p:nvSpPr>
        <p:spPr>
          <a:xfrm>
            <a:off x="111023" y="809625"/>
            <a:ext cx="5924550" cy="1325563"/>
          </a:xfrm>
        </p:spPr>
        <p:txBody>
          <a:bodyPr/>
          <a:lstStyle/>
          <a:p>
            <a:r>
              <a:rPr lang="en-US" dirty="0">
                <a:latin typeface="Arial" panose="020B0604020202020204" pitchFamily="34" charset="0"/>
                <a:cs typeface="Arial" panose="020B0604020202020204" pitchFamily="34" charset="0"/>
              </a:rPr>
              <a:t>Vulnerable Self-Disclosure</a:t>
            </a:r>
          </a:p>
        </p:txBody>
      </p:sp>
      <p:pic>
        <p:nvPicPr>
          <p:cNvPr id="4" name="Picture 3">
            <a:extLst>
              <a:ext uri="{FF2B5EF4-FFF2-40B4-BE49-F238E27FC236}">
                <a16:creationId xmlns:a16="http://schemas.microsoft.com/office/drawing/2014/main" id="{9BD015D9-8459-748F-DDC0-651A4A00A9C9}"/>
              </a:ext>
            </a:extLst>
          </p:cNvPr>
          <p:cNvPicPr>
            <a:picLocks noChangeAspect="1"/>
          </p:cNvPicPr>
          <p:nvPr/>
        </p:nvPicPr>
        <p:blipFill rotWithShape="1">
          <a:blip r:embed="rId2"/>
          <a:srcRect r="31008" b="5060"/>
          <a:stretch/>
        </p:blipFill>
        <p:spPr>
          <a:xfrm>
            <a:off x="4965700" y="178527"/>
            <a:ext cx="6934200" cy="6679473"/>
          </a:xfrm>
          <a:prstGeom prst="rect">
            <a:avLst/>
          </a:prstGeom>
        </p:spPr>
      </p:pic>
      <p:sp>
        <p:nvSpPr>
          <p:cNvPr id="5" name="Left Brace 4">
            <a:extLst>
              <a:ext uri="{FF2B5EF4-FFF2-40B4-BE49-F238E27FC236}">
                <a16:creationId xmlns:a16="http://schemas.microsoft.com/office/drawing/2014/main" id="{158A3E9F-743A-0197-8060-8A271C7A4C9B}"/>
              </a:ext>
            </a:extLst>
          </p:cNvPr>
          <p:cNvSpPr/>
          <p:nvPr/>
        </p:nvSpPr>
        <p:spPr>
          <a:xfrm rot="5400000">
            <a:off x="9347994" y="-501717"/>
            <a:ext cx="449262" cy="1809750"/>
          </a:xfrm>
          <a:prstGeom prst="leftBrace">
            <a:avLst>
              <a:gd name="adj1" fmla="val 53711"/>
              <a:gd name="adj2" fmla="val 50913"/>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6" name="TextBox 5">
            <a:extLst>
              <a:ext uri="{FF2B5EF4-FFF2-40B4-BE49-F238E27FC236}">
                <a16:creationId xmlns:a16="http://schemas.microsoft.com/office/drawing/2014/main" id="{58039077-431B-D778-120F-2BC0D8B58375}"/>
              </a:ext>
            </a:extLst>
          </p:cNvPr>
          <p:cNvSpPr txBox="1"/>
          <p:nvPr/>
        </p:nvSpPr>
        <p:spPr>
          <a:xfrm>
            <a:off x="438149" y="2886869"/>
            <a:ext cx="3854451" cy="2031325"/>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Omnibus test:</a:t>
            </a:r>
          </a:p>
          <a:p>
            <a:r>
              <a:rPr lang="en-US" dirty="0">
                <a:latin typeface="Arial" panose="020B0604020202020204" pitchFamily="34" charset="0"/>
                <a:cs typeface="Arial" panose="020B0604020202020204" pitchFamily="34" charset="0"/>
              </a:rPr>
              <a:t>F = 23.44, </a:t>
            </a:r>
            <a:r>
              <a:rPr lang="en-US" i="1" dirty="0">
                <a:latin typeface="Arial" panose="020B0604020202020204" pitchFamily="34" charset="0"/>
                <a:cs typeface="Arial" panose="020B0604020202020204" pitchFamily="34" charset="0"/>
              </a:rPr>
              <a:t>p </a:t>
            </a:r>
            <a:r>
              <a:rPr lang="en-US" dirty="0">
                <a:latin typeface="Arial" panose="020B0604020202020204" pitchFamily="34" charset="0"/>
                <a:cs typeface="Arial" panose="020B0604020202020204" pitchFamily="34" charset="0"/>
              </a:rPr>
              <a:t>&lt; .001</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Pairwise comparisons after Bonferroni correction </a:t>
            </a:r>
            <a:r>
              <a:rPr lang="en-US" i="1" dirty="0" err="1">
                <a:latin typeface="Arial" panose="020B0604020202020204" pitchFamily="34" charset="0"/>
                <a:cs typeface="Arial" panose="020B0604020202020204" pitchFamily="34" charset="0"/>
              </a:rPr>
              <a:t>p</a:t>
            </a:r>
            <a:r>
              <a:rPr lang="en-US" dirty="0" err="1">
                <a:latin typeface="Arial" panose="020B0604020202020204" pitchFamily="34" charset="0"/>
                <a:cs typeface="Arial" panose="020B0604020202020204" pitchFamily="34" charset="0"/>
              </a:rPr>
              <a:t>s</a:t>
            </a:r>
            <a:r>
              <a:rPr lang="en-US" dirty="0">
                <a:latin typeface="Arial" panose="020B0604020202020204" pitchFamily="34" charset="0"/>
                <a:cs typeface="Arial" panose="020B0604020202020204" pitchFamily="34" charset="0"/>
              </a:rPr>
              <a:t> &lt; .001</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Parent = peer = dating &gt; all others</a:t>
            </a:r>
          </a:p>
        </p:txBody>
      </p:sp>
      <p:sp>
        <p:nvSpPr>
          <p:cNvPr id="7" name="TextBox 6">
            <a:extLst>
              <a:ext uri="{FF2B5EF4-FFF2-40B4-BE49-F238E27FC236}">
                <a16:creationId xmlns:a16="http://schemas.microsoft.com/office/drawing/2014/main" id="{3CCA3ECC-1E84-B780-F8FE-7CD26D05185F}"/>
              </a:ext>
            </a:extLst>
          </p:cNvPr>
          <p:cNvSpPr txBox="1"/>
          <p:nvPr/>
        </p:nvSpPr>
        <p:spPr>
          <a:xfrm>
            <a:off x="9321594" y="-6139"/>
            <a:ext cx="502061" cy="369332"/>
          </a:xfrm>
          <a:prstGeom prst="rect">
            <a:avLst/>
          </a:prstGeom>
          <a:noFill/>
        </p:spPr>
        <p:txBody>
          <a:bodyPr wrap="none" rtlCol="0">
            <a:spAutoFit/>
          </a:bodyPr>
          <a:lstStyle/>
          <a:p>
            <a:r>
              <a:rPr lang="en-US" dirty="0"/>
              <a:t>***</a:t>
            </a:r>
          </a:p>
        </p:txBody>
      </p:sp>
      <p:sp>
        <p:nvSpPr>
          <p:cNvPr id="8" name="TextBox 7">
            <a:extLst>
              <a:ext uri="{FF2B5EF4-FFF2-40B4-BE49-F238E27FC236}">
                <a16:creationId xmlns:a16="http://schemas.microsoft.com/office/drawing/2014/main" id="{2290B263-462B-465D-46D3-E52D064FA4E9}"/>
              </a:ext>
            </a:extLst>
          </p:cNvPr>
          <p:cNvSpPr txBox="1"/>
          <p:nvPr/>
        </p:nvSpPr>
        <p:spPr>
          <a:xfrm>
            <a:off x="5664200" y="3121223"/>
            <a:ext cx="635000"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1.03</a:t>
            </a:r>
          </a:p>
        </p:txBody>
      </p:sp>
      <p:sp>
        <p:nvSpPr>
          <p:cNvPr id="9" name="TextBox 8">
            <a:extLst>
              <a:ext uri="{FF2B5EF4-FFF2-40B4-BE49-F238E27FC236}">
                <a16:creationId xmlns:a16="http://schemas.microsoft.com/office/drawing/2014/main" id="{2899F7C8-2208-FBF7-270D-84C04E092EB8}"/>
              </a:ext>
            </a:extLst>
          </p:cNvPr>
          <p:cNvSpPr txBox="1"/>
          <p:nvPr/>
        </p:nvSpPr>
        <p:spPr>
          <a:xfrm>
            <a:off x="6261100" y="3429000"/>
            <a:ext cx="635000" cy="307777"/>
          </a:xfrm>
          <a:prstGeom prst="rect">
            <a:avLst/>
          </a:prstGeom>
          <a:noFill/>
        </p:spPr>
        <p:txBody>
          <a:bodyPr wrap="square" rtlCol="0">
            <a:spAutoFit/>
          </a:bodyPr>
          <a:lstStyle/>
          <a:p>
            <a:r>
              <a:rPr lang="en-US" sz="1400" dirty="0">
                <a:solidFill>
                  <a:srgbClr val="FAFAF8"/>
                </a:solidFill>
                <a:latin typeface="Arial" panose="020B0604020202020204" pitchFamily="34" charset="0"/>
                <a:cs typeface="Arial" panose="020B0604020202020204" pitchFamily="34" charset="0"/>
              </a:rPr>
              <a:t>.88</a:t>
            </a:r>
          </a:p>
        </p:txBody>
      </p:sp>
      <p:sp>
        <p:nvSpPr>
          <p:cNvPr id="10" name="TextBox 9">
            <a:extLst>
              <a:ext uri="{FF2B5EF4-FFF2-40B4-BE49-F238E27FC236}">
                <a16:creationId xmlns:a16="http://schemas.microsoft.com/office/drawing/2014/main" id="{772599AD-6F3B-5249-B019-0D5A7BF5D943}"/>
              </a:ext>
            </a:extLst>
          </p:cNvPr>
          <p:cNvSpPr txBox="1"/>
          <p:nvPr/>
        </p:nvSpPr>
        <p:spPr>
          <a:xfrm>
            <a:off x="6896100" y="3582888"/>
            <a:ext cx="635000"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.83</a:t>
            </a:r>
          </a:p>
        </p:txBody>
      </p:sp>
      <p:sp>
        <p:nvSpPr>
          <p:cNvPr id="11" name="TextBox 10">
            <a:extLst>
              <a:ext uri="{FF2B5EF4-FFF2-40B4-BE49-F238E27FC236}">
                <a16:creationId xmlns:a16="http://schemas.microsoft.com/office/drawing/2014/main" id="{1857D418-339A-88CC-A990-F975E559B2E1}"/>
              </a:ext>
            </a:extLst>
          </p:cNvPr>
          <p:cNvSpPr txBox="1"/>
          <p:nvPr/>
        </p:nvSpPr>
        <p:spPr>
          <a:xfrm>
            <a:off x="7467600" y="4038719"/>
            <a:ext cx="635000" cy="307777"/>
          </a:xfrm>
          <a:prstGeom prst="rect">
            <a:avLst/>
          </a:prstGeom>
          <a:noFill/>
        </p:spPr>
        <p:txBody>
          <a:bodyPr wrap="square" rtlCol="0">
            <a:spAutoFit/>
          </a:bodyPr>
          <a:lstStyle/>
          <a:p>
            <a:r>
              <a:rPr lang="en-US" sz="1400" dirty="0">
                <a:solidFill>
                  <a:srgbClr val="FAFAF8"/>
                </a:solidFill>
                <a:latin typeface="Arial" panose="020B0604020202020204" pitchFamily="34" charset="0"/>
                <a:cs typeface="Arial" panose="020B0604020202020204" pitchFamily="34" charset="0"/>
              </a:rPr>
              <a:t>.54</a:t>
            </a:r>
          </a:p>
        </p:txBody>
      </p:sp>
      <p:sp>
        <p:nvSpPr>
          <p:cNvPr id="12" name="TextBox 11">
            <a:extLst>
              <a:ext uri="{FF2B5EF4-FFF2-40B4-BE49-F238E27FC236}">
                <a16:creationId xmlns:a16="http://schemas.microsoft.com/office/drawing/2014/main" id="{159ADA62-37C3-D629-6B01-43466FC62BA1}"/>
              </a:ext>
            </a:extLst>
          </p:cNvPr>
          <p:cNvSpPr txBox="1"/>
          <p:nvPr/>
        </p:nvSpPr>
        <p:spPr>
          <a:xfrm>
            <a:off x="8089901" y="4038718"/>
            <a:ext cx="635000" cy="307777"/>
          </a:xfrm>
          <a:prstGeom prst="rect">
            <a:avLst/>
          </a:prstGeom>
          <a:noFill/>
        </p:spPr>
        <p:txBody>
          <a:bodyPr wrap="square" rtlCol="0">
            <a:spAutoFit/>
          </a:bodyPr>
          <a:lstStyle/>
          <a:p>
            <a:r>
              <a:rPr lang="en-US" sz="1400" dirty="0">
                <a:solidFill>
                  <a:srgbClr val="FAFAF8"/>
                </a:solidFill>
                <a:latin typeface="Arial" panose="020B0604020202020204" pitchFamily="34" charset="0"/>
                <a:cs typeface="Arial" panose="020B0604020202020204" pitchFamily="34" charset="0"/>
              </a:rPr>
              <a:t>.60</a:t>
            </a:r>
          </a:p>
        </p:txBody>
      </p:sp>
      <p:sp>
        <p:nvSpPr>
          <p:cNvPr id="13" name="TextBox 12">
            <a:extLst>
              <a:ext uri="{FF2B5EF4-FFF2-40B4-BE49-F238E27FC236}">
                <a16:creationId xmlns:a16="http://schemas.microsoft.com/office/drawing/2014/main" id="{83A5348B-2A7F-74AB-1D23-0A9E09BBE983}"/>
              </a:ext>
            </a:extLst>
          </p:cNvPr>
          <p:cNvSpPr txBox="1"/>
          <p:nvPr/>
        </p:nvSpPr>
        <p:spPr>
          <a:xfrm>
            <a:off x="8712202" y="1834277"/>
            <a:ext cx="635000" cy="307777"/>
          </a:xfrm>
          <a:prstGeom prst="rect">
            <a:avLst/>
          </a:prstGeom>
          <a:noFill/>
        </p:spPr>
        <p:txBody>
          <a:bodyPr wrap="square" rtlCol="0">
            <a:spAutoFit/>
          </a:bodyPr>
          <a:lstStyle/>
          <a:p>
            <a:r>
              <a:rPr lang="en-US" sz="1400" dirty="0">
                <a:solidFill>
                  <a:srgbClr val="FAFAF8"/>
                </a:solidFill>
                <a:latin typeface="Arial" panose="020B0604020202020204" pitchFamily="34" charset="0"/>
                <a:cs typeface="Arial" panose="020B0604020202020204" pitchFamily="34" charset="0"/>
              </a:rPr>
              <a:t>1.73</a:t>
            </a:r>
          </a:p>
        </p:txBody>
      </p:sp>
      <p:sp>
        <p:nvSpPr>
          <p:cNvPr id="14" name="TextBox 13">
            <a:extLst>
              <a:ext uri="{FF2B5EF4-FFF2-40B4-BE49-F238E27FC236}">
                <a16:creationId xmlns:a16="http://schemas.microsoft.com/office/drawing/2014/main" id="{0529082D-07E9-B30C-8BBD-ECEA19B770F7}"/>
              </a:ext>
            </a:extLst>
          </p:cNvPr>
          <p:cNvSpPr txBox="1"/>
          <p:nvPr/>
        </p:nvSpPr>
        <p:spPr>
          <a:xfrm>
            <a:off x="9321594" y="1976953"/>
            <a:ext cx="635000" cy="307777"/>
          </a:xfrm>
          <a:prstGeom prst="rect">
            <a:avLst/>
          </a:prstGeom>
          <a:noFill/>
        </p:spPr>
        <p:txBody>
          <a:bodyPr wrap="square" rtlCol="0">
            <a:spAutoFit/>
          </a:bodyPr>
          <a:lstStyle/>
          <a:p>
            <a:r>
              <a:rPr lang="en-US" sz="1400" dirty="0">
                <a:solidFill>
                  <a:srgbClr val="FAFAF8"/>
                </a:solidFill>
                <a:latin typeface="Arial" panose="020B0604020202020204" pitchFamily="34" charset="0"/>
                <a:cs typeface="Arial" panose="020B0604020202020204" pitchFamily="34" charset="0"/>
              </a:rPr>
              <a:t>1.51</a:t>
            </a:r>
          </a:p>
        </p:txBody>
      </p:sp>
      <p:sp>
        <p:nvSpPr>
          <p:cNvPr id="15" name="TextBox 14">
            <a:extLst>
              <a:ext uri="{FF2B5EF4-FFF2-40B4-BE49-F238E27FC236}">
                <a16:creationId xmlns:a16="http://schemas.microsoft.com/office/drawing/2014/main" id="{6AF2535B-1005-C20B-755F-AEED8D7B413B}"/>
              </a:ext>
            </a:extLst>
          </p:cNvPr>
          <p:cNvSpPr txBox="1"/>
          <p:nvPr/>
        </p:nvSpPr>
        <p:spPr>
          <a:xfrm>
            <a:off x="9867900" y="1719520"/>
            <a:ext cx="635000" cy="307777"/>
          </a:xfrm>
          <a:prstGeom prst="rect">
            <a:avLst/>
          </a:prstGeom>
          <a:noFill/>
        </p:spPr>
        <p:txBody>
          <a:bodyPr wrap="square" rtlCol="0">
            <a:spAutoFit/>
          </a:bodyPr>
          <a:lstStyle/>
          <a:p>
            <a:r>
              <a:rPr lang="en-US" sz="1400" dirty="0">
                <a:solidFill>
                  <a:srgbClr val="FAFAF8"/>
                </a:solidFill>
                <a:latin typeface="Arial" panose="020B0604020202020204" pitchFamily="34" charset="0"/>
                <a:cs typeface="Arial" panose="020B0604020202020204" pitchFamily="34" charset="0"/>
              </a:rPr>
              <a:t>1.64</a:t>
            </a:r>
          </a:p>
        </p:txBody>
      </p:sp>
      <p:sp>
        <p:nvSpPr>
          <p:cNvPr id="16" name="TextBox 15">
            <a:extLst>
              <a:ext uri="{FF2B5EF4-FFF2-40B4-BE49-F238E27FC236}">
                <a16:creationId xmlns:a16="http://schemas.microsoft.com/office/drawing/2014/main" id="{07864EDA-7154-CD33-81B5-19C57FBA9E26}"/>
              </a:ext>
            </a:extLst>
          </p:cNvPr>
          <p:cNvSpPr txBox="1"/>
          <p:nvPr/>
        </p:nvSpPr>
        <p:spPr>
          <a:xfrm>
            <a:off x="10502901" y="2886869"/>
            <a:ext cx="635000" cy="307777"/>
          </a:xfrm>
          <a:prstGeom prst="rect">
            <a:avLst/>
          </a:prstGeom>
          <a:noFill/>
        </p:spPr>
        <p:txBody>
          <a:bodyPr wrap="square" rtlCol="0">
            <a:spAutoFit/>
          </a:bodyPr>
          <a:lstStyle/>
          <a:p>
            <a:r>
              <a:rPr lang="en-US" sz="1400" dirty="0">
                <a:solidFill>
                  <a:srgbClr val="FAFAF8"/>
                </a:solidFill>
                <a:latin typeface="Arial" panose="020B0604020202020204" pitchFamily="34" charset="0"/>
                <a:cs typeface="Arial" panose="020B0604020202020204" pitchFamily="34" charset="0"/>
              </a:rPr>
              <a:t>1.28</a:t>
            </a:r>
          </a:p>
        </p:txBody>
      </p:sp>
      <p:sp>
        <p:nvSpPr>
          <p:cNvPr id="17" name="TextBox 16">
            <a:extLst>
              <a:ext uri="{FF2B5EF4-FFF2-40B4-BE49-F238E27FC236}">
                <a16:creationId xmlns:a16="http://schemas.microsoft.com/office/drawing/2014/main" id="{FACFEEA3-67DA-CE42-BA40-1962171D0ACE}"/>
              </a:ext>
            </a:extLst>
          </p:cNvPr>
          <p:cNvSpPr txBox="1"/>
          <p:nvPr/>
        </p:nvSpPr>
        <p:spPr>
          <a:xfrm>
            <a:off x="11118850" y="4061084"/>
            <a:ext cx="635000" cy="307777"/>
          </a:xfrm>
          <a:prstGeom prst="rect">
            <a:avLst/>
          </a:prstGeom>
          <a:noFill/>
        </p:spPr>
        <p:txBody>
          <a:bodyPr wrap="square" rtlCol="0">
            <a:spAutoFit/>
          </a:bodyPr>
          <a:lstStyle/>
          <a:p>
            <a:r>
              <a:rPr lang="en-US" sz="1400" dirty="0">
                <a:solidFill>
                  <a:srgbClr val="FAFAF8"/>
                </a:solidFill>
                <a:latin typeface="Arial" panose="020B0604020202020204" pitchFamily="34" charset="0"/>
                <a:cs typeface="Arial" panose="020B0604020202020204" pitchFamily="34" charset="0"/>
              </a:rPr>
              <a:t>.67</a:t>
            </a:r>
          </a:p>
        </p:txBody>
      </p:sp>
    </p:spTree>
    <p:extLst>
      <p:ext uri="{BB962C8B-B14F-4D97-AF65-F5344CB8AC3E}">
        <p14:creationId xmlns:p14="http://schemas.microsoft.com/office/powerpoint/2010/main" val="17168331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A068B-4FA8-AA16-ED3F-E5F833126187}"/>
              </a:ext>
            </a:extLst>
          </p:cNvPr>
          <p:cNvSpPr>
            <a:spLocks noGrp="1"/>
          </p:cNvSpPr>
          <p:nvPr>
            <p:ph type="title"/>
          </p:nvPr>
        </p:nvSpPr>
        <p:spPr>
          <a:xfrm>
            <a:off x="438150" y="376337"/>
            <a:ext cx="4267200" cy="1919605"/>
          </a:xfrm>
        </p:spPr>
        <p:txBody>
          <a:bodyPr>
            <a:normAutofit/>
          </a:bodyPr>
          <a:lstStyle/>
          <a:p>
            <a:r>
              <a:rPr lang="en-US" dirty="0">
                <a:latin typeface="Arial" panose="020B0604020202020204" pitchFamily="34" charset="0"/>
                <a:cs typeface="Arial" panose="020B0604020202020204" pitchFamily="34" charset="0"/>
              </a:rPr>
              <a:t>Emotional Support Given by Friend</a:t>
            </a:r>
          </a:p>
        </p:txBody>
      </p:sp>
      <p:pic>
        <p:nvPicPr>
          <p:cNvPr id="5" name="Content Placeholder 4" descr="A graph of different colored bars&#10;&#10;Description automatically generated">
            <a:extLst>
              <a:ext uri="{FF2B5EF4-FFF2-40B4-BE49-F238E27FC236}">
                <a16:creationId xmlns:a16="http://schemas.microsoft.com/office/drawing/2014/main" id="{8E4C1749-C67C-60DB-4FBA-12CCFE620310}"/>
              </a:ext>
            </a:extLst>
          </p:cNvPr>
          <p:cNvPicPr>
            <a:picLocks noGrp="1" noChangeAspect="1"/>
          </p:cNvPicPr>
          <p:nvPr>
            <p:ph idx="1"/>
          </p:nvPr>
        </p:nvPicPr>
        <p:blipFill rotWithShape="1">
          <a:blip r:embed="rId2"/>
          <a:srcRect l="575" r="30378"/>
          <a:stretch/>
        </p:blipFill>
        <p:spPr>
          <a:xfrm>
            <a:off x="4959351" y="616180"/>
            <a:ext cx="6794499" cy="6241194"/>
          </a:xfrm>
        </p:spPr>
      </p:pic>
      <p:sp>
        <p:nvSpPr>
          <p:cNvPr id="6" name="TextBox 5">
            <a:extLst>
              <a:ext uri="{FF2B5EF4-FFF2-40B4-BE49-F238E27FC236}">
                <a16:creationId xmlns:a16="http://schemas.microsoft.com/office/drawing/2014/main" id="{92D8A490-8CD7-EA29-FBB0-F2D9C8D4AE3B}"/>
              </a:ext>
            </a:extLst>
          </p:cNvPr>
          <p:cNvSpPr txBox="1"/>
          <p:nvPr/>
        </p:nvSpPr>
        <p:spPr>
          <a:xfrm>
            <a:off x="5600700" y="3177945"/>
            <a:ext cx="635000"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.98</a:t>
            </a:r>
          </a:p>
        </p:txBody>
      </p:sp>
      <p:sp>
        <p:nvSpPr>
          <p:cNvPr id="7" name="TextBox 6">
            <a:extLst>
              <a:ext uri="{FF2B5EF4-FFF2-40B4-BE49-F238E27FC236}">
                <a16:creationId xmlns:a16="http://schemas.microsoft.com/office/drawing/2014/main" id="{75D17DD0-7A9E-3939-0AF8-CC8F767D405D}"/>
              </a:ext>
            </a:extLst>
          </p:cNvPr>
          <p:cNvSpPr txBox="1"/>
          <p:nvPr/>
        </p:nvSpPr>
        <p:spPr>
          <a:xfrm>
            <a:off x="6235700" y="3680055"/>
            <a:ext cx="635000" cy="307777"/>
          </a:xfrm>
          <a:prstGeom prst="rect">
            <a:avLst/>
          </a:prstGeom>
          <a:noFill/>
        </p:spPr>
        <p:txBody>
          <a:bodyPr wrap="square" rtlCol="0">
            <a:spAutoFit/>
          </a:bodyPr>
          <a:lstStyle/>
          <a:p>
            <a:r>
              <a:rPr lang="en-US" sz="1400" dirty="0">
                <a:solidFill>
                  <a:srgbClr val="FAFAF8"/>
                </a:solidFill>
                <a:latin typeface="Arial" panose="020B0604020202020204" pitchFamily="34" charset="0"/>
                <a:cs typeface="Arial" panose="020B0604020202020204" pitchFamily="34" charset="0"/>
              </a:rPr>
              <a:t>.72</a:t>
            </a:r>
          </a:p>
        </p:txBody>
      </p:sp>
      <p:sp>
        <p:nvSpPr>
          <p:cNvPr id="8" name="TextBox 7">
            <a:extLst>
              <a:ext uri="{FF2B5EF4-FFF2-40B4-BE49-F238E27FC236}">
                <a16:creationId xmlns:a16="http://schemas.microsoft.com/office/drawing/2014/main" id="{C6C5E011-D0F6-370F-EB14-613E6567B821}"/>
              </a:ext>
            </a:extLst>
          </p:cNvPr>
          <p:cNvSpPr txBox="1"/>
          <p:nvPr/>
        </p:nvSpPr>
        <p:spPr>
          <a:xfrm>
            <a:off x="6819900" y="3839230"/>
            <a:ext cx="635000"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.65</a:t>
            </a:r>
          </a:p>
        </p:txBody>
      </p:sp>
      <p:sp>
        <p:nvSpPr>
          <p:cNvPr id="9" name="TextBox 8">
            <a:extLst>
              <a:ext uri="{FF2B5EF4-FFF2-40B4-BE49-F238E27FC236}">
                <a16:creationId xmlns:a16="http://schemas.microsoft.com/office/drawing/2014/main" id="{F7B40647-D6DA-72D8-A2C1-0504DBC895BC}"/>
              </a:ext>
            </a:extLst>
          </p:cNvPr>
          <p:cNvSpPr txBox="1"/>
          <p:nvPr/>
        </p:nvSpPr>
        <p:spPr>
          <a:xfrm>
            <a:off x="7404100" y="4288195"/>
            <a:ext cx="635000" cy="307777"/>
          </a:xfrm>
          <a:prstGeom prst="rect">
            <a:avLst/>
          </a:prstGeom>
          <a:noFill/>
        </p:spPr>
        <p:txBody>
          <a:bodyPr wrap="square" rtlCol="0">
            <a:spAutoFit/>
          </a:bodyPr>
          <a:lstStyle/>
          <a:p>
            <a:r>
              <a:rPr lang="en-US" sz="1400" dirty="0">
                <a:solidFill>
                  <a:srgbClr val="FAFAF8"/>
                </a:solidFill>
                <a:latin typeface="Arial" panose="020B0604020202020204" pitchFamily="34" charset="0"/>
                <a:cs typeface="Arial" panose="020B0604020202020204" pitchFamily="34" charset="0"/>
              </a:rPr>
              <a:t>.28</a:t>
            </a:r>
          </a:p>
        </p:txBody>
      </p:sp>
      <p:sp>
        <p:nvSpPr>
          <p:cNvPr id="10" name="TextBox 9">
            <a:extLst>
              <a:ext uri="{FF2B5EF4-FFF2-40B4-BE49-F238E27FC236}">
                <a16:creationId xmlns:a16="http://schemas.microsoft.com/office/drawing/2014/main" id="{816332F4-3138-CDFB-3D7A-7778C9FF0A74}"/>
              </a:ext>
            </a:extLst>
          </p:cNvPr>
          <p:cNvSpPr txBox="1"/>
          <p:nvPr/>
        </p:nvSpPr>
        <p:spPr>
          <a:xfrm>
            <a:off x="8039100" y="4134307"/>
            <a:ext cx="635000" cy="307777"/>
          </a:xfrm>
          <a:prstGeom prst="rect">
            <a:avLst/>
          </a:prstGeom>
          <a:noFill/>
        </p:spPr>
        <p:txBody>
          <a:bodyPr wrap="square" rtlCol="0">
            <a:spAutoFit/>
          </a:bodyPr>
          <a:lstStyle/>
          <a:p>
            <a:r>
              <a:rPr lang="en-US" sz="1400" dirty="0">
                <a:solidFill>
                  <a:srgbClr val="FAFAF8"/>
                </a:solidFill>
                <a:latin typeface="Arial" panose="020B0604020202020204" pitchFamily="34" charset="0"/>
                <a:cs typeface="Arial" panose="020B0604020202020204" pitchFamily="34" charset="0"/>
              </a:rPr>
              <a:t>.35</a:t>
            </a:r>
          </a:p>
        </p:txBody>
      </p:sp>
      <p:sp>
        <p:nvSpPr>
          <p:cNvPr id="11" name="TextBox 10">
            <a:extLst>
              <a:ext uri="{FF2B5EF4-FFF2-40B4-BE49-F238E27FC236}">
                <a16:creationId xmlns:a16="http://schemas.microsoft.com/office/drawing/2014/main" id="{341440F1-580D-F9E1-3272-34C7268D930A}"/>
              </a:ext>
            </a:extLst>
          </p:cNvPr>
          <p:cNvSpPr txBox="1"/>
          <p:nvPr/>
        </p:nvSpPr>
        <p:spPr>
          <a:xfrm>
            <a:off x="8629651" y="2239220"/>
            <a:ext cx="635000" cy="307777"/>
          </a:xfrm>
          <a:prstGeom prst="rect">
            <a:avLst/>
          </a:prstGeom>
          <a:noFill/>
        </p:spPr>
        <p:txBody>
          <a:bodyPr wrap="square" rtlCol="0">
            <a:spAutoFit/>
          </a:bodyPr>
          <a:lstStyle/>
          <a:p>
            <a:r>
              <a:rPr lang="en-US" sz="1400" dirty="0">
                <a:solidFill>
                  <a:srgbClr val="FAFAF8"/>
                </a:solidFill>
                <a:latin typeface="Arial" panose="020B0604020202020204" pitchFamily="34" charset="0"/>
                <a:cs typeface="Arial" panose="020B0604020202020204" pitchFamily="34" charset="0"/>
              </a:rPr>
              <a:t>1.49</a:t>
            </a:r>
          </a:p>
        </p:txBody>
      </p:sp>
      <p:sp>
        <p:nvSpPr>
          <p:cNvPr id="12" name="TextBox 11">
            <a:extLst>
              <a:ext uri="{FF2B5EF4-FFF2-40B4-BE49-F238E27FC236}">
                <a16:creationId xmlns:a16="http://schemas.microsoft.com/office/drawing/2014/main" id="{6F0CADD0-7E31-10A5-E5FA-B05A6D9BF98D}"/>
              </a:ext>
            </a:extLst>
          </p:cNvPr>
          <p:cNvSpPr txBox="1"/>
          <p:nvPr/>
        </p:nvSpPr>
        <p:spPr>
          <a:xfrm>
            <a:off x="9226551" y="1988165"/>
            <a:ext cx="635000" cy="307777"/>
          </a:xfrm>
          <a:prstGeom prst="rect">
            <a:avLst/>
          </a:prstGeom>
          <a:noFill/>
        </p:spPr>
        <p:txBody>
          <a:bodyPr wrap="square" rtlCol="0">
            <a:spAutoFit/>
          </a:bodyPr>
          <a:lstStyle/>
          <a:p>
            <a:r>
              <a:rPr lang="en-US" sz="1400" dirty="0">
                <a:solidFill>
                  <a:srgbClr val="FAFAF8"/>
                </a:solidFill>
                <a:latin typeface="Arial" panose="020B0604020202020204" pitchFamily="34" charset="0"/>
                <a:cs typeface="Arial" panose="020B0604020202020204" pitchFamily="34" charset="0"/>
              </a:rPr>
              <a:t>1.45</a:t>
            </a:r>
          </a:p>
        </p:txBody>
      </p:sp>
      <p:sp>
        <p:nvSpPr>
          <p:cNvPr id="13" name="TextBox 12">
            <a:extLst>
              <a:ext uri="{FF2B5EF4-FFF2-40B4-BE49-F238E27FC236}">
                <a16:creationId xmlns:a16="http://schemas.microsoft.com/office/drawing/2014/main" id="{B0AAD3E0-DE10-026C-2074-B6366EF020F3}"/>
              </a:ext>
            </a:extLst>
          </p:cNvPr>
          <p:cNvSpPr txBox="1"/>
          <p:nvPr/>
        </p:nvSpPr>
        <p:spPr>
          <a:xfrm>
            <a:off x="9867901" y="2886868"/>
            <a:ext cx="635000" cy="307777"/>
          </a:xfrm>
          <a:prstGeom prst="rect">
            <a:avLst/>
          </a:prstGeom>
          <a:noFill/>
        </p:spPr>
        <p:txBody>
          <a:bodyPr wrap="square" rtlCol="0">
            <a:spAutoFit/>
          </a:bodyPr>
          <a:lstStyle/>
          <a:p>
            <a:r>
              <a:rPr lang="en-US" sz="1400" dirty="0">
                <a:solidFill>
                  <a:srgbClr val="FAFAF8"/>
                </a:solidFill>
                <a:latin typeface="Arial" panose="020B0604020202020204" pitchFamily="34" charset="0"/>
                <a:cs typeface="Arial" panose="020B0604020202020204" pitchFamily="34" charset="0"/>
              </a:rPr>
              <a:t>1.07</a:t>
            </a:r>
          </a:p>
        </p:txBody>
      </p:sp>
      <p:sp>
        <p:nvSpPr>
          <p:cNvPr id="14" name="TextBox 13">
            <a:extLst>
              <a:ext uri="{FF2B5EF4-FFF2-40B4-BE49-F238E27FC236}">
                <a16:creationId xmlns:a16="http://schemas.microsoft.com/office/drawing/2014/main" id="{08586F3E-E1C4-2AC0-8469-031B7AF106D0}"/>
              </a:ext>
            </a:extLst>
          </p:cNvPr>
          <p:cNvSpPr txBox="1"/>
          <p:nvPr/>
        </p:nvSpPr>
        <p:spPr>
          <a:xfrm>
            <a:off x="10401301" y="3141891"/>
            <a:ext cx="635000" cy="307777"/>
          </a:xfrm>
          <a:prstGeom prst="rect">
            <a:avLst/>
          </a:prstGeom>
          <a:noFill/>
        </p:spPr>
        <p:txBody>
          <a:bodyPr wrap="square" rtlCol="0">
            <a:spAutoFit/>
          </a:bodyPr>
          <a:lstStyle/>
          <a:p>
            <a:r>
              <a:rPr lang="en-US" sz="1400" dirty="0">
                <a:solidFill>
                  <a:srgbClr val="FAFAF8"/>
                </a:solidFill>
                <a:latin typeface="Arial" panose="020B0604020202020204" pitchFamily="34" charset="0"/>
                <a:cs typeface="Arial" panose="020B0604020202020204" pitchFamily="34" charset="0"/>
              </a:rPr>
              <a:t>1.12</a:t>
            </a:r>
          </a:p>
        </p:txBody>
      </p:sp>
      <p:sp>
        <p:nvSpPr>
          <p:cNvPr id="15" name="TextBox 14">
            <a:extLst>
              <a:ext uri="{FF2B5EF4-FFF2-40B4-BE49-F238E27FC236}">
                <a16:creationId xmlns:a16="http://schemas.microsoft.com/office/drawing/2014/main" id="{B2833933-E975-07E9-107B-54E9118AEE34}"/>
              </a:ext>
            </a:extLst>
          </p:cNvPr>
          <p:cNvSpPr txBox="1"/>
          <p:nvPr/>
        </p:nvSpPr>
        <p:spPr>
          <a:xfrm>
            <a:off x="11036301" y="3700723"/>
            <a:ext cx="635000" cy="307777"/>
          </a:xfrm>
          <a:prstGeom prst="rect">
            <a:avLst/>
          </a:prstGeom>
          <a:noFill/>
        </p:spPr>
        <p:txBody>
          <a:bodyPr wrap="square" rtlCol="0">
            <a:spAutoFit/>
          </a:bodyPr>
          <a:lstStyle/>
          <a:p>
            <a:r>
              <a:rPr lang="en-US" sz="1400" dirty="0">
                <a:solidFill>
                  <a:srgbClr val="FAFAF8"/>
                </a:solidFill>
                <a:latin typeface="Arial" panose="020B0604020202020204" pitchFamily="34" charset="0"/>
                <a:cs typeface="Arial" panose="020B0604020202020204" pitchFamily="34" charset="0"/>
              </a:rPr>
              <a:t>.56</a:t>
            </a:r>
          </a:p>
        </p:txBody>
      </p:sp>
      <p:sp>
        <p:nvSpPr>
          <p:cNvPr id="16" name="TextBox 15">
            <a:extLst>
              <a:ext uri="{FF2B5EF4-FFF2-40B4-BE49-F238E27FC236}">
                <a16:creationId xmlns:a16="http://schemas.microsoft.com/office/drawing/2014/main" id="{0C61D691-D4B9-E2B9-7983-E688B7E54534}"/>
              </a:ext>
            </a:extLst>
          </p:cNvPr>
          <p:cNvSpPr txBox="1"/>
          <p:nvPr/>
        </p:nvSpPr>
        <p:spPr>
          <a:xfrm>
            <a:off x="438150" y="2886869"/>
            <a:ext cx="3486150" cy="3970318"/>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Omnibus test:</a:t>
            </a:r>
          </a:p>
          <a:p>
            <a:r>
              <a:rPr lang="en-US" dirty="0">
                <a:latin typeface="Arial" panose="020B0604020202020204" pitchFamily="34" charset="0"/>
                <a:cs typeface="Arial" panose="020B0604020202020204" pitchFamily="34" charset="0"/>
              </a:rPr>
              <a:t>F = 18.58, </a:t>
            </a:r>
            <a:r>
              <a:rPr lang="en-US" i="1" dirty="0">
                <a:latin typeface="Arial" panose="020B0604020202020204" pitchFamily="34" charset="0"/>
                <a:cs typeface="Arial" panose="020B0604020202020204" pitchFamily="34" charset="0"/>
              </a:rPr>
              <a:t>p </a:t>
            </a:r>
            <a:r>
              <a:rPr lang="en-US" dirty="0">
                <a:latin typeface="Arial" panose="020B0604020202020204" pitchFamily="34" charset="0"/>
                <a:cs typeface="Arial" panose="020B0604020202020204" pitchFamily="34" charset="0"/>
              </a:rPr>
              <a:t>&lt; .001</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Pairwise comparisons after Bonferroni correction </a:t>
            </a:r>
            <a:r>
              <a:rPr lang="en-US" i="1" dirty="0" err="1">
                <a:latin typeface="Arial" panose="020B0604020202020204" pitchFamily="34" charset="0"/>
                <a:cs typeface="Arial" panose="020B0604020202020204" pitchFamily="34" charset="0"/>
              </a:rPr>
              <a:t>p</a:t>
            </a:r>
            <a:r>
              <a:rPr lang="en-US" dirty="0" err="1">
                <a:latin typeface="Arial" panose="020B0604020202020204" pitchFamily="34" charset="0"/>
                <a:cs typeface="Arial" panose="020B0604020202020204" pitchFamily="34" charset="0"/>
              </a:rPr>
              <a:t>s</a:t>
            </a:r>
            <a:r>
              <a:rPr lang="en-US" dirty="0">
                <a:latin typeface="Arial" panose="020B0604020202020204" pitchFamily="34" charset="0"/>
                <a:cs typeface="Arial" panose="020B0604020202020204" pitchFamily="34" charset="0"/>
              </a:rPr>
              <a:t> &lt; .02-.001</a:t>
            </a:r>
          </a:p>
          <a:p>
            <a:endParaRPr lang="en-US" dirty="0">
              <a:highlight>
                <a:srgbClr val="FFFF00"/>
              </a:highlight>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Peers = parents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Parents = Romantic partners = Siblings = Academic concerns</a:t>
            </a:r>
          </a:p>
          <a:p>
            <a:endParaRPr lang="en-US" dirty="0">
              <a:highlight>
                <a:srgbClr val="FFFF00"/>
              </a:highlight>
              <a:latin typeface="Arial" panose="020B0604020202020204" pitchFamily="34" charset="0"/>
              <a:cs typeface="Arial" panose="020B0604020202020204" pitchFamily="34" charset="0"/>
            </a:endParaRPr>
          </a:p>
          <a:p>
            <a:endParaRPr lang="en-US" dirty="0">
              <a:highlight>
                <a:srgbClr val="FFFF00"/>
              </a:highlight>
              <a:latin typeface="Arial" panose="020B0604020202020204" pitchFamily="34" charset="0"/>
              <a:cs typeface="Arial" panose="020B0604020202020204" pitchFamily="34" charset="0"/>
            </a:endParaRPr>
          </a:p>
          <a:p>
            <a:endParaRPr lang="en-US" dirty="0">
              <a:highlight>
                <a:srgbClr val="FFFF00"/>
              </a:highligh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52958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C3A1E16-95A5-883F-ED32-9AACC5581447}"/>
              </a:ext>
            </a:extLst>
          </p:cNvPr>
          <p:cNvPicPr>
            <a:picLocks noGrp="1" noChangeAspect="1"/>
          </p:cNvPicPr>
          <p:nvPr>
            <p:ph idx="1"/>
          </p:nvPr>
        </p:nvPicPr>
        <p:blipFill rotWithShape="1">
          <a:blip r:embed="rId3">
            <a:alphaModFix/>
          </a:blip>
          <a:srcRect l="2828" r="2828" b="1316"/>
          <a:stretch/>
        </p:blipFill>
        <p:spPr>
          <a:xfrm>
            <a:off x="6440557" y="0"/>
            <a:ext cx="5751443" cy="3429000"/>
          </a:xfrm>
          <a:prstGeom prst="rect">
            <a:avLst/>
          </a:prstGeom>
        </p:spPr>
      </p:pic>
      <p:sp>
        <p:nvSpPr>
          <p:cNvPr id="2" name="Content Placeholder 2">
            <a:extLst>
              <a:ext uri="{FF2B5EF4-FFF2-40B4-BE49-F238E27FC236}">
                <a16:creationId xmlns:a16="http://schemas.microsoft.com/office/drawing/2014/main" id="{1FF83800-84A1-85D9-5B04-8534FC289DDF}"/>
              </a:ext>
            </a:extLst>
          </p:cNvPr>
          <p:cNvSpPr txBox="1">
            <a:spLocks/>
          </p:cNvSpPr>
          <p:nvPr/>
        </p:nvSpPr>
        <p:spPr>
          <a:xfrm>
            <a:off x="192507" y="220576"/>
            <a:ext cx="6096000" cy="5614737"/>
          </a:xfrm>
          <a:prstGeom prst="rect">
            <a:avLst/>
          </a:prstGeom>
          <a:solidFill>
            <a:schemeClr val="bg1"/>
          </a:solidFill>
          <a:ln w="28575">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2400" dirty="0">
                <a:solidFill>
                  <a:srgbClr val="262626"/>
                </a:solidFill>
                <a:latin typeface="Arial" panose="020B0604020202020204" pitchFamily="34" charset="0"/>
                <a:cs typeface="Arial" panose="020B0604020202020204" pitchFamily="34" charset="0"/>
              </a:rPr>
              <a:t>The ability to seek and provide supportive care is necessary for establishing and maintaining intimate relationships. </a:t>
            </a:r>
            <a:r>
              <a:rPr lang="en-US" sz="1800" dirty="0">
                <a:solidFill>
                  <a:srgbClr val="262626"/>
                </a:solidFill>
                <a:latin typeface="Arial" panose="020B0604020202020204" pitchFamily="34" charset="0"/>
                <a:cs typeface="Arial" panose="020B0604020202020204" pitchFamily="34" charset="0"/>
              </a:rPr>
              <a:t>(Cassidy, 2001)</a:t>
            </a:r>
          </a:p>
          <a:p>
            <a:pPr marL="0" indent="0">
              <a:spcBef>
                <a:spcPts val="0"/>
              </a:spcBef>
              <a:buNone/>
            </a:pPr>
            <a:endParaRPr lang="en-US" sz="1800" dirty="0">
              <a:solidFill>
                <a:srgbClr val="262626"/>
              </a:solidFill>
              <a:latin typeface="Arial" panose="020B0604020202020204" pitchFamily="34" charset="0"/>
              <a:cs typeface="Arial" panose="020B0604020202020204" pitchFamily="34" charset="0"/>
            </a:endParaRPr>
          </a:p>
          <a:p>
            <a:pPr marL="0" indent="0">
              <a:spcBef>
                <a:spcPts val="0"/>
              </a:spcBef>
              <a:buNone/>
            </a:pPr>
            <a:r>
              <a:rPr lang="en-US" sz="2400" dirty="0">
                <a:solidFill>
                  <a:srgbClr val="262626"/>
                </a:solidFill>
                <a:latin typeface="Arial" panose="020B0604020202020204" pitchFamily="34" charset="0"/>
                <a:cs typeface="Arial" panose="020B0604020202020204" pitchFamily="34" charset="0"/>
              </a:rPr>
              <a:t>Asking for social support is inherently vulnerable, and incurs social risk that adolescents are particularly sensitive to. </a:t>
            </a:r>
            <a:r>
              <a:rPr lang="en-US" sz="1800" dirty="0">
                <a:solidFill>
                  <a:srgbClr val="262626"/>
                </a:solidFill>
                <a:latin typeface="Arial" panose="020B0604020202020204" pitchFamily="34" charset="0"/>
                <a:cs typeface="Arial" panose="020B0604020202020204" pitchFamily="34" charset="0"/>
              </a:rPr>
              <a:t>(Somerville, 2013)</a:t>
            </a:r>
          </a:p>
          <a:p>
            <a:pPr marL="0" indent="0">
              <a:spcBef>
                <a:spcPts val="0"/>
              </a:spcBef>
              <a:buNone/>
            </a:pPr>
            <a:endParaRPr lang="en-US" sz="2400" dirty="0">
              <a:solidFill>
                <a:srgbClr val="262626"/>
              </a:solidFill>
              <a:latin typeface="Arial" panose="020B0604020202020204" pitchFamily="34" charset="0"/>
              <a:cs typeface="Arial" panose="020B0604020202020204" pitchFamily="34" charset="0"/>
            </a:endParaRPr>
          </a:p>
          <a:p>
            <a:pPr marL="0" indent="0">
              <a:spcBef>
                <a:spcPts val="0"/>
              </a:spcBef>
              <a:buNone/>
            </a:pPr>
            <a:r>
              <a:rPr lang="en-US" sz="2400" dirty="0">
                <a:solidFill>
                  <a:srgbClr val="262626"/>
                </a:solidFill>
                <a:latin typeface="Arial" panose="020B0604020202020204" pitchFamily="34" charset="0"/>
                <a:cs typeface="Arial" panose="020B0604020202020204" pitchFamily="34" charset="0"/>
              </a:rPr>
              <a:t>Developing the ability to express a need for support requires repeated opportunities to practice and learn. </a:t>
            </a:r>
            <a:r>
              <a:rPr lang="en-US" sz="1800" dirty="0">
                <a:solidFill>
                  <a:srgbClr val="262626"/>
                </a:solidFill>
                <a:latin typeface="Arial" panose="020B0604020202020204" pitchFamily="34" charset="0"/>
                <a:cs typeface="Arial" panose="020B0604020202020204" pitchFamily="34" charset="0"/>
              </a:rPr>
              <a:t>(Costello et al., 2022; </a:t>
            </a:r>
            <a:r>
              <a:rPr lang="en-US" sz="1800" dirty="0" err="1">
                <a:solidFill>
                  <a:srgbClr val="262626"/>
                </a:solidFill>
                <a:latin typeface="Arial" panose="020B0604020202020204" pitchFamily="34" charset="0"/>
                <a:cs typeface="Arial" panose="020B0604020202020204" pitchFamily="34" charset="0"/>
              </a:rPr>
              <a:t>Mikulincer</a:t>
            </a:r>
            <a:r>
              <a:rPr lang="en-US" sz="1800" dirty="0">
                <a:solidFill>
                  <a:srgbClr val="262626"/>
                </a:solidFill>
                <a:latin typeface="Arial" panose="020B0604020202020204" pitchFamily="34" charset="0"/>
                <a:cs typeface="Arial" panose="020B0604020202020204" pitchFamily="34" charset="0"/>
              </a:rPr>
              <a:t> &amp; Shaver, 2020)</a:t>
            </a:r>
          </a:p>
          <a:p>
            <a:pPr marL="0" indent="0">
              <a:spcBef>
                <a:spcPts val="0"/>
              </a:spcBef>
              <a:buNone/>
            </a:pPr>
            <a:endParaRPr lang="en-US" sz="2400" dirty="0">
              <a:solidFill>
                <a:srgbClr val="262626"/>
              </a:solidFill>
              <a:latin typeface="Arial" panose="020B0604020202020204" pitchFamily="34" charset="0"/>
              <a:cs typeface="Arial" panose="020B0604020202020204" pitchFamily="34" charset="0"/>
            </a:endParaRPr>
          </a:p>
          <a:p>
            <a:pPr marL="0" indent="0">
              <a:spcBef>
                <a:spcPts val="0"/>
              </a:spcBef>
              <a:buNone/>
            </a:pPr>
            <a:r>
              <a:rPr lang="en-US" sz="2400" dirty="0">
                <a:solidFill>
                  <a:srgbClr val="262626"/>
                </a:solidFill>
                <a:latin typeface="Arial" panose="020B0604020202020204" pitchFamily="34" charset="0"/>
                <a:cs typeface="Arial" panose="020B0604020202020204" pitchFamily="34" charset="0"/>
              </a:rPr>
              <a:t>There is known variation in adolescents’ ability to seek support. </a:t>
            </a:r>
            <a:r>
              <a:rPr lang="en-US" sz="1800" dirty="0">
                <a:solidFill>
                  <a:srgbClr val="262626"/>
                </a:solidFill>
                <a:latin typeface="Arial" panose="020B0604020202020204" pitchFamily="34" charset="0"/>
                <a:cs typeface="Arial" panose="020B0604020202020204" pitchFamily="34" charset="0"/>
              </a:rPr>
              <a:t>(Allen et al., 2023)</a:t>
            </a:r>
          </a:p>
          <a:p>
            <a:pPr marL="0" indent="0">
              <a:spcBef>
                <a:spcPts val="0"/>
              </a:spcBef>
              <a:buNone/>
            </a:pPr>
            <a:endParaRPr lang="en-US" sz="2400" dirty="0">
              <a:solidFill>
                <a:srgbClr val="262626"/>
              </a:solidFill>
              <a:latin typeface="Arial" panose="020B0604020202020204" pitchFamily="34" charset="0"/>
              <a:cs typeface="Arial" panose="020B0604020202020204" pitchFamily="34" charset="0"/>
            </a:endParaRPr>
          </a:p>
          <a:p>
            <a:pPr marL="0" indent="0">
              <a:spcBef>
                <a:spcPts val="0"/>
              </a:spcBef>
              <a:buNone/>
            </a:pPr>
            <a:r>
              <a:rPr lang="en-US" sz="2400" dirty="0">
                <a:solidFill>
                  <a:srgbClr val="262626"/>
                </a:solidFill>
                <a:latin typeface="Arial" panose="020B0604020202020204" pitchFamily="34" charset="0"/>
                <a:cs typeface="Arial" panose="020B0604020202020204" pitchFamily="34" charset="0"/>
              </a:rPr>
              <a:t>Adolescents are </a:t>
            </a:r>
            <a:r>
              <a:rPr lang="en-US" sz="2400" b="1" dirty="0">
                <a:solidFill>
                  <a:srgbClr val="262626"/>
                </a:solidFill>
                <a:latin typeface="Arial" panose="020B0604020202020204" pitchFamily="34" charset="0"/>
                <a:cs typeface="Arial" panose="020B0604020202020204" pitchFamily="34" charset="0"/>
              </a:rPr>
              <a:t>active participants </a:t>
            </a:r>
            <a:r>
              <a:rPr lang="en-US" sz="2400" dirty="0">
                <a:solidFill>
                  <a:srgbClr val="262626"/>
                </a:solidFill>
                <a:latin typeface="Arial" panose="020B0604020202020204" pitchFamily="34" charset="0"/>
                <a:cs typeface="Arial" panose="020B0604020202020204" pitchFamily="34" charset="0"/>
              </a:rPr>
              <a:t>in their own development. </a:t>
            </a:r>
            <a:r>
              <a:rPr lang="en-US" sz="1800" dirty="0">
                <a:solidFill>
                  <a:srgbClr val="262626"/>
                </a:solidFill>
                <a:latin typeface="Arial" panose="020B0604020202020204" pitchFamily="34" charset="0"/>
                <a:cs typeface="Arial" panose="020B0604020202020204" pitchFamily="34" charset="0"/>
              </a:rPr>
              <a:t>(</a:t>
            </a:r>
            <a:r>
              <a:rPr lang="en-US" sz="1800" dirty="0" err="1">
                <a:solidFill>
                  <a:srgbClr val="262626"/>
                </a:solidFill>
                <a:latin typeface="Arial" panose="020B0604020202020204" pitchFamily="34" charset="0"/>
                <a:cs typeface="Arial" panose="020B0604020202020204" pitchFamily="34" charset="0"/>
              </a:rPr>
              <a:t>Bauminger</a:t>
            </a:r>
            <a:r>
              <a:rPr lang="en-US" sz="1800" dirty="0">
                <a:solidFill>
                  <a:srgbClr val="262626"/>
                </a:solidFill>
                <a:latin typeface="Arial" panose="020B0604020202020204" pitchFamily="34" charset="0"/>
                <a:cs typeface="Arial" panose="020B0604020202020204" pitchFamily="34" charset="0"/>
              </a:rPr>
              <a:t> et al., 2008)</a:t>
            </a:r>
          </a:p>
          <a:p>
            <a:pPr marL="0" indent="0">
              <a:spcBef>
                <a:spcPts val="0"/>
              </a:spcBef>
              <a:buNone/>
            </a:pPr>
            <a:endParaRPr lang="en-US" sz="2400" dirty="0">
              <a:solidFill>
                <a:srgbClr val="262626"/>
              </a:solidFill>
              <a:latin typeface="Arial" panose="020B0604020202020204" pitchFamily="34" charset="0"/>
              <a:cs typeface="Arial" panose="020B0604020202020204" pitchFamily="34" charset="0"/>
            </a:endParaRPr>
          </a:p>
          <a:p>
            <a:pPr marL="0" indent="0">
              <a:spcBef>
                <a:spcPts val="0"/>
              </a:spcBef>
              <a:buFont typeface="Arial" panose="020B0604020202020204" pitchFamily="34" charset="0"/>
              <a:buNone/>
            </a:pPr>
            <a:endParaRPr lang="en-US" sz="1400" dirty="0">
              <a:solidFill>
                <a:srgbClr val="262626"/>
              </a:solidFill>
              <a:latin typeface="Arial" panose="020B0604020202020204" pitchFamily="34" charset="0"/>
              <a:cs typeface="Arial" panose="020B0604020202020204" pitchFamily="34" charset="0"/>
            </a:endParaRPr>
          </a:p>
        </p:txBody>
      </p:sp>
      <p:pic>
        <p:nvPicPr>
          <p:cNvPr id="6" name="Picture 2" descr="Related image">
            <a:extLst>
              <a:ext uri="{FF2B5EF4-FFF2-40B4-BE49-F238E27FC236}">
                <a16:creationId xmlns:a16="http://schemas.microsoft.com/office/drawing/2014/main" id="{87A43259-D42A-2403-D4B2-24F57716D19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169" r="-22" b="1563"/>
          <a:stretch/>
        </p:blipFill>
        <p:spPr bwMode="auto">
          <a:xfrm>
            <a:off x="6440557" y="3428998"/>
            <a:ext cx="5751443" cy="3434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2114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42A40-7D9C-184B-9636-CE63621E9F29}"/>
              </a:ext>
            </a:extLst>
          </p:cNvPr>
          <p:cNvSpPr>
            <a:spLocks noGrp="1"/>
          </p:cNvSpPr>
          <p:nvPr>
            <p:ph type="title"/>
          </p:nvPr>
        </p:nvSpPr>
        <p:spPr>
          <a:xfrm>
            <a:off x="6564019" y="472994"/>
            <a:ext cx="4789763" cy="692900"/>
          </a:xfrm>
        </p:spPr>
        <p:txBody>
          <a:bodyPr>
            <a:normAutofit/>
          </a:bodyPr>
          <a:lstStyle/>
          <a:p>
            <a:r>
              <a:rPr lang="en-US" sz="4000" dirty="0">
                <a:latin typeface="Arial" panose="020B0604020202020204" pitchFamily="34" charset="0"/>
                <a:cs typeface="Arial" panose="020B0604020202020204" pitchFamily="34" charset="0"/>
              </a:rPr>
              <a:t>Discussion</a:t>
            </a:r>
          </a:p>
        </p:txBody>
      </p:sp>
      <p:pic>
        <p:nvPicPr>
          <p:cNvPr id="5" name="Picture 4" descr="A person talking to another person&#10;&#10;Description automatically generated with low confidence">
            <a:extLst>
              <a:ext uri="{FF2B5EF4-FFF2-40B4-BE49-F238E27FC236}">
                <a16:creationId xmlns:a16="http://schemas.microsoft.com/office/drawing/2014/main" id="{189FC9EA-CBC1-C90F-73B3-1F67683500B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6439" r="15186" b="-2"/>
          <a:stretch/>
        </p:blipFill>
        <p:spPr bwMode="auto">
          <a:xfrm>
            <a:off x="20" y="10"/>
            <a:ext cx="3003103" cy="391288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Two women walking down a sidewalk&#10;&#10;Description automatically generated with low confidence">
            <a:extLst>
              <a:ext uri="{FF2B5EF4-FFF2-40B4-BE49-F238E27FC236}">
                <a16:creationId xmlns:a16="http://schemas.microsoft.com/office/drawing/2014/main" id="{168F36E0-C09A-84DE-AB7E-DE17948149A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45" r="6897" b="-1"/>
          <a:stretch/>
        </p:blipFill>
        <p:spPr bwMode="auto">
          <a:xfrm>
            <a:off x="3180257" y="10"/>
            <a:ext cx="3016307" cy="2223328"/>
          </a:xfrm>
          <a:prstGeom prst="rect">
            <a:avLst/>
          </a:prstGeom>
          <a:noFill/>
          <a:extLst>
            <a:ext uri="{909E8E84-426E-40DD-AFC4-6F175D3DCCD1}">
              <a14:hiddenFill xmlns:a14="http://schemas.microsoft.com/office/drawing/2010/main">
                <a:solidFill>
                  <a:srgbClr val="FFFFFF"/>
                </a:solidFill>
              </a14:hiddenFill>
            </a:ext>
          </a:extLst>
        </p:spPr>
      </p:pic>
      <p:pic>
        <p:nvPicPr>
          <p:cNvPr id="4" name="Content Placeholder 3" descr="A group of people sitting on a bench&#10;&#10;Description automatically generated with low confidence">
            <a:extLst>
              <a:ext uri="{FF2B5EF4-FFF2-40B4-BE49-F238E27FC236}">
                <a16:creationId xmlns:a16="http://schemas.microsoft.com/office/drawing/2014/main" id="{7F823009-79C3-0A2C-294F-3704F9133795}"/>
              </a:ext>
            </a:extLst>
          </p:cNvPr>
          <p:cNvPicPr>
            <a:picLocks noChangeAspect="1"/>
          </p:cNvPicPr>
          <p:nvPr/>
        </p:nvPicPr>
        <p:blipFill rotWithShape="1">
          <a:blip r:embed="rId5"/>
          <a:srcRect l="11948" r="6974"/>
          <a:stretch/>
        </p:blipFill>
        <p:spPr>
          <a:xfrm>
            <a:off x="-1" y="4079988"/>
            <a:ext cx="3003123" cy="2778013"/>
          </a:xfrm>
          <a:prstGeom prst="rect">
            <a:avLst/>
          </a:prstGeom>
        </p:spPr>
      </p:pic>
      <p:pic>
        <p:nvPicPr>
          <p:cNvPr id="6" name="Picture 2" descr="Related image">
            <a:extLst>
              <a:ext uri="{FF2B5EF4-FFF2-40B4-BE49-F238E27FC236}">
                <a16:creationId xmlns:a16="http://schemas.microsoft.com/office/drawing/2014/main" id="{60395A8C-1086-01B7-9DBE-3A338ECBB34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5280" r="2172" b="2"/>
          <a:stretch/>
        </p:blipFill>
        <p:spPr bwMode="auto">
          <a:xfrm>
            <a:off x="3180256" y="2395057"/>
            <a:ext cx="3016307" cy="205532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two young people in conversation">
            <a:extLst>
              <a:ext uri="{FF2B5EF4-FFF2-40B4-BE49-F238E27FC236}">
                <a16:creationId xmlns:a16="http://schemas.microsoft.com/office/drawing/2014/main" id="{D577BDD2-E4B4-A29D-6031-B38335B1EC6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449" r="2203" b="4"/>
          <a:stretch/>
        </p:blipFill>
        <p:spPr bwMode="auto">
          <a:xfrm>
            <a:off x="3180257" y="4629236"/>
            <a:ext cx="3016307" cy="2228765"/>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D2ADD07C-F1EA-DB45-D0E5-41A2EC5F405D}"/>
              </a:ext>
            </a:extLst>
          </p:cNvPr>
          <p:cNvSpPr>
            <a:spLocks noGrp="1"/>
          </p:cNvSpPr>
          <p:nvPr>
            <p:ph idx="1"/>
          </p:nvPr>
        </p:nvSpPr>
        <p:spPr>
          <a:xfrm>
            <a:off x="6564019" y="1318155"/>
            <a:ext cx="5263546" cy="5251087"/>
          </a:xfrm>
        </p:spPr>
        <p:txBody>
          <a:bodyPr>
            <a:normAutofit/>
          </a:bodyPr>
          <a:lstStyle/>
          <a:p>
            <a:pPr>
              <a:buClr>
                <a:srgbClr val="0796AB"/>
              </a:buClr>
            </a:pPr>
            <a:r>
              <a:rPr lang="en-US" sz="2400" dirty="0">
                <a:latin typeface="Arial" panose="020B0604020202020204" pitchFamily="34" charset="0"/>
                <a:cs typeface="Arial" panose="020B0604020202020204" pitchFamily="34" charset="0"/>
              </a:rPr>
              <a:t>Varied topic selection within- and across-participant</a:t>
            </a:r>
          </a:p>
          <a:p>
            <a:pPr>
              <a:buClr>
                <a:srgbClr val="0796AB"/>
              </a:buClr>
            </a:pPr>
            <a:r>
              <a:rPr lang="en-US" sz="2400" dirty="0">
                <a:latin typeface="Arial" panose="020B0604020202020204" pitchFamily="34" charset="0"/>
                <a:cs typeface="Arial" panose="020B0604020202020204" pitchFamily="34" charset="0"/>
              </a:rPr>
              <a:t>Topic associated with responsive emotional support</a:t>
            </a:r>
          </a:p>
          <a:p>
            <a:pPr lvl="1">
              <a:buClr>
                <a:srgbClr val="0796AB"/>
              </a:buClr>
            </a:pPr>
            <a:r>
              <a:rPr lang="en-US" sz="2000" dirty="0">
                <a:latin typeface="Arial" panose="020B0604020202020204" pitchFamily="34" charset="0"/>
                <a:cs typeface="Arial" panose="020B0604020202020204" pitchFamily="34" charset="0"/>
              </a:rPr>
              <a:t>Not instrumental support</a:t>
            </a:r>
          </a:p>
          <a:p>
            <a:pPr>
              <a:buClr>
                <a:srgbClr val="0796AB"/>
              </a:buClr>
            </a:pPr>
            <a:r>
              <a:rPr lang="en-US" sz="2400" dirty="0">
                <a:latin typeface="Arial" panose="020B0604020202020204" pitchFamily="34" charset="0"/>
                <a:cs typeface="Arial" panose="020B0604020202020204" pitchFamily="34" charset="0"/>
              </a:rPr>
              <a:t>Planning for the future increases across adolescence</a:t>
            </a:r>
          </a:p>
          <a:p>
            <a:pPr>
              <a:buClr>
                <a:srgbClr val="0796AB"/>
              </a:buClr>
            </a:pPr>
            <a:r>
              <a:rPr lang="en-US" sz="2400" dirty="0">
                <a:latin typeface="Arial" panose="020B0604020202020204" pitchFamily="34" charset="0"/>
                <a:cs typeface="Arial" panose="020B0604020202020204" pitchFamily="34" charset="0"/>
              </a:rPr>
              <a:t>The role of discussions </a:t>
            </a:r>
            <a:r>
              <a:rPr lang="en-US" sz="2400" i="1" dirty="0">
                <a:latin typeface="Arial" panose="020B0604020202020204" pitchFamily="34" charset="0"/>
                <a:cs typeface="Arial" panose="020B0604020202020204" pitchFamily="34" charset="0"/>
              </a:rPr>
              <a:t>with </a:t>
            </a:r>
            <a:r>
              <a:rPr lang="en-US" sz="2400" dirty="0">
                <a:latin typeface="Arial" panose="020B0604020202020204" pitchFamily="34" charset="0"/>
                <a:cs typeface="Arial" panose="020B0604020202020204" pitchFamily="34" charset="0"/>
              </a:rPr>
              <a:t>peers </a:t>
            </a:r>
            <a:r>
              <a:rPr lang="en-US" sz="2400" i="1" dirty="0">
                <a:latin typeface="Arial" panose="020B0604020202020204" pitchFamily="34" charset="0"/>
                <a:cs typeface="Arial" panose="020B0604020202020204" pitchFamily="34" charset="0"/>
              </a:rPr>
              <a:t>about </a:t>
            </a:r>
            <a:r>
              <a:rPr lang="en-US" sz="2400" dirty="0">
                <a:latin typeface="Arial" panose="020B0604020202020204" pitchFamily="34" charset="0"/>
                <a:cs typeface="Arial" panose="020B0604020202020204" pitchFamily="34" charset="0"/>
              </a:rPr>
              <a:t>social relationships</a:t>
            </a:r>
          </a:p>
          <a:p>
            <a:pPr>
              <a:buClr>
                <a:srgbClr val="0796AB"/>
              </a:buClr>
            </a:pPr>
            <a:r>
              <a:rPr lang="en-US" sz="2400" dirty="0">
                <a:latin typeface="Arial" panose="020B0604020202020204" pitchFamily="34" charset="0"/>
                <a:cs typeface="Arial" panose="020B0604020202020204" pitchFamily="34" charset="0"/>
              </a:rPr>
              <a:t>Topics discussed shape interpersonal experiences which may shape development</a:t>
            </a:r>
          </a:p>
          <a:p>
            <a:pPr marL="457200" lvl="1" indent="0">
              <a:buClr>
                <a:srgbClr val="0796AB"/>
              </a:buClr>
              <a:buNone/>
            </a:pPr>
            <a:endParaRPr lang="en-US" sz="1500" dirty="0">
              <a:highlight>
                <a:srgbClr val="FFFF00"/>
              </a:highligh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1263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47" name="Rectangle 1024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descr="A person and person looking at a cellphone&#10;&#10;Description automatically generated">
            <a:extLst>
              <a:ext uri="{FF2B5EF4-FFF2-40B4-BE49-F238E27FC236}">
                <a16:creationId xmlns:a16="http://schemas.microsoft.com/office/drawing/2014/main" id="{A87038EA-4739-A27F-097A-8A74E5DF1BC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23" r="23715"/>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249" name="Rectangle 1024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6AB3E9A-5344-DFD0-3457-B232B230BAA7}"/>
              </a:ext>
            </a:extLst>
          </p:cNvPr>
          <p:cNvSpPr>
            <a:spLocks noGrp="1"/>
          </p:cNvSpPr>
          <p:nvPr>
            <p:ph type="title"/>
          </p:nvPr>
        </p:nvSpPr>
        <p:spPr>
          <a:xfrm>
            <a:off x="8500628" y="397209"/>
            <a:ext cx="3822189" cy="1899912"/>
          </a:xfrm>
        </p:spPr>
        <p:txBody>
          <a:bodyPr>
            <a:normAutofit/>
          </a:bodyPr>
          <a:lstStyle/>
          <a:p>
            <a:r>
              <a:rPr lang="en-US" sz="4000" dirty="0">
                <a:latin typeface="Arial" panose="020B0604020202020204" pitchFamily="34" charset="0"/>
                <a:cs typeface="Arial" panose="020B0604020202020204" pitchFamily="34" charset="0"/>
              </a:rPr>
              <a:t>Limitations</a:t>
            </a:r>
          </a:p>
        </p:txBody>
      </p:sp>
      <p:sp>
        <p:nvSpPr>
          <p:cNvPr id="3" name="Content Placeholder 2">
            <a:extLst>
              <a:ext uri="{FF2B5EF4-FFF2-40B4-BE49-F238E27FC236}">
                <a16:creationId xmlns:a16="http://schemas.microsoft.com/office/drawing/2014/main" id="{98679D51-08F1-2106-3A0F-D31DD51DF8B7}"/>
              </a:ext>
            </a:extLst>
          </p:cNvPr>
          <p:cNvSpPr>
            <a:spLocks noGrp="1"/>
          </p:cNvSpPr>
          <p:nvPr>
            <p:ph idx="1"/>
          </p:nvPr>
        </p:nvSpPr>
        <p:spPr>
          <a:xfrm>
            <a:off x="8266281" y="1925053"/>
            <a:ext cx="3822189" cy="4267952"/>
          </a:xfrm>
        </p:spPr>
        <p:txBody>
          <a:bodyPr>
            <a:noAutofit/>
          </a:bodyPr>
          <a:lstStyle/>
          <a:p>
            <a:pPr>
              <a:buClr>
                <a:srgbClr val="0796AB"/>
              </a:buClr>
            </a:pPr>
            <a:r>
              <a:rPr lang="en-US" sz="2400" dirty="0">
                <a:latin typeface="Arial" panose="020B0604020202020204" pitchFamily="34" charset="0"/>
                <a:cs typeface="Arial" panose="020B0604020202020204" pitchFamily="34" charset="0"/>
              </a:rPr>
              <a:t>Underlying common factors driving friendship dynamics and self-disclosure</a:t>
            </a:r>
          </a:p>
          <a:p>
            <a:pPr>
              <a:buClr>
                <a:srgbClr val="0796AB"/>
              </a:buClr>
            </a:pPr>
            <a:r>
              <a:rPr lang="en-US" sz="2400" dirty="0">
                <a:latin typeface="Arial" panose="020B0604020202020204" pitchFamily="34" charset="0"/>
                <a:cs typeface="Arial" panose="020B0604020202020204" pitchFamily="34" charset="0"/>
              </a:rPr>
              <a:t>Controlling for gender of graduate coders</a:t>
            </a:r>
          </a:p>
          <a:p>
            <a:pPr>
              <a:buClr>
                <a:srgbClr val="0796AB"/>
              </a:buClr>
            </a:pPr>
            <a:r>
              <a:rPr lang="en-US" sz="2400" dirty="0">
                <a:latin typeface="Arial" panose="020B0604020202020204" pitchFamily="34" charset="0"/>
                <a:cs typeface="Arial" panose="020B0604020202020204" pitchFamily="34" charset="0"/>
              </a:rPr>
              <a:t>Observational measures provide a small window into adolescents’ social processes</a:t>
            </a:r>
          </a:p>
        </p:txBody>
      </p:sp>
    </p:spTree>
    <p:extLst>
      <p:ext uri="{BB962C8B-B14F-4D97-AF65-F5344CB8AC3E}">
        <p14:creationId xmlns:p14="http://schemas.microsoft.com/office/powerpoint/2010/main" val="3099962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262626"/>
        </a:solidFill>
        <a:effectLst/>
      </p:bgPr>
    </p:bg>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FF67B4A5-2EA8-D12D-F532-3F8C9E37DE4A}"/>
              </a:ext>
            </a:extLst>
          </p:cNvPr>
          <p:cNvPicPr>
            <a:picLocks noChangeAspect="1" noChangeArrowheads="1"/>
          </p:cNvPicPr>
          <p:nvPr/>
        </p:nvPicPr>
        <p:blipFill rotWithShape="1">
          <a:blip r:embed="rId2">
            <a:alphaModFix amt="60000"/>
            <a:extLst>
              <a:ext uri="{28A0092B-C50C-407E-A947-70E740481C1C}">
                <a14:useLocalDpi xmlns:a14="http://schemas.microsoft.com/office/drawing/2010/main" val="0"/>
              </a:ext>
            </a:extLst>
          </a:blip>
          <a:srcRect t="8771" b="12558"/>
          <a:stretch/>
        </p:blipFill>
        <p:spPr bwMode="auto">
          <a:xfrm>
            <a:off x="-1" y="10"/>
            <a:ext cx="12192001"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C5D4470-9E15-8238-8C56-C6BDD6626A27}"/>
              </a:ext>
            </a:extLst>
          </p:cNvPr>
          <p:cNvSpPr>
            <a:spLocks noGrp="1"/>
          </p:cNvSpPr>
          <p:nvPr>
            <p:ph type="title"/>
          </p:nvPr>
        </p:nvSpPr>
        <p:spPr>
          <a:xfrm>
            <a:off x="838200" y="557189"/>
            <a:ext cx="4155825" cy="5571898"/>
          </a:xfrm>
        </p:spPr>
        <p:txBody>
          <a:bodyPr>
            <a:normAutofit/>
          </a:bodyPr>
          <a:lstStyle/>
          <a:p>
            <a:r>
              <a:rPr lang="en-US" b="1" dirty="0">
                <a:solidFill>
                  <a:srgbClr val="FFFFFF"/>
                </a:solidFill>
                <a:latin typeface="Arial" panose="020B0604020202020204" pitchFamily="34" charset="0"/>
                <a:cs typeface="Arial" panose="020B0604020202020204" pitchFamily="34" charset="0"/>
              </a:rPr>
              <a:t>Future Directions</a:t>
            </a:r>
          </a:p>
        </p:txBody>
      </p:sp>
      <p:sp>
        <p:nvSpPr>
          <p:cNvPr id="3" name="Content Placeholder 2">
            <a:extLst>
              <a:ext uri="{FF2B5EF4-FFF2-40B4-BE49-F238E27FC236}">
                <a16:creationId xmlns:a16="http://schemas.microsoft.com/office/drawing/2014/main" id="{54183B9A-110A-0509-CF5F-DFB70959EBFA}"/>
              </a:ext>
            </a:extLst>
          </p:cNvPr>
          <p:cNvSpPr>
            <a:spLocks noGrp="1"/>
          </p:cNvSpPr>
          <p:nvPr>
            <p:ph idx="1"/>
          </p:nvPr>
        </p:nvSpPr>
        <p:spPr>
          <a:xfrm>
            <a:off x="5186554" y="643050"/>
            <a:ext cx="6167246" cy="5571898"/>
          </a:xfrm>
        </p:spPr>
        <p:txBody>
          <a:bodyPr anchor="ctr">
            <a:normAutofit/>
          </a:bodyPr>
          <a:lstStyle/>
          <a:p>
            <a:r>
              <a:rPr lang="en-US" sz="2400" dirty="0">
                <a:solidFill>
                  <a:srgbClr val="FFFFFF"/>
                </a:solidFill>
                <a:latin typeface="Arial" panose="020B0604020202020204" pitchFamily="34" charset="0"/>
                <a:cs typeface="Arial" panose="020B0604020202020204" pitchFamily="34" charset="0"/>
              </a:rPr>
              <a:t>Differences in topic selection by gender</a:t>
            </a:r>
            <a:endParaRPr lang="en-US" dirty="0">
              <a:solidFill>
                <a:srgbClr val="FFFFFF"/>
              </a:solidFill>
              <a:latin typeface="Arial" panose="020B0604020202020204" pitchFamily="34" charset="0"/>
              <a:cs typeface="Arial" panose="020B0604020202020204" pitchFamily="34" charset="0"/>
            </a:endParaRPr>
          </a:p>
          <a:p>
            <a:r>
              <a:rPr lang="en-US" sz="2400" dirty="0">
                <a:solidFill>
                  <a:srgbClr val="FFFFFF"/>
                </a:solidFill>
                <a:latin typeface="Arial" panose="020B0604020202020204" pitchFamily="34" charset="0"/>
                <a:cs typeface="Arial" panose="020B0604020202020204" pitchFamily="34" charset="0"/>
              </a:rPr>
              <a:t>Individual differences in experience of vulnerability</a:t>
            </a:r>
          </a:p>
          <a:p>
            <a:r>
              <a:rPr lang="en-US" sz="2400" dirty="0">
                <a:solidFill>
                  <a:srgbClr val="FFFFFF"/>
                </a:solidFill>
                <a:latin typeface="Arial" panose="020B0604020202020204" pitchFamily="34" charset="0"/>
                <a:cs typeface="Arial" panose="020B0604020202020204" pitchFamily="34" charset="0"/>
              </a:rPr>
              <a:t>Trajectories of social skills, mental health, relationship quality as related to topics and topic-switching</a:t>
            </a:r>
          </a:p>
          <a:p>
            <a:r>
              <a:rPr lang="en-US" sz="2400" dirty="0">
                <a:solidFill>
                  <a:srgbClr val="FFFFFF"/>
                </a:solidFill>
                <a:latin typeface="Arial" panose="020B0604020202020204" pitchFamily="34" charset="0"/>
                <a:cs typeface="Arial" panose="020B0604020202020204" pitchFamily="34" charset="0"/>
              </a:rPr>
              <a:t>Consistency of close peer and topic choice</a:t>
            </a:r>
          </a:p>
        </p:txBody>
      </p:sp>
      <p:cxnSp>
        <p:nvCxnSpPr>
          <p:cNvPr id="4" name="Straight Connector 3">
            <a:extLst>
              <a:ext uri="{FF2B5EF4-FFF2-40B4-BE49-F238E27FC236}">
                <a16:creationId xmlns:a16="http://schemas.microsoft.com/office/drawing/2014/main" id="{DB8D1094-F3A8-D74F-2C56-5E1CBAEB8751}"/>
              </a:ext>
            </a:extLst>
          </p:cNvPr>
          <p:cNvCxnSpPr/>
          <p:nvPr/>
        </p:nvCxnSpPr>
        <p:spPr>
          <a:xfrm>
            <a:off x="4994025" y="1937083"/>
            <a:ext cx="0" cy="298383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1808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2F23B592-58A8-D068-D03D-48604F4C4816}"/>
              </a:ext>
            </a:extLst>
          </p:cNvPr>
          <p:cNvSpPr>
            <a:spLocks noGrp="1"/>
          </p:cNvSpPr>
          <p:nvPr>
            <p:ph idx="1"/>
          </p:nvPr>
        </p:nvSpPr>
        <p:spPr>
          <a:xfrm>
            <a:off x="117015" y="3509937"/>
            <a:ext cx="7183918" cy="3300684"/>
          </a:xfrm>
        </p:spPr>
        <p:txBody>
          <a:bodyPr numCol="2">
            <a:normAutofit fontScale="92500" lnSpcReduction="10000"/>
          </a:bodyPr>
          <a:lstStyle/>
          <a:p>
            <a:pPr marL="0" indent="0">
              <a:buNone/>
            </a:pPr>
            <a:r>
              <a:rPr lang="en-US" dirty="0">
                <a:latin typeface="Arial" panose="020B0604020202020204" pitchFamily="34" charset="0"/>
                <a:cs typeface="Arial" panose="020B0604020202020204" pitchFamily="34" charset="0"/>
              </a:rPr>
              <a:t>Joe Allen</a:t>
            </a:r>
          </a:p>
          <a:p>
            <a:pPr marL="0" indent="0">
              <a:buNone/>
            </a:pPr>
            <a:r>
              <a:rPr lang="en-US" dirty="0">
                <a:latin typeface="Arial" panose="020B0604020202020204" pitchFamily="34" charset="0"/>
                <a:cs typeface="Arial" panose="020B0604020202020204" pitchFamily="34" charset="0"/>
              </a:rPr>
              <a:t>Alison Nagel</a:t>
            </a:r>
          </a:p>
          <a:p>
            <a:pPr marL="0" indent="0">
              <a:buNone/>
            </a:pPr>
            <a:r>
              <a:rPr lang="en-US" dirty="0">
                <a:latin typeface="Arial" panose="020B0604020202020204" pitchFamily="34" charset="0"/>
                <a:cs typeface="Arial" panose="020B0604020202020204" pitchFamily="34" charset="0"/>
              </a:rPr>
              <a:t>Jessie Stern</a:t>
            </a:r>
          </a:p>
          <a:p>
            <a:pPr marL="0" indent="0">
              <a:buNone/>
            </a:pPr>
            <a:r>
              <a:rPr lang="en-US" dirty="0">
                <a:latin typeface="Arial" panose="020B0604020202020204" pitchFamily="34" charset="0"/>
                <a:cs typeface="Arial" panose="020B0604020202020204" pitchFamily="34" charset="0"/>
              </a:rPr>
              <a:t>Ariana </a:t>
            </a:r>
            <a:r>
              <a:rPr lang="en-US" dirty="0" err="1">
                <a:latin typeface="Arial" panose="020B0604020202020204" pitchFamily="34" charset="0"/>
                <a:cs typeface="Arial" panose="020B0604020202020204" pitchFamily="34" charset="0"/>
              </a:rPr>
              <a:t>Rivens</a:t>
            </a:r>
            <a:endParaRPr lang="en-US" dirty="0">
              <a:latin typeface="Arial" panose="020B0604020202020204" pitchFamily="34" charset="0"/>
              <a:cs typeface="Arial" panose="020B0604020202020204" pitchFamily="34" charset="0"/>
            </a:endParaRPr>
          </a:p>
          <a:p>
            <a:pPr marL="0" indent="0">
              <a:buNone/>
            </a:pPr>
            <a:r>
              <a:rPr lang="en-US" dirty="0" err="1">
                <a:latin typeface="Arial" panose="020B0604020202020204" pitchFamily="34" charset="0"/>
                <a:cs typeface="Arial" panose="020B0604020202020204" pitchFamily="34" charset="0"/>
              </a:rPr>
              <a:t>Alida</a:t>
            </a:r>
            <a:r>
              <a:rPr lang="en-US" dirty="0">
                <a:latin typeface="Arial" panose="020B0604020202020204" pitchFamily="34" charset="0"/>
                <a:cs typeface="Arial" panose="020B0604020202020204" pitchFamily="34" charset="0"/>
              </a:rPr>
              <a:t> Davis</a:t>
            </a:r>
          </a:p>
          <a:p>
            <a:pPr marL="0" indent="0">
              <a:buNone/>
            </a:pPr>
            <a:r>
              <a:rPr lang="en-US" dirty="0">
                <a:latin typeface="Arial" panose="020B0604020202020204" pitchFamily="34" charset="0"/>
                <a:cs typeface="Arial" panose="020B0604020202020204" pitchFamily="34" charset="0"/>
              </a:rPr>
              <a:t>Margaret Brehm</a:t>
            </a:r>
          </a:p>
          <a:p>
            <a:pPr marL="0" indent="0">
              <a:buNone/>
            </a:pPr>
            <a:r>
              <a:rPr lang="en-US" dirty="0">
                <a:latin typeface="Arial" panose="020B0604020202020204" pitchFamily="34" charset="0"/>
                <a:cs typeface="Arial" panose="020B0604020202020204" pitchFamily="34" charset="0"/>
              </a:rPr>
              <a:t>Amanda </a:t>
            </a:r>
            <a:r>
              <a:rPr lang="en-US" dirty="0" err="1">
                <a:latin typeface="Arial" panose="020B0604020202020204" pitchFamily="34" charset="0"/>
                <a:cs typeface="Arial" panose="020B0604020202020204" pitchFamily="34" charset="0"/>
              </a:rPr>
              <a:t>Hellwig</a:t>
            </a: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Olivia Hazelwood</a:t>
            </a:r>
          </a:p>
          <a:p>
            <a:pPr marL="0" indent="0">
              <a:buNone/>
            </a:pPr>
            <a:r>
              <a:rPr lang="en-US" dirty="0">
                <a:latin typeface="Arial" panose="020B0604020202020204" pitchFamily="34" charset="0"/>
                <a:cs typeface="Arial" panose="020B0604020202020204" pitchFamily="34" charset="0"/>
              </a:rPr>
              <a:t>Lauren Breeden</a:t>
            </a:r>
          </a:p>
          <a:p>
            <a:pPr marL="0" indent="0">
              <a:buNone/>
            </a:pPr>
            <a:r>
              <a:rPr lang="en-US" dirty="0">
                <a:latin typeface="Arial" panose="020B0604020202020204" pitchFamily="34" charset="0"/>
                <a:cs typeface="Arial" panose="020B0604020202020204" pitchFamily="34" charset="0"/>
              </a:rPr>
              <a:t>Gabby Hunt</a:t>
            </a:r>
          </a:p>
          <a:p>
            <a:pPr marL="0" indent="0">
              <a:buNone/>
            </a:pPr>
            <a:r>
              <a:rPr lang="en-US" dirty="0">
                <a:latin typeface="Arial" panose="020B0604020202020204" pitchFamily="34" charset="0"/>
                <a:cs typeface="Arial" panose="020B0604020202020204" pitchFamily="34" charset="0"/>
              </a:rPr>
              <a:t>Corey Pettit</a:t>
            </a:r>
          </a:p>
          <a:p>
            <a:pPr marL="0" indent="0">
              <a:buNone/>
            </a:pPr>
            <a:r>
              <a:rPr lang="en-US" dirty="0">
                <a:latin typeface="Arial" panose="020B0604020202020204" pitchFamily="34" charset="0"/>
                <a:cs typeface="Arial" panose="020B0604020202020204" pitchFamily="34" charset="0"/>
              </a:rPr>
              <a:t>Natasha Bailey</a:t>
            </a:r>
          </a:p>
          <a:p>
            <a:pPr marL="0" indent="0">
              <a:buNone/>
            </a:pPr>
            <a:r>
              <a:rPr lang="en-US" dirty="0">
                <a:latin typeface="Arial" panose="020B0604020202020204" pitchFamily="34" charset="0"/>
                <a:cs typeface="Arial" panose="020B0604020202020204" pitchFamily="34" charset="0"/>
              </a:rPr>
              <a:t>Research Assistants!</a:t>
            </a:r>
          </a:p>
        </p:txBody>
      </p:sp>
      <p:pic>
        <p:nvPicPr>
          <p:cNvPr id="3" name="Picture 2" descr="P.E.O. Media Kit | P.E.O. International">
            <a:extLst>
              <a:ext uri="{FF2B5EF4-FFF2-40B4-BE49-F238E27FC236}">
                <a16:creationId xmlns:a16="http://schemas.microsoft.com/office/drawing/2014/main" id="{0F1BCA45-5052-7034-9F36-4AB0C7206F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7111" y="3721216"/>
            <a:ext cx="1820182" cy="100652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Jefferson Scholars Foundation National Fellowship Program 2020 |  Opportunity Desk">
            <a:extLst>
              <a:ext uri="{FF2B5EF4-FFF2-40B4-BE49-F238E27FC236}">
                <a16:creationId xmlns:a16="http://schemas.microsoft.com/office/drawing/2014/main" id="{77313EA1-B79E-793D-61F8-D9B0A8E6DD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64736" y="2749523"/>
            <a:ext cx="2867950" cy="141941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7385FDD-2DD2-F0B9-0FCB-DB91A87BF786}"/>
              </a:ext>
            </a:extLst>
          </p:cNvPr>
          <p:cNvPicPr>
            <a:picLocks noChangeAspect="1"/>
          </p:cNvPicPr>
          <p:nvPr/>
        </p:nvPicPr>
        <p:blipFill rotWithShape="1">
          <a:blip r:embed="rId4"/>
          <a:srcRect l="27089" t="-12312"/>
          <a:stretch/>
        </p:blipFill>
        <p:spPr>
          <a:xfrm>
            <a:off x="9313471" y="4732138"/>
            <a:ext cx="2570480" cy="1006524"/>
          </a:xfrm>
          <a:prstGeom prst="rect">
            <a:avLst/>
          </a:prstGeom>
        </p:spPr>
      </p:pic>
      <p:pic>
        <p:nvPicPr>
          <p:cNvPr id="6" name="Picture 5">
            <a:extLst>
              <a:ext uri="{FF2B5EF4-FFF2-40B4-BE49-F238E27FC236}">
                <a16:creationId xmlns:a16="http://schemas.microsoft.com/office/drawing/2014/main" id="{C60B5691-EABB-7C61-7B29-03082E344285}"/>
              </a:ext>
            </a:extLst>
          </p:cNvPr>
          <p:cNvPicPr>
            <a:picLocks noChangeAspect="1"/>
          </p:cNvPicPr>
          <p:nvPr/>
        </p:nvPicPr>
        <p:blipFill rotWithShape="1">
          <a:blip r:embed="rId5"/>
          <a:srcRect r="73656"/>
          <a:stretch/>
        </p:blipFill>
        <p:spPr>
          <a:xfrm>
            <a:off x="7421686" y="1747180"/>
            <a:ext cx="1311493" cy="1295400"/>
          </a:xfrm>
          <a:prstGeom prst="rect">
            <a:avLst/>
          </a:prstGeom>
        </p:spPr>
      </p:pic>
      <p:pic>
        <p:nvPicPr>
          <p:cNvPr id="7" name="Picture 6">
            <a:extLst>
              <a:ext uri="{FF2B5EF4-FFF2-40B4-BE49-F238E27FC236}">
                <a16:creationId xmlns:a16="http://schemas.microsoft.com/office/drawing/2014/main" id="{453C5353-3FB4-9F60-3221-F37F143B5DCE}"/>
              </a:ext>
            </a:extLst>
          </p:cNvPr>
          <p:cNvPicPr>
            <a:picLocks noChangeAspect="1"/>
          </p:cNvPicPr>
          <p:nvPr/>
        </p:nvPicPr>
        <p:blipFill>
          <a:blip r:embed="rId6"/>
          <a:stretch>
            <a:fillRect/>
          </a:stretch>
        </p:blipFill>
        <p:spPr>
          <a:xfrm>
            <a:off x="7560909" y="6037954"/>
            <a:ext cx="4574049" cy="606839"/>
          </a:xfrm>
          <a:prstGeom prst="rect">
            <a:avLst/>
          </a:prstGeom>
        </p:spPr>
      </p:pic>
      <p:sp>
        <p:nvSpPr>
          <p:cNvPr id="9" name="TextBox 8">
            <a:extLst>
              <a:ext uri="{FF2B5EF4-FFF2-40B4-BE49-F238E27FC236}">
                <a16:creationId xmlns:a16="http://schemas.microsoft.com/office/drawing/2014/main" id="{C33D976F-9651-B4B4-0F6A-997969EA0DCF}"/>
              </a:ext>
            </a:extLst>
          </p:cNvPr>
          <p:cNvSpPr txBox="1"/>
          <p:nvPr/>
        </p:nvSpPr>
        <p:spPr>
          <a:xfrm>
            <a:off x="7117950" y="880503"/>
            <a:ext cx="6187440" cy="646331"/>
          </a:xfrm>
          <a:prstGeom prst="rect">
            <a:avLst/>
          </a:prstGeom>
          <a:noFill/>
        </p:spPr>
        <p:txBody>
          <a:bodyPr wrap="square">
            <a:spAutoFit/>
          </a:bodyPr>
          <a:lstStyle/>
          <a:p>
            <a:pPr marL="0" indent="0">
              <a:buNone/>
            </a:pPr>
            <a:r>
              <a:rPr lang="en-US" sz="3600" b="1" dirty="0">
                <a:latin typeface="Arial" panose="020B0604020202020204" pitchFamily="34" charset="0"/>
                <a:cs typeface="Arial" panose="020B0604020202020204" pitchFamily="34" charset="0"/>
              </a:rPr>
              <a:t>Acknowledgements</a:t>
            </a:r>
          </a:p>
        </p:txBody>
      </p:sp>
      <p:pic>
        <p:nvPicPr>
          <p:cNvPr id="12" name="Picture 11">
            <a:extLst>
              <a:ext uri="{FF2B5EF4-FFF2-40B4-BE49-F238E27FC236}">
                <a16:creationId xmlns:a16="http://schemas.microsoft.com/office/drawing/2014/main" id="{30E72621-5C31-E28D-85D4-9204DDC3AA2A}"/>
              </a:ext>
            </a:extLst>
          </p:cNvPr>
          <p:cNvPicPr>
            <a:picLocks noChangeAspect="1"/>
          </p:cNvPicPr>
          <p:nvPr/>
        </p:nvPicPr>
        <p:blipFill rotWithShape="1">
          <a:blip r:embed="rId7"/>
          <a:srcRect l="9617" b="21460"/>
          <a:stretch/>
        </p:blipFill>
        <p:spPr>
          <a:xfrm>
            <a:off x="297319" y="206110"/>
            <a:ext cx="5440868" cy="3082139"/>
          </a:xfrm>
          <a:prstGeom prst="rect">
            <a:avLst/>
          </a:prstGeom>
        </p:spPr>
      </p:pic>
    </p:spTree>
    <p:extLst>
      <p:ext uri="{BB962C8B-B14F-4D97-AF65-F5344CB8AC3E}">
        <p14:creationId xmlns:p14="http://schemas.microsoft.com/office/powerpoint/2010/main" val="42942252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62626"/>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BE5DF65-8DF7-477C-A12D-85523C6A48EB}"/>
              </a:ext>
            </a:extLst>
          </p:cNvPr>
          <p:cNvSpPr/>
          <p:nvPr/>
        </p:nvSpPr>
        <p:spPr>
          <a:xfrm>
            <a:off x="266700" y="228600"/>
            <a:ext cx="11696700" cy="638175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398D8035-B62F-8A8F-119A-5BE40CF9E8D1}"/>
              </a:ext>
            </a:extLst>
          </p:cNvPr>
          <p:cNvPicPr>
            <a:picLocks noChangeAspect="1"/>
          </p:cNvPicPr>
          <p:nvPr/>
        </p:nvPicPr>
        <p:blipFill>
          <a:blip r:embed="rId3"/>
          <a:stretch>
            <a:fillRect/>
          </a:stretch>
        </p:blipFill>
        <p:spPr>
          <a:xfrm>
            <a:off x="907960" y="1475042"/>
            <a:ext cx="5365266" cy="3907916"/>
          </a:xfrm>
          <a:prstGeom prst="rect">
            <a:avLst/>
          </a:prstGeom>
        </p:spPr>
      </p:pic>
      <p:sp>
        <p:nvSpPr>
          <p:cNvPr id="7" name="TextBox 6">
            <a:extLst>
              <a:ext uri="{FF2B5EF4-FFF2-40B4-BE49-F238E27FC236}">
                <a16:creationId xmlns:a16="http://schemas.microsoft.com/office/drawing/2014/main" id="{3218BA2B-40C1-1A9F-C383-976808485BA9}"/>
              </a:ext>
            </a:extLst>
          </p:cNvPr>
          <p:cNvSpPr txBox="1"/>
          <p:nvPr/>
        </p:nvSpPr>
        <p:spPr>
          <a:xfrm>
            <a:off x="6539639" y="1337925"/>
            <a:ext cx="5157348" cy="4278094"/>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What do adolescents discuss with their best friends when prompted to seek support about anything for which they want help, support, or advice?</a:t>
            </a:r>
          </a:p>
          <a:p>
            <a:pPr algn="ctr"/>
            <a:endParaRPr lang="en-US" sz="2800" b="1" i="1" dirty="0">
              <a:solidFill>
                <a:schemeClr val="bg1"/>
              </a:solidFill>
              <a:latin typeface="Arial" panose="020B0604020202020204" pitchFamily="34" charset="0"/>
              <a:cs typeface="Arial" panose="020B0604020202020204" pitchFamily="34" charset="0"/>
            </a:endParaRPr>
          </a:p>
          <a:p>
            <a:pPr algn="ctr"/>
            <a:r>
              <a:rPr lang="en-US" sz="2800" b="1" dirty="0">
                <a:solidFill>
                  <a:schemeClr val="bg1"/>
                </a:solidFill>
                <a:latin typeface="Arial" panose="020B0604020202020204" pitchFamily="34" charset="0"/>
                <a:cs typeface="Arial" panose="020B0604020202020204" pitchFamily="34" charset="0"/>
              </a:rPr>
              <a:t>How is topic choice related to supportive processes?</a:t>
            </a:r>
            <a:endParaRPr lang="en-US" sz="2800" dirty="0">
              <a:solidFill>
                <a:schemeClr val="bg1"/>
              </a:solidFill>
              <a:latin typeface="Arial" panose="020B0604020202020204" pitchFamily="34" charset="0"/>
              <a:cs typeface="Arial" panose="020B0604020202020204" pitchFamily="34" charset="0"/>
            </a:endParaRPr>
          </a:p>
          <a:p>
            <a:pPr marL="285750" indent="-285750" algn="ctr">
              <a:buFont typeface="Arial" panose="020B0604020202020204" pitchFamily="34" charset="0"/>
              <a:buChar char="•"/>
            </a:pPr>
            <a:endParaRPr lang="en-US" sz="2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12858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62626"/>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3363209E-5B24-4452-A918-6CB089BC681D}"/>
              </a:ext>
            </a:extLst>
          </p:cNvPr>
          <p:cNvSpPr>
            <a:spLocks noGrp="1"/>
          </p:cNvSpPr>
          <p:nvPr>
            <p:ph type="title"/>
          </p:nvPr>
        </p:nvSpPr>
        <p:spPr>
          <a:xfrm>
            <a:off x="504940" y="433292"/>
            <a:ext cx="10515600" cy="1325563"/>
          </a:xfrm>
        </p:spPr>
        <p:txBody>
          <a:bodyPr/>
          <a:lstStyle/>
          <a:p>
            <a:r>
              <a:rPr lang="en-US" dirty="0" err="1">
                <a:solidFill>
                  <a:schemeClr val="bg1"/>
                </a:solidFill>
                <a:latin typeface="Arial" panose="020B0604020202020204" pitchFamily="34" charset="0"/>
                <a:cs typeface="Arial" panose="020B0604020202020204" pitchFamily="34" charset="0"/>
              </a:rPr>
              <a:t>Kliff</a:t>
            </a:r>
            <a:r>
              <a:rPr lang="en-US" dirty="0">
                <a:solidFill>
                  <a:schemeClr val="bg1"/>
                </a:solidFill>
                <a:latin typeface="Arial" panose="020B0604020202020204" pitchFamily="34" charset="0"/>
                <a:cs typeface="Arial" panose="020B0604020202020204" pitchFamily="34" charset="0"/>
              </a:rPr>
              <a:t>-Vida Sample</a:t>
            </a:r>
          </a:p>
        </p:txBody>
      </p:sp>
      <p:grpSp>
        <p:nvGrpSpPr>
          <p:cNvPr id="12" name="Group 11">
            <a:extLst>
              <a:ext uri="{FF2B5EF4-FFF2-40B4-BE49-F238E27FC236}">
                <a16:creationId xmlns:a16="http://schemas.microsoft.com/office/drawing/2014/main" id="{01B98481-60E5-4704-A6C9-61B8D0A8A684}"/>
              </a:ext>
            </a:extLst>
          </p:cNvPr>
          <p:cNvGrpSpPr/>
          <p:nvPr/>
        </p:nvGrpSpPr>
        <p:grpSpPr>
          <a:xfrm>
            <a:off x="1139661" y="1912363"/>
            <a:ext cx="3763712" cy="2757912"/>
            <a:chOff x="-529796" y="1758855"/>
            <a:chExt cx="5596501" cy="3677478"/>
          </a:xfrm>
        </p:grpSpPr>
        <p:grpSp>
          <p:nvGrpSpPr>
            <p:cNvPr id="8" name="Group 7">
              <a:extLst>
                <a:ext uri="{FF2B5EF4-FFF2-40B4-BE49-F238E27FC236}">
                  <a16:creationId xmlns:a16="http://schemas.microsoft.com/office/drawing/2014/main" id="{846CE700-C70A-45A8-A984-C3B7C1506BD2}"/>
                </a:ext>
              </a:extLst>
            </p:cNvPr>
            <p:cNvGrpSpPr/>
            <p:nvPr/>
          </p:nvGrpSpPr>
          <p:grpSpPr>
            <a:xfrm>
              <a:off x="-529796" y="1758855"/>
              <a:ext cx="5596501" cy="3677478"/>
              <a:chOff x="-24830" y="1464487"/>
              <a:chExt cx="5596501" cy="3677478"/>
            </a:xfrm>
          </p:grpSpPr>
          <p:pic>
            <p:nvPicPr>
              <p:cNvPr id="5" name="Picture 4">
                <a:extLst>
                  <a:ext uri="{FF2B5EF4-FFF2-40B4-BE49-F238E27FC236}">
                    <a16:creationId xmlns:a16="http://schemas.microsoft.com/office/drawing/2014/main" id="{C919A71F-960C-4CC9-BD39-C86615560D03}"/>
                  </a:ext>
                </a:extLst>
              </p:cNvPr>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ackgroundRemoval t="0" b="99878" l="10000" r="90000">
                            <a14:foregroundMark x1="50366" y1="9024" x2="50366" y2="9024"/>
                            <a14:foregroundMark x1="49268" y1="35976" x2="49268" y2="35976"/>
                          </a14:backgroundRemoval>
                        </a14:imgEffect>
                        <a14:imgEffect>
                          <a14:sharpenSoften amount="50000"/>
                        </a14:imgEffect>
                      </a14:imgLayer>
                    </a14:imgProps>
                  </a:ext>
                </a:extLst>
              </a:blip>
              <a:stretch>
                <a:fillRect/>
              </a:stretch>
            </p:blipFill>
            <p:spPr>
              <a:xfrm>
                <a:off x="-24830" y="1690688"/>
                <a:ext cx="3523403" cy="3252373"/>
              </a:xfrm>
              <a:prstGeom prst="rect">
                <a:avLst/>
              </a:prstGeom>
            </p:spPr>
          </p:pic>
          <p:pic>
            <p:nvPicPr>
              <p:cNvPr id="1028" name="Picture 4" descr="Female Computer Icons Gender symbol, people icon, miscellaneous, text png |  PNGEgg">
                <a:extLst>
                  <a:ext uri="{FF2B5EF4-FFF2-40B4-BE49-F238E27FC236}">
                    <a16:creationId xmlns:a16="http://schemas.microsoft.com/office/drawing/2014/main" id="{BB1FBA4F-28BE-4C7C-B191-ABF8F95ADCD2}"/>
                  </a:ext>
                </a:extLst>
              </p:cNvPr>
              <p:cNvPicPr>
                <a:picLocks noChangeAspect="1" noChangeArrowheads="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6">
                        <a14:imgEffect>
                          <a14:backgroundRemoval t="4688" b="96224" l="10000" r="90000">
                            <a14:foregroundMark x1="52111" y1="15104" x2="52111" y2="15104"/>
                            <a14:foregroundMark x1="52333" y1="40625" x2="52333" y2="40625"/>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978287" y="1464487"/>
                <a:ext cx="4593384" cy="3677478"/>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Box 8">
              <a:extLst>
                <a:ext uri="{FF2B5EF4-FFF2-40B4-BE49-F238E27FC236}">
                  <a16:creationId xmlns:a16="http://schemas.microsoft.com/office/drawing/2014/main" id="{BA20DE8B-92CF-4A0F-9716-104B6145606C}"/>
                </a:ext>
              </a:extLst>
            </p:cNvPr>
            <p:cNvSpPr txBox="1"/>
            <p:nvPr/>
          </p:nvSpPr>
          <p:spPr>
            <a:xfrm>
              <a:off x="2406003" y="2900183"/>
              <a:ext cx="818054" cy="6976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546A">
                      <a:lumMod val="50000"/>
                    </a:srgbClr>
                  </a:solidFill>
                  <a:effectLst/>
                  <a:uLnTx/>
                  <a:uFillTx/>
                  <a:latin typeface="Calibri" panose="020F0502020204030204"/>
                  <a:ea typeface="+mn-ea"/>
                  <a:cs typeface="+mn-cs"/>
                </a:rPr>
                <a:t>85</a:t>
              </a:r>
            </a:p>
          </p:txBody>
        </p:sp>
        <p:sp>
          <p:nvSpPr>
            <p:cNvPr id="10" name="TextBox 9">
              <a:extLst>
                <a:ext uri="{FF2B5EF4-FFF2-40B4-BE49-F238E27FC236}">
                  <a16:creationId xmlns:a16="http://schemas.microsoft.com/office/drawing/2014/main" id="{B56A45F7-153F-4E16-8175-B881882DE970}"/>
                </a:ext>
              </a:extLst>
            </p:cNvPr>
            <p:cNvSpPr txBox="1"/>
            <p:nvPr/>
          </p:nvSpPr>
          <p:spPr>
            <a:xfrm>
              <a:off x="851620" y="2913832"/>
              <a:ext cx="818054" cy="6976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546A">
                      <a:lumMod val="50000"/>
                    </a:srgbClr>
                  </a:solidFill>
                  <a:effectLst/>
                  <a:uLnTx/>
                  <a:uFillTx/>
                  <a:latin typeface="Calibri" panose="020F0502020204030204"/>
                  <a:ea typeface="+mn-ea"/>
                  <a:cs typeface="+mn-cs"/>
                </a:rPr>
                <a:t>99</a:t>
              </a:r>
            </a:p>
          </p:txBody>
        </p:sp>
      </p:grpSp>
      <p:grpSp>
        <p:nvGrpSpPr>
          <p:cNvPr id="2" name="Group 1">
            <a:extLst>
              <a:ext uri="{FF2B5EF4-FFF2-40B4-BE49-F238E27FC236}">
                <a16:creationId xmlns:a16="http://schemas.microsoft.com/office/drawing/2014/main" id="{2880B296-622D-4107-9EB1-6C82640AEAA0}"/>
              </a:ext>
            </a:extLst>
          </p:cNvPr>
          <p:cNvGrpSpPr/>
          <p:nvPr/>
        </p:nvGrpSpPr>
        <p:grpSpPr>
          <a:xfrm>
            <a:off x="4903373" y="433292"/>
            <a:ext cx="6705755" cy="5561564"/>
            <a:chOff x="4903373" y="433292"/>
            <a:chExt cx="6705755" cy="5561564"/>
          </a:xfrm>
        </p:grpSpPr>
        <p:graphicFrame>
          <p:nvGraphicFramePr>
            <p:cNvPr id="16" name="Chart 15">
              <a:extLst>
                <a:ext uri="{FF2B5EF4-FFF2-40B4-BE49-F238E27FC236}">
                  <a16:creationId xmlns:a16="http://schemas.microsoft.com/office/drawing/2014/main" id="{2A0D5C8F-0A0D-4039-9212-0262872FA27D}"/>
                </a:ext>
              </a:extLst>
            </p:cNvPr>
            <p:cNvGraphicFramePr/>
            <p:nvPr>
              <p:extLst>
                <p:ext uri="{D42A27DB-BD31-4B8C-83A1-F6EECF244321}">
                  <p14:modId xmlns:p14="http://schemas.microsoft.com/office/powerpoint/2010/main" val="788496732"/>
                </p:ext>
              </p:extLst>
            </p:nvPr>
          </p:nvGraphicFramePr>
          <p:xfrm>
            <a:off x="4903373" y="433292"/>
            <a:ext cx="6705755" cy="5219412"/>
          </p:xfrm>
          <a:graphic>
            <a:graphicData uri="http://schemas.openxmlformats.org/drawingml/2006/chart">
              <c:chart xmlns:c="http://schemas.openxmlformats.org/drawingml/2006/chart" xmlns:r="http://schemas.openxmlformats.org/officeDocument/2006/relationships" r:id="rId7"/>
            </a:graphicData>
          </a:graphic>
        </p:graphicFrame>
        <p:sp>
          <p:nvSpPr>
            <p:cNvPr id="15" name="Content Placeholder 2">
              <a:extLst>
                <a:ext uri="{FF2B5EF4-FFF2-40B4-BE49-F238E27FC236}">
                  <a16:creationId xmlns:a16="http://schemas.microsoft.com/office/drawing/2014/main" id="{04E976E8-20D8-450C-B066-001FF96ABEF9}"/>
                </a:ext>
              </a:extLst>
            </p:cNvPr>
            <p:cNvSpPr txBox="1">
              <a:spLocks/>
            </p:cNvSpPr>
            <p:nvPr/>
          </p:nvSpPr>
          <p:spPr>
            <a:xfrm>
              <a:off x="6571226" y="5310552"/>
              <a:ext cx="4174411" cy="684304"/>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srgbClr val="E7E6E6"/>
                  </a:solidFill>
                  <a:effectLst/>
                  <a:uLnTx/>
                  <a:uFillTx/>
                  <a:latin typeface="Arial" panose="020B0604020202020204" pitchFamily="34" charset="0"/>
                  <a:cs typeface="Arial" panose="020B0604020202020204" pitchFamily="34" charset="0"/>
                </a:rPr>
                <a:t>Race Representation</a:t>
              </a:r>
              <a:endParaRPr kumimoji="0" lang="en-US" b="0" i="0" u="none" strike="noStrike" kern="1200" cap="none" spc="0" normalizeH="0" baseline="0" noProof="0" dirty="0">
                <a:ln>
                  <a:noFill/>
                </a:ln>
                <a:solidFill>
                  <a:srgbClr val="E7E6E6"/>
                </a:solidFill>
                <a:effectLst/>
                <a:uLnTx/>
                <a:uFillTx/>
                <a:latin typeface="Arial" panose="020B0604020202020204" pitchFamily="34" charset="0"/>
                <a:cs typeface="Arial" panose="020B0604020202020204" pitchFamily="34" charset="0"/>
              </a:endParaRPr>
            </a:p>
          </p:txBody>
        </p:sp>
      </p:grpSp>
      <p:sp>
        <p:nvSpPr>
          <p:cNvPr id="17" name="Content Placeholder 2">
            <a:extLst>
              <a:ext uri="{FF2B5EF4-FFF2-40B4-BE49-F238E27FC236}">
                <a16:creationId xmlns:a16="http://schemas.microsoft.com/office/drawing/2014/main" id="{8E479B1A-45CB-473B-85CB-D6A014C8F31A}"/>
              </a:ext>
            </a:extLst>
          </p:cNvPr>
          <p:cNvSpPr txBox="1">
            <a:spLocks/>
          </p:cNvSpPr>
          <p:nvPr/>
        </p:nvSpPr>
        <p:spPr>
          <a:xfrm>
            <a:off x="1446363" y="5204283"/>
            <a:ext cx="2608280" cy="857741"/>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5400" b="0" i="0" u="none" strike="noStrike" kern="1200" cap="none" spc="0" normalizeH="0" baseline="0" noProof="0" dirty="0">
                <a:ln>
                  <a:noFill/>
                </a:ln>
                <a:solidFill>
                  <a:srgbClr val="E7E6E6"/>
                </a:solidFill>
                <a:effectLst/>
                <a:uLnTx/>
                <a:uFillTx/>
                <a:latin typeface="Arial" panose="020B0604020202020204" pitchFamily="34" charset="0"/>
                <a:cs typeface="Arial" panose="020B0604020202020204" pitchFamily="34" charset="0"/>
              </a:rPr>
              <a:t>$40,000</a:t>
            </a:r>
            <a:endParaRPr kumimoji="0" lang="en-US" sz="4400" b="0" i="0" u="none" strike="noStrike" kern="1200" cap="none" spc="0" normalizeH="0" baseline="0" noProof="0" dirty="0">
              <a:ln>
                <a:noFill/>
              </a:ln>
              <a:solidFill>
                <a:srgbClr val="E7E6E6"/>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6795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person and a child looking at a computer&#10;&#10;Description automatically generated with low confidence">
            <a:extLst>
              <a:ext uri="{FF2B5EF4-FFF2-40B4-BE49-F238E27FC236}">
                <a16:creationId xmlns:a16="http://schemas.microsoft.com/office/drawing/2014/main" id="{03BEB250-23B8-9D7C-B67D-8E4633750B61}"/>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66000"/>
                    </a14:imgEffect>
                  </a14:imgLayer>
                </a14:imgProps>
              </a:ext>
            </a:extLst>
          </a:blip>
          <a:srcRect r="6237"/>
          <a:stretch/>
        </p:blipFill>
        <p:spPr>
          <a:xfrm>
            <a:off x="2522356" y="10"/>
            <a:ext cx="9669642" cy="6857990"/>
          </a:xfrm>
          <a:prstGeom prst="rect">
            <a:avLst/>
          </a:prstGeom>
          <a:blipFill>
            <a:blip r:embed="rId5"/>
            <a:stretch>
              <a:fillRect/>
            </a:stretch>
          </a:blipFill>
        </p:spPr>
      </p:pic>
      <p:sp>
        <p:nvSpPr>
          <p:cNvPr id="25" name="Rectangle 2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a:extLst>
              <a:ext uri="{FF2B5EF4-FFF2-40B4-BE49-F238E27FC236}">
                <a16:creationId xmlns:a16="http://schemas.microsoft.com/office/drawing/2014/main" id="{3363209E-5B24-4452-A918-6CB089BC681D}"/>
              </a:ext>
            </a:extLst>
          </p:cNvPr>
          <p:cNvSpPr>
            <a:spLocks noGrp="1"/>
          </p:cNvSpPr>
          <p:nvPr>
            <p:ph type="title"/>
          </p:nvPr>
        </p:nvSpPr>
        <p:spPr>
          <a:xfrm>
            <a:off x="298939" y="390346"/>
            <a:ext cx="4155830" cy="1921584"/>
          </a:xfrm>
        </p:spPr>
        <p:txBody>
          <a:bodyPr>
            <a:normAutofit/>
          </a:bodyPr>
          <a:lstStyle/>
          <a:p>
            <a:r>
              <a:rPr lang="en-US" sz="4000" b="1" dirty="0">
                <a:latin typeface="Arial" panose="020B0604020202020204" pitchFamily="34" charset="0"/>
                <a:cs typeface="Arial" panose="020B0604020202020204" pitchFamily="34" charset="0"/>
              </a:rPr>
              <a:t>Close Friends</a:t>
            </a:r>
          </a:p>
        </p:txBody>
      </p:sp>
      <p:sp>
        <p:nvSpPr>
          <p:cNvPr id="13" name="Content Placeholder 2">
            <a:extLst>
              <a:ext uri="{FF2B5EF4-FFF2-40B4-BE49-F238E27FC236}">
                <a16:creationId xmlns:a16="http://schemas.microsoft.com/office/drawing/2014/main" id="{3621CA67-C461-4FF3-1D94-C7A3C6F9B406}"/>
              </a:ext>
            </a:extLst>
          </p:cNvPr>
          <p:cNvSpPr>
            <a:spLocks noGrp="1"/>
          </p:cNvSpPr>
          <p:nvPr>
            <p:ph idx="1"/>
          </p:nvPr>
        </p:nvSpPr>
        <p:spPr>
          <a:xfrm>
            <a:off x="298939" y="1816501"/>
            <a:ext cx="4155830" cy="4512287"/>
          </a:xfrm>
        </p:spPr>
        <p:txBody>
          <a:bodyPr>
            <a:normAutofit lnSpcReduction="10000"/>
          </a:bodyPr>
          <a:lstStyle/>
          <a:p>
            <a:pPr marL="0" indent="0">
              <a:buNone/>
            </a:pPr>
            <a:r>
              <a:rPr lang="en-US" sz="2000" dirty="0">
                <a:latin typeface="Arial" panose="020B0604020202020204" pitchFamily="34" charset="0"/>
                <a:cs typeface="Arial" panose="020B0604020202020204" pitchFamily="34" charset="0"/>
              </a:rPr>
              <a:t>We’d like to get an idea of who your friends are and who you ‘hang around’ with. You may include boys, girls, or both when thinking about these friends. We’d like you to think of people around your age who you know. For example, you might think of:</a:t>
            </a:r>
          </a:p>
          <a:p>
            <a:pPr>
              <a:buClr>
                <a:srgbClr val="0796AB"/>
              </a:buClr>
            </a:pPr>
            <a:r>
              <a:rPr lang="en-US" sz="2000" dirty="0">
                <a:latin typeface="Arial" panose="020B0604020202020204" pitchFamily="34" charset="0"/>
                <a:cs typeface="Arial" panose="020B0604020202020204" pitchFamily="34" charset="0"/>
              </a:rPr>
              <a:t>People at school who are in your classes or lunch</a:t>
            </a:r>
          </a:p>
          <a:p>
            <a:pPr>
              <a:buClr>
                <a:srgbClr val="0796AB"/>
              </a:buClr>
            </a:pPr>
            <a:r>
              <a:rPr lang="en-US" sz="2000" dirty="0">
                <a:latin typeface="Arial" panose="020B0604020202020204" pitchFamily="34" charset="0"/>
                <a:cs typeface="Arial" panose="020B0604020202020204" pitchFamily="34" charset="0"/>
              </a:rPr>
              <a:t>Kids from your neighborhood or who live near you</a:t>
            </a:r>
          </a:p>
          <a:p>
            <a:pPr>
              <a:buClr>
                <a:srgbClr val="0796AB"/>
              </a:buClr>
            </a:pPr>
            <a:r>
              <a:rPr lang="en-US" sz="2000" dirty="0">
                <a:latin typeface="Arial" panose="020B0604020202020204" pitchFamily="34" charset="0"/>
                <a:cs typeface="Arial" panose="020B0604020202020204" pitchFamily="34" charset="0"/>
              </a:rPr>
              <a:t>Kids who you know from activities like band, sports, or club</a:t>
            </a:r>
          </a:p>
        </p:txBody>
      </p:sp>
    </p:spTree>
    <p:extLst>
      <p:ext uri="{BB962C8B-B14F-4D97-AF65-F5344CB8AC3E}">
        <p14:creationId xmlns:p14="http://schemas.microsoft.com/office/powerpoint/2010/main" val="41504924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descr="Time line">
            <a:extLst>
              <a:ext uri="{FF2B5EF4-FFF2-40B4-BE49-F238E27FC236}">
                <a16:creationId xmlns:a16="http://schemas.microsoft.com/office/drawing/2014/main" id="{62248140-9630-49E0-2FB1-21D71ECE18DA}"/>
              </a:ext>
            </a:extLst>
          </p:cNvPr>
          <p:cNvCxnSpPr>
            <a:cxnSpLocks/>
          </p:cNvCxnSpPr>
          <p:nvPr/>
        </p:nvCxnSpPr>
        <p:spPr>
          <a:xfrm flipH="1">
            <a:off x="1040061" y="3548435"/>
            <a:ext cx="10432744" cy="0"/>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 name="Rectangle: Rounded Corners 112" title="Milestone Graphic">
            <a:extLst>
              <a:ext uri="{FF2B5EF4-FFF2-40B4-BE49-F238E27FC236}">
                <a16:creationId xmlns:a16="http://schemas.microsoft.com/office/drawing/2014/main" id="{B45540BC-E80B-5196-8FAE-526CA52C6AF0}"/>
              </a:ext>
            </a:extLst>
          </p:cNvPr>
          <p:cNvSpPr/>
          <p:nvPr/>
        </p:nvSpPr>
        <p:spPr>
          <a:xfrm>
            <a:off x="867807" y="1675594"/>
            <a:ext cx="873222" cy="151121"/>
          </a:xfrm>
          <a:prstGeom prst="roundRect">
            <a:avLst>
              <a:gd name="adj" fmla="val 50000"/>
            </a:avLst>
          </a:prstGeom>
          <a:solidFill>
            <a:srgbClr val="0796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cxnSp>
        <p:nvCxnSpPr>
          <p:cNvPr id="7" name="Straight Connector 6" title="callout lines">
            <a:extLst>
              <a:ext uri="{FF2B5EF4-FFF2-40B4-BE49-F238E27FC236}">
                <a16:creationId xmlns:a16="http://schemas.microsoft.com/office/drawing/2014/main" id="{35E5A812-663A-8AA5-352B-5483227B6454}"/>
              </a:ext>
            </a:extLst>
          </p:cNvPr>
          <p:cNvCxnSpPr>
            <a:cxnSpLocks/>
          </p:cNvCxnSpPr>
          <p:nvPr/>
        </p:nvCxnSpPr>
        <p:spPr>
          <a:xfrm flipH="1">
            <a:off x="1010473" y="1885980"/>
            <a:ext cx="731" cy="1481420"/>
          </a:xfrm>
          <a:prstGeom prst="line">
            <a:avLst/>
          </a:prstGeom>
          <a:ln cmpd="sng">
            <a:solidFill>
              <a:srgbClr val="262626"/>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6B75FBF8-EEFB-0F8A-C943-0D0A17E67834}"/>
              </a:ext>
            </a:extLst>
          </p:cNvPr>
          <p:cNvSpPr/>
          <p:nvPr/>
        </p:nvSpPr>
        <p:spPr>
          <a:xfrm>
            <a:off x="6986044" y="3430959"/>
            <a:ext cx="256014" cy="256014"/>
          </a:xfrm>
          <a:prstGeom prst="ellipse">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9" name="Oval 8">
            <a:extLst>
              <a:ext uri="{FF2B5EF4-FFF2-40B4-BE49-F238E27FC236}">
                <a16:creationId xmlns:a16="http://schemas.microsoft.com/office/drawing/2014/main" id="{71D6D31B-F36C-0D5D-60BF-F280ADAA7FFC}"/>
              </a:ext>
            </a:extLst>
          </p:cNvPr>
          <p:cNvSpPr/>
          <p:nvPr/>
        </p:nvSpPr>
        <p:spPr>
          <a:xfrm>
            <a:off x="4922797" y="3420428"/>
            <a:ext cx="256014" cy="256014"/>
          </a:xfrm>
          <a:prstGeom prst="ellipse">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0" name="Oval 9">
            <a:extLst>
              <a:ext uri="{FF2B5EF4-FFF2-40B4-BE49-F238E27FC236}">
                <a16:creationId xmlns:a16="http://schemas.microsoft.com/office/drawing/2014/main" id="{FDFFE41F-0852-F54C-7AE9-872F89AA6982}"/>
              </a:ext>
            </a:extLst>
          </p:cNvPr>
          <p:cNvSpPr/>
          <p:nvPr/>
        </p:nvSpPr>
        <p:spPr>
          <a:xfrm>
            <a:off x="2786158" y="3433498"/>
            <a:ext cx="256014" cy="256014"/>
          </a:xfrm>
          <a:prstGeom prst="ellipse">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1" name="Oval 10">
            <a:extLst>
              <a:ext uri="{FF2B5EF4-FFF2-40B4-BE49-F238E27FC236}">
                <a16:creationId xmlns:a16="http://schemas.microsoft.com/office/drawing/2014/main" id="{36F8237E-E4D8-E48B-971B-F53DA261B2B7}"/>
              </a:ext>
            </a:extLst>
          </p:cNvPr>
          <p:cNvSpPr/>
          <p:nvPr/>
        </p:nvSpPr>
        <p:spPr>
          <a:xfrm>
            <a:off x="879807" y="3420428"/>
            <a:ext cx="256014" cy="256014"/>
          </a:xfrm>
          <a:prstGeom prst="ellipse">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cxnSp>
        <p:nvCxnSpPr>
          <p:cNvPr id="12" name="Straight Connector 11" title="q lines">
            <a:extLst>
              <a:ext uri="{FF2B5EF4-FFF2-40B4-BE49-F238E27FC236}">
                <a16:creationId xmlns:a16="http://schemas.microsoft.com/office/drawing/2014/main" id="{B36CE0BB-F416-189A-B9B3-3A13511B2E2E}"/>
              </a:ext>
            </a:extLst>
          </p:cNvPr>
          <p:cNvCxnSpPr>
            <a:cxnSpLocks/>
          </p:cNvCxnSpPr>
          <p:nvPr/>
        </p:nvCxnSpPr>
        <p:spPr>
          <a:xfrm>
            <a:off x="7103943" y="3171345"/>
            <a:ext cx="0" cy="165471"/>
          </a:xfrm>
          <a:prstGeom prst="line">
            <a:avLst/>
          </a:prstGeom>
          <a:ln cmpd="sng">
            <a:solidFill>
              <a:srgbClr val="262626"/>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2901113-B321-54E7-5EBC-D5B64E4894F9}"/>
              </a:ext>
            </a:extLst>
          </p:cNvPr>
          <p:cNvSpPr txBox="1"/>
          <p:nvPr/>
        </p:nvSpPr>
        <p:spPr>
          <a:xfrm>
            <a:off x="727920" y="3995124"/>
            <a:ext cx="569010" cy="235737"/>
          </a:xfrm>
          <a:prstGeom prst="rect">
            <a:avLst/>
          </a:prstGeom>
          <a:noFill/>
        </p:spPr>
        <p:txBody>
          <a:bodyPr wrap="square" lIns="0" tIns="0" rIns="0" bIns="0" rtlCol="0">
            <a:noAutofit/>
          </a:bodyPr>
          <a:lstStyle/>
          <a:p>
            <a:pPr algn="ctr"/>
            <a:r>
              <a:rPr lang="en-US" b="1" dirty="0">
                <a:solidFill>
                  <a:schemeClr val="tx1">
                    <a:lumMod val="75000"/>
                    <a:lumOff val="25000"/>
                  </a:schemeClr>
                </a:solidFill>
                <a:latin typeface="Arial" panose="020B0604020202020204" pitchFamily="34" charset="0"/>
                <a:cs typeface="Arial" panose="020B0604020202020204" pitchFamily="34" charset="0"/>
              </a:rPr>
              <a:t>1998</a:t>
            </a:r>
          </a:p>
        </p:txBody>
      </p:sp>
      <p:cxnSp>
        <p:nvCxnSpPr>
          <p:cNvPr id="14" name="Straight Connector 13" title="q lines">
            <a:extLst>
              <a:ext uri="{FF2B5EF4-FFF2-40B4-BE49-F238E27FC236}">
                <a16:creationId xmlns:a16="http://schemas.microsoft.com/office/drawing/2014/main" id="{EB957D53-69C0-7887-835B-C68A3F932CE4}"/>
              </a:ext>
            </a:extLst>
          </p:cNvPr>
          <p:cNvCxnSpPr>
            <a:cxnSpLocks/>
          </p:cNvCxnSpPr>
          <p:nvPr/>
        </p:nvCxnSpPr>
        <p:spPr>
          <a:xfrm>
            <a:off x="2911385" y="3173884"/>
            <a:ext cx="0" cy="165471"/>
          </a:xfrm>
          <a:prstGeom prst="line">
            <a:avLst/>
          </a:prstGeom>
          <a:ln cmpd="sng">
            <a:solidFill>
              <a:srgbClr val="262626"/>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5" name="Rectangle: Rounded Corners 1" title="Year Bar">
            <a:extLst>
              <a:ext uri="{FF2B5EF4-FFF2-40B4-BE49-F238E27FC236}">
                <a16:creationId xmlns:a16="http://schemas.microsoft.com/office/drawing/2014/main" id="{669B1083-B99C-9175-3CF6-C43E6A7C2270}"/>
              </a:ext>
            </a:extLst>
          </p:cNvPr>
          <p:cNvSpPr/>
          <p:nvPr/>
        </p:nvSpPr>
        <p:spPr>
          <a:xfrm>
            <a:off x="970410" y="3770585"/>
            <a:ext cx="9797039" cy="171511"/>
          </a:xfrm>
          <a:prstGeom prst="roundRect">
            <a:avLst>
              <a:gd name="adj" fmla="val 50000"/>
            </a:avLst>
          </a:prstGeom>
          <a:solidFill>
            <a:srgbClr val="0796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B0947D91-41D0-8299-4403-FACF1C487265}"/>
              </a:ext>
            </a:extLst>
          </p:cNvPr>
          <p:cNvSpPr txBox="1"/>
          <p:nvPr/>
        </p:nvSpPr>
        <p:spPr>
          <a:xfrm>
            <a:off x="897605" y="3485164"/>
            <a:ext cx="216000" cy="144000"/>
          </a:xfrm>
          <a:prstGeom prst="rect">
            <a:avLst/>
          </a:prstGeom>
          <a:solidFill>
            <a:srgbClr val="262626"/>
          </a:solidFill>
        </p:spPr>
        <p:txBody>
          <a:bodyPr wrap="square" lIns="0" tIns="0" rIns="0" bIns="0" rtlCol="0" anchor="ctr">
            <a:noAutofit/>
          </a:bodyPr>
          <a:lstStyle/>
          <a:p>
            <a:pPr algn="ctr"/>
            <a:r>
              <a:rPr lang="en-US" sz="1000" b="1" dirty="0">
                <a:solidFill>
                  <a:schemeClr val="bg1"/>
                </a:solidFill>
                <a:latin typeface="Arial" panose="020B0604020202020204" pitchFamily="34" charset="0"/>
                <a:cs typeface="Arial" panose="020B0604020202020204" pitchFamily="34" charset="0"/>
              </a:rPr>
              <a:t>13</a:t>
            </a:r>
          </a:p>
        </p:txBody>
      </p:sp>
      <p:sp>
        <p:nvSpPr>
          <p:cNvPr id="17" name="TextBox 16">
            <a:extLst>
              <a:ext uri="{FF2B5EF4-FFF2-40B4-BE49-F238E27FC236}">
                <a16:creationId xmlns:a16="http://schemas.microsoft.com/office/drawing/2014/main" id="{3DF4FBB7-5BAF-ADA7-E4BE-5C6ACFE000E8}"/>
              </a:ext>
            </a:extLst>
          </p:cNvPr>
          <p:cNvSpPr txBox="1"/>
          <p:nvPr/>
        </p:nvSpPr>
        <p:spPr>
          <a:xfrm>
            <a:off x="2805442" y="3498234"/>
            <a:ext cx="216000" cy="144000"/>
          </a:xfrm>
          <a:prstGeom prst="rect">
            <a:avLst/>
          </a:prstGeom>
          <a:solidFill>
            <a:srgbClr val="262626"/>
          </a:solidFill>
        </p:spPr>
        <p:txBody>
          <a:bodyPr wrap="square" lIns="0" tIns="0" rIns="0" bIns="0" rtlCol="0" anchor="ctr">
            <a:noAutofit/>
          </a:bodyPr>
          <a:lstStyle/>
          <a:p>
            <a:pPr algn="ctr"/>
            <a:r>
              <a:rPr lang="en-US" sz="1000" b="1" dirty="0">
                <a:solidFill>
                  <a:schemeClr val="bg1"/>
                </a:solidFill>
                <a:latin typeface="Arial" panose="020B0604020202020204" pitchFamily="34" charset="0"/>
                <a:cs typeface="Arial" panose="020B0604020202020204" pitchFamily="34" charset="0"/>
              </a:rPr>
              <a:t>14</a:t>
            </a:r>
            <a:endParaRPr lang="en-US" sz="1000" dirty="0">
              <a:solidFill>
                <a:schemeClr val="bg1"/>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46CF48B7-370C-6596-D17C-DB3974147E16}"/>
              </a:ext>
            </a:extLst>
          </p:cNvPr>
          <p:cNvSpPr txBox="1"/>
          <p:nvPr/>
        </p:nvSpPr>
        <p:spPr>
          <a:xfrm>
            <a:off x="4945268" y="3485164"/>
            <a:ext cx="216000" cy="144000"/>
          </a:xfrm>
          <a:prstGeom prst="rect">
            <a:avLst/>
          </a:prstGeom>
          <a:solidFill>
            <a:srgbClr val="262626"/>
          </a:solidFill>
        </p:spPr>
        <p:txBody>
          <a:bodyPr wrap="square" lIns="0" tIns="0" rIns="0" bIns="0" rtlCol="0" anchor="ctr">
            <a:noAutofit/>
          </a:bodyPr>
          <a:lstStyle/>
          <a:p>
            <a:pPr algn="ctr"/>
            <a:r>
              <a:rPr lang="en-US" sz="1000" b="1" dirty="0">
                <a:solidFill>
                  <a:schemeClr val="bg1"/>
                </a:solidFill>
                <a:latin typeface="Arial" panose="020B0604020202020204" pitchFamily="34" charset="0"/>
                <a:cs typeface="Arial" panose="020B0604020202020204" pitchFamily="34" charset="0"/>
              </a:rPr>
              <a:t>15</a:t>
            </a:r>
            <a:endParaRPr lang="en-US" sz="1000" dirty="0">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1A846E4A-631B-1D87-11B4-81BCF2292716}"/>
              </a:ext>
            </a:extLst>
          </p:cNvPr>
          <p:cNvSpPr txBox="1"/>
          <p:nvPr/>
        </p:nvSpPr>
        <p:spPr>
          <a:xfrm>
            <a:off x="6998336" y="3495695"/>
            <a:ext cx="216000" cy="144000"/>
          </a:xfrm>
          <a:prstGeom prst="rect">
            <a:avLst/>
          </a:prstGeom>
          <a:solidFill>
            <a:srgbClr val="262626"/>
          </a:solidFill>
        </p:spPr>
        <p:txBody>
          <a:bodyPr wrap="square" lIns="0" tIns="0" rIns="0" bIns="0" rtlCol="0" anchor="ctr">
            <a:noAutofit/>
          </a:bodyPr>
          <a:lstStyle/>
          <a:p>
            <a:pPr algn="ctr"/>
            <a:r>
              <a:rPr lang="en-US" sz="1000" b="1" dirty="0">
                <a:solidFill>
                  <a:schemeClr val="bg1"/>
                </a:solidFill>
                <a:latin typeface="Arial" panose="020B0604020202020204" pitchFamily="34" charset="0"/>
                <a:cs typeface="Arial" panose="020B0604020202020204" pitchFamily="34" charset="0"/>
              </a:rPr>
              <a:t>16</a:t>
            </a:r>
            <a:endParaRPr lang="en-US" sz="1000" dirty="0">
              <a:solidFill>
                <a:schemeClr val="bg1"/>
              </a:solidFill>
              <a:latin typeface="Arial" panose="020B0604020202020204" pitchFamily="34" charset="0"/>
              <a:cs typeface="Arial" panose="020B0604020202020204" pitchFamily="34" charset="0"/>
            </a:endParaRPr>
          </a:p>
        </p:txBody>
      </p:sp>
      <p:cxnSp>
        <p:nvCxnSpPr>
          <p:cNvPr id="20" name="Straight Connector 19" title="q lines">
            <a:extLst>
              <a:ext uri="{FF2B5EF4-FFF2-40B4-BE49-F238E27FC236}">
                <a16:creationId xmlns:a16="http://schemas.microsoft.com/office/drawing/2014/main" id="{A58D9FCF-4BAE-E411-E7BF-C722DC71D091}"/>
              </a:ext>
            </a:extLst>
          </p:cNvPr>
          <p:cNvCxnSpPr>
            <a:cxnSpLocks/>
          </p:cNvCxnSpPr>
          <p:nvPr/>
        </p:nvCxnSpPr>
        <p:spPr>
          <a:xfrm>
            <a:off x="1003716" y="3160814"/>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21" name="Straight Connector 20" title="callout lines">
            <a:extLst>
              <a:ext uri="{FF2B5EF4-FFF2-40B4-BE49-F238E27FC236}">
                <a16:creationId xmlns:a16="http://schemas.microsoft.com/office/drawing/2014/main" id="{A715F1E8-73BF-E8C5-9EA4-6F43923BC04D}"/>
              </a:ext>
            </a:extLst>
          </p:cNvPr>
          <p:cNvCxnSpPr>
            <a:cxnSpLocks/>
          </p:cNvCxnSpPr>
          <p:nvPr/>
        </p:nvCxnSpPr>
        <p:spPr>
          <a:xfrm>
            <a:off x="5050804" y="3243549"/>
            <a:ext cx="0" cy="126596"/>
          </a:xfrm>
          <a:prstGeom prst="line">
            <a:avLst/>
          </a:prstGeom>
          <a:ln cmpd="sng">
            <a:solidFill>
              <a:srgbClr val="262626"/>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03BA7685-1614-1340-77B5-90C97B6306BC}"/>
              </a:ext>
            </a:extLst>
          </p:cNvPr>
          <p:cNvSpPr/>
          <p:nvPr/>
        </p:nvSpPr>
        <p:spPr>
          <a:xfrm>
            <a:off x="10670380" y="3420428"/>
            <a:ext cx="256014" cy="256014"/>
          </a:xfrm>
          <a:prstGeom prst="ellipse">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3" name="Oval 22">
            <a:extLst>
              <a:ext uri="{FF2B5EF4-FFF2-40B4-BE49-F238E27FC236}">
                <a16:creationId xmlns:a16="http://schemas.microsoft.com/office/drawing/2014/main" id="{14830F60-D884-BDC1-B679-30D4EE5E3DAE}"/>
              </a:ext>
            </a:extLst>
          </p:cNvPr>
          <p:cNvSpPr/>
          <p:nvPr/>
        </p:nvSpPr>
        <p:spPr>
          <a:xfrm>
            <a:off x="8760351" y="3425548"/>
            <a:ext cx="256014" cy="256014"/>
          </a:xfrm>
          <a:prstGeom prst="ellipse">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A246A490-7AEE-8A17-1B64-FC65EDECCDB7}"/>
              </a:ext>
            </a:extLst>
          </p:cNvPr>
          <p:cNvSpPr txBox="1"/>
          <p:nvPr/>
        </p:nvSpPr>
        <p:spPr>
          <a:xfrm>
            <a:off x="10541518" y="4012602"/>
            <a:ext cx="569010" cy="235737"/>
          </a:xfrm>
          <a:prstGeom prst="rect">
            <a:avLst/>
          </a:prstGeom>
          <a:noFill/>
        </p:spPr>
        <p:txBody>
          <a:bodyPr wrap="square" lIns="0" tIns="0" rIns="0" bIns="0" rtlCol="0">
            <a:noAutofit/>
          </a:bodyPr>
          <a:lstStyle/>
          <a:p>
            <a:pPr algn="ctr"/>
            <a:r>
              <a:rPr lang="en-US" b="1" dirty="0">
                <a:solidFill>
                  <a:schemeClr val="tx1">
                    <a:lumMod val="75000"/>
                    <a:lumOff val="25000"/>
                  </a:schemeClr>
                </a:solidFill>
                <a:latin typeface="Arial" panose="020B0604020202020204" pitchFamily="34" charset="0"/>
                <a:cs typeface="Arial" panose="020B0604020202020204" pitchFamily="34" charset="0"/>
              </a:rPr>
              <a:t>2004</a:t>
            </a:r>
          </a:p>
        </p:txBody>
      </p:sp>
      <p:sp>
        <p:nvSpPr>
          <p:cNvPr id="25" name="TextBox 24">
            <a:extLst>
              <a:ext uri="{FF2B5EF4-FFF2-40B4-BE49-F238E27FC236}">
                <a16:creationId xmlns:a16="http://schemas.microsoft.com/office/drawing/2014/main" id="{9FC34959-A705-8226-2480-63D60E56EB7C}"/>
              </a:ext>
            </a:extLst>
          </p:cNvPr>
          <p:cNvSpPr txBox="1"/>
          <p:nvPr/>
        </p:nvSpPr>
        <p:spPr>
          <a:xfrm>
            <a:off x="8782493" y="3485164"/>
            <a:ext cx="216000" cy="144000"/>
          </a:xfrm>
          <a:prstGeom prst="rect">
            <a:avLst/>
          </a:prstGeom>
          <a:solidFill>
            <a:srgbClr val="262626"/>
          </a:solidFill>
        </p:spPr>
        <p:txBody>
          <a:bodyPr wrap="square" lIns="0" tIns="0" rIns="0" bIns="0" rtlCol="0" anchor="ctr">
            <a:noAutofit/>
          </a:bodyPr>
          <a:lstStyle/>
          <a:p>
            <a:pPr algn="ctr"/>
            <a:r>
              <a:rPr lang="en-US" sz="1000" b="1" dirty="0">
                <a:solidFill>
                  <a:schemeClr val="bg1"/>
                </a:solidFill>
                <a:latin typeface="Arial" panose="020B0604020202020204" pitchFamily="34" charset="0"/>
                <a:cs typeface="Arial" panose="020B0604020202020204" pitchFamily="34" charset="0"/>
              </a:rPr>
              <a:t>17</a:t>
            </a:r>
            <a:endParaRPr lang="en-US" sz="1000" dirty="0">
              <a:solidFill>
                <a:schemeClr val="bg1"/>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529D14F1-ADDC-9CF4-BFF4-8438929E4453}"/>
              </a:ext>
            </a:extLst>
          </p:cNvPr>
          <p:cNvSpPr txBox="1"/>
          <p:nvPr/>
        </p:nvSpPr>
        <p:spPr>
          <a:xfrm>
            <a:off x="10690387" y="3495695"/>
            <a:ext cx="216000" cy="144000"/>
          </a:xfrm>
          <a:prstGeom prst="rect">
            <a:avLst/>
          </a:prstGeom>
          <a:solidFill>
            <a:srgbClr val="262626"/>
          </a:solidFill>
        </p:spPr>
        <p:txBody>
          <a:bodyPr wrap="square" lIns="0" tIns="0" rIns="0" bIns="0" rtlCol="0" anchor="ctr">
            <a:noAutofit/>
          </a:bodyPr>
          <a:lstStyle/>
          <a:p>
            <a:pPr algn="ctr"/>
            <a:r>
              <a:rPr lang="en-US" sz="1000" b="1" dirty="0">
                <a:solidFill>
                  <a:schemeClr val="bg1"/>
                </a:solidFill>
                <a:latin typeface="Arial" panose="020B0604020202020204" pitchFamily="34" charset="0"/>
                <a:cs typeface="Arial" panose="020B0604020202020204" pitchFamily="34" charset="0"/>
              </a:rPr>
              <a:t>18</a:t>
            </a:r>
            <a:endParaRPr lang="en-US" sz="1000" dirty="0">
              <a:solidFill>
                <a:schemeClr val="bg1"/>
              </a:solidFill>
              <a:latin typeface="Arial" panose="020B0604020202020204" pitchFamily="34" charset="0"/>
              <a:cs typeface="Arial" panose="020B0604020202020204" pitchFamily="34" charset="0"/>
            </a:endParaRPr>
          </a:p>
        </p:txBody>
      </p:sp>
      <p:cxnSp>
        <p:nvCxnSpPr>
          <p:cNvPr id="27" name="Straight Connector 26" title="q lines">
            <a:extLst>
              <a:ext uri="{FF2B5EF4-FFF2-40B4-BE49-F238E27FC236}">
                <a16:creationId xmlns:a16="http://schemas.microsoft.com/office/drawing/2014/main" id="{C30FA7AA-4548-8D34-1949-9CB8C508CFA1}"/>
              </a:ext>
            </a:extLst>
          </p:cNvPr>
          <p:cNvCxnSpPr>
            <a:cxnSpLocks/>
          </p:cNvCxnSpPr>
          <p:nvPr/>
        </p:nvCxnSpPr>
        <p:spPr>
          <a:xfrm>
            <a:off x="8887932" y="3160814"/>
            <a:ext cx="0" cy="165471"/>
          </a:xfrm>
          <a:prstGeom prst="line">
            <a:avLst/>
          </a:prstGeom>
          <a:ln cmpd="sng">
            <a:solidFill>
              <a:srgbClr val="262626"/>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28" name="Rectangle: Rounded Corners 190" title="Year Bar">
            <a:extLst>
              <a:ext uri="{FF2B5EF4-FFF2-40B4-BE49-F238E27FC236}">
                <a16:creationId xmlns:a16="http://schemas.microsoft.com/office/drawing/2014/main" id="{3DE60ACF-EA4D-5161-E707-1180078CCBE3}"/>
              </a:ext>
            </a:extLst>
          </p:cNvPr>
          <p:cNvSpPr/>
          <p:nvPr/>
        </p:nvSpPr>
        <p:spPr>
          <a:xfrm>
            <a:off x="10868036" y="3770893"/>
            <a:ext cx="487383" cy="162404"/>
          </a:xfrm>
          <a:prstGeom prst="roundRect">
            <a:avLst>
              <a:gd name="adj" fmla="val 50000"/>
            </a:avLst>
          </a:prstGeom>
          <a:solidFill>
            <a:srgbClr val="B15E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cxnSp>
        <p:nvCxnSpPr>
          <p:cNvPr id="29" name="Straight Connector 28" title="q lines">
            <a:extLst>
              <a:ext uri="{FF2B5EF4-FFF2-40B4-BE49-F238E27FC236}">
                <a16:creationId xmlns:a16="http://schemas.microsoft.com/office/drawing/2014/main" id="{9472C596-D6BD-97AA-50DE-8FA756E4915B}"/>
              </a:ext>
            </a:extLst>
          </p:cNvPr>
          <p:cNvCxnSpPr>
            <a:cxnSpLocks/>
          </p:cNvCxnSpPr>
          <p:nvPr/>
        </p:nvCxnSpPr>
        <p:spPr>
          <a:xfrm>
            <a:off x="10795659" y="3179783"/>
            <a:ext cx="0" cy="165471"/>
          </a:xfrm>
          <a:prstGeom prst="line">
            <a:avLst/>
          </a:prstGeom>
          <a:ln cmpd="sng">
            <a:solidFill>
              <a:srgbClr val="262626"/>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A6E99151-E172-CF2A-3CD7-D091F4078C02}"/>
              </a:ext>
            </a:extLst>
          </p:cNvPr>
          <p:cNvSpPr txBox="1"/>
          <p:nvPr/>
        </p:nvSpPr>
        <p:spPr>
          <a:xfrm>
            <a:off x="858247" y="1134227"/>
            <a:ext cx="1294782" cy="276999"/>
          </a:xfrm>
          <a:prstGeom prst="rect">
            <a:avLst/>
          </a:prstGeom>
          <a:noFill/>
        </p:spPr>
        <p:txBody>
          <a:bodyPr wrap="square" lIns="0" tIns="0" rIns="0" bIns="0" rtlCol="0">
            <a:spAutoFit/>
          </a:bodyPr>
          <a:lstStyle/>
          <a:p>
            <a:r>
              <a:rPr lang="en-US" dirty="0">
                <a:solidFill>
                  <a:schemeClr val="tx1">
                    <a:lumMod val="75000"/>
                    <a:lumOff val="25000"/>
                  </a:schemeClr>
                </a:solidFill>
                <a:latin typeface="Arial" panose="020B0604020202020204" pitchFamily="34" charset="0"/>
                <a:cs typeface="Arial" panose="020B0604020202020204" pitchFamily="34" charset="0"/>
              </a:rPr>
              <a:t>1998-2004</a:t>
            </a:r>
          </a:p>
        </p:txBody>
      </p:sp>
      <p:sp>
        <p:nvSpPr>
          <p:cNvPr id="32" name="TextBox 31">
            <a:extLst>
              <a:ext uri="{FF2B5EF4-FFF2-40B4-BE49-F238E27FC236}">
                <a16:creationId xmlns:a16="http://schemas.microsoft.com/office/drawing/2014/main" id="{8743EA2F-F3F3-8130-AC50-70A0A897A30B}"/>
              </a:ext>
            </a:extLst>
          </p:cNvPr>
          <p:cNvSpPr txBox="1"/>
          <p:nvPr/>
        </p:nvSpPr>
        <p:spPr>
          <a:xfrm>
            <a:off x="858248" y="1389034"/>
            <a:ext cx="1294781" cy="235737"/>
          </a:xfrm>
          <a:prstGeom prst="rect">
            <a:avLst/>
          </a:prstGeom>
          <a:noFill/>
        </p:spPr>
        <p:txBody>
          <a:bodyPr wrap="square" lIns="0" tIns="0" rIns="0" bIns="0" rtlCol="0">
            <a:noAutofit/>
          </a:bodyPr>
          <a:lstStyle/>
          <a:p>
            <a:r>
              <a:rPr lang="en-US" dirty="0">
                <a:solidFill>
                  <a:schemeClr val="tx1">
                    <a:lumMod val="75000"/>
                    <a:lumOff val="25000"/>
                  </a:schemeClr>
                </a:solidFill>
                <a:latin typeface="Arial" panose="020B0604020202020204" pitchFamily="34" charset="0"/>
                <a:cs typeface="Arial" panose="020B0604020202020204" pitchFamily="34" charset="0"/>
              </a:rPr>
              <a:t>Age 13-18</a:t>
            </a:r>
          </a:p>
        </p:txBody>
      </p:sp>
      <p:sp>
        <p:nvSpPr>
          <p:cNvPr id="33" name="TextBox 32">
            <a:extLst>
              <a:ext uri="{FF2B5EF4-FFF2-40B4-BE49-F238E27FC236}">
                <a16:creationId xmlns:a16="http://schemas.microsoft.com/office/drawing/2014/main" id="{7B904B11-3220-C01B-06D6-A0B6476A153D}"/>
              </a:ext>
            </a:extLst>
          </p:cNvPr>
          <p:cNvSpPr txBox="1"/>
          <p:nvPr/>
        </p:nvSpPr>
        <p:spPr>
          <a:xfrm>
            <a:off x="3634621" y="695664"/>
            <a:ext cx="9079991" cy="1600438"/>
          </a:xfrm>
          <a:prstGeom prst="rect">
            <a:avLst/>
          </a:prstGeom>
          <a:noFill/>
        </p:spPr>
        <p:txBody>
          <a:bodyPr wrap="square" lIns="0" tIns="0" rIns="0" bIns="0" rtlCol="0">
            <a:spAutoFit/>
          </a:bodyPr>
          <a:lstStyle/>
          <a:p>
            <a:pPr>
              <a:buClr>
                <a:srgbClr val="0796AB"/>
              </a:buClr>
            </a:pPr>
            <a:r>
              <a:rPr lang="en-US" sz="3200" dirty="0">
                <a:latin typeface="Arial" panose="020B0604020202020204" pitchFamily="34" charset="0"/>
                <a:cs typeface="Arial" panose="020B0604020202020204" pitchFamily="34" charset="0"/>
              </a:rPr>
              <a:t>Supportive Behavior Task </a:t>
            </a:r>
          </a:p>
          <a:p>
            <a:pPr marL="342900" indent="-342900">
              <a:buClr>
                <a:srgbClr val="0796AB"/>
              </a:buClr>
              <a:buFont typeface="Arial" panose="020B0604020202020204" pitchFamily="34" charset="0"/>
              <a:buChar char="•"/>
            </a:pPr>
            <a:r>
              <a:rPr lang="en-US" sz="2400" dirty="0">
                <a:latin typeface="Arial" panose="020B0604020202020204" pitchFamily="34" charset="0"/>
                <a:cs typeface="Arial" panose="020B0604020202020204" pitchFamily="34" charset="0"/>
              </a:rPr>
              <a:t>Support-seeking topics</a:t>
            </a:r>
          </a:p>
          <a:p>
            <a:pPr marL="342900" indent="-342900">
              <a:buClr>
                <a:srgbClr val="0796AB"/>
              </a:buClr>
              <a:buFont typeface="Arial" panose="020B0604020202020204" pitchFamily="34" charset="0"/>
              <a:buChar char="•"/>
            </a:pPr>
            <a:r>
              <a:rPr lang="en-US" sz="2400" dirty="0">
                <a:latin typeface="Arial" panose="020B0604020202020204" pitchFamily="34" charset="0"/>
                <a:cs typeface="Arial" panose="020B0604020202020204" pitchFamily="34" charset="0"/>
              </a:rPr>
              <a:t>Self-disclosure by adolescent</a:t>
            </a:r>
          </a:p>
          <a:p>
            <a:pPr marL="342900" indent="-342900">
              <a:buClr>
                <a:srgbClr val="0796AB"/>
              </a:buClr>
              <a:buFont typeface="Arial" panose="020B0604020202020204" pitchFamily="34" charset="0"/>
              <a:buChar char="•"/>
            </a:pPr>
            <a:r>
              <a:rPr lang="en-US" sz="2400" dirty="0">
                <a:latin typeface="Arial" panose="020B0604020202020204" pitchFamily="34" charset="0"/>
                <a:cs typeface="Arial" panose="020B0604020202020204" pitchFamily="34" charset="0"/>
              </a:rPr>
              <a:t>Emotional support given by best friend</a:t>
            </a:r>
          </a:p>
        </p:txBody>
      </p:sp>
    </p:spTree>
    <p:extLst>
      <p:ext uri="{BB962C8B-B14F-4D97-AF65-F5344CB8AC3E}">
        <p14:creationId xmlns:p14="http://schemas.microsoft.com/office/powerpoint/2010/main" val="1649154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3">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3">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3">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1" grpId="0"/>
      <p:bldP spid="3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DC42E95F-F94D-A736-B138-79AED0F53ED1}"/>
              </a:ext>
            </a:extLst>
          </p:cNvPr>
          <p:cNvPicPr>
            <a:picLocks noChangeAspect="1"/>
          </p:cNvPicPr>
          <p:nvPr/>
        </p:nvPicPr>
        <p:blipFill rotWithShape="1">
          <a:blip r:embed="rId3"/>
          <a:srcRect l="882" r="8174" b="-2"/>
          <a:stretch/>
        </p:blipFill>
        <p:spPr>
          <a:xfrm>
            <a:off x="-871434" y="-10"/>
            <a:ext cx="9669642" cy="6857990"/>
          </a:xfrm>
          <a:prstGeom prst="rect">
            <a:avLst/>
          </a:prstGeom>
        </p:spPr>
      </p:pic>
      <p:sp>
        <p:nvSpPr>
          <p:cNvPr id="16" name="Rectangle 1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CD8B4FB-F296-F38B-078B-5887FA9A4D77}"/>
              </a:ext>
            </a:extLst>
          </p:cNvPr>
          <p:cNvSpPr>
            <a:spLocks noGrp="1"/>
          </p:cNvSpPr>
          <p:nvPr>
            <p:ph type="title"/>
          </p:nvPr>
        </p:nvSpPr>
        <p:spPr>
          <a:xfrm>
            <a:off x="492330" y="-127010"/>
            <a:ext cx="6667500" cy="1899912"/>
          </a:xfrm>
        </p:spPr>
        <p:txBody>
          <a:bodyPr>
            <a:normAutofit/>
          </a:bodyPr>
          <a:lstStyle/>
          <a:p>
            <a:r>
              <a:rPr lang="en-US" sz="4000" b="1" dirty="0">
                <a:solidFill>
                  <a:srgbClr val="262626"/>
                </a:solidFill>
                <a:highlight>
                  <a:srgbClr val="FAFAF8"/>
                </a:highlight>
                <a:latin typeface="Arial" panose="020B0604020202020204" pitchFamily="34" charset="0"/>
                <a:cs typeface="Arial" panose="020B0604020202020204" pitchFamily="34" charset="0"/>
              </a:rPr>
              <a:t>Supportive Behavior Task</a:t>
            </a:r>
          </a:p>
        </p:txBody>
      </p:sp>
      <p:sp>
        <p:nvSpPr>
          <p:cNvPr id="3" name="Content Placeholder 2">
            <a:extLst>
              <a:ext uri="{FF2B5EF4-FFF2-40B4-BE49-F238E27FC236}">
                <a16:creationId xmlns:a16="http://schemas.microsoft.com/office/drawing/2014/main" id="{5C09F3ED-C1E4-E6AA-8456-5E3A5444ED59}"/>
              </a:ext>
            </a:extLst>
          </p:cNvPr>
          <p:cNvSpPr>
            <a:spLocks noGrp="1"/>
          </p:cNvSpPr>
          <p:nvPr>
            <p:ph idx="1"/>
          </p:nvPr>
        </p:nvSpPr>
        <p:spPr>
          <a:xfrm>
            <a:off x="7947600" y="190500"/>
            <a:ext cx="4104700" cy="6502400"/>
          </a:xfrm>
        </p:spPr>
        <p:txBody>
          <a:bodyPr>
            <a:normAutofit fontScale="92500"/>
          </a:bodyPr>
          <a:lstStyle/>
          <a:p>
            <a:pPr marL="0" indent="0">
              <a:buNone/>
            </a:pPr>
            <a:r>
              <a:rPr lang="en-US" sz="2000" dirty="0">
                <a:latin typeface="Arial" panose="020B0604020202020204" pitchFamily="34" charset="0"/>
                <a:cs typeface="Arial" panose="020B0604020202020204" pitchFamily="34" charset="0"/>
              </a:rPr>
              <a:t>“Discuss </a:t>
            </a:r>
            <a:r>
              <a:rPr lang="en-US" sz="2000" b="1" dirty="0">
                <a:latin typeface="Arial" panose="020B0604020202020204" pitchFamily="34" charset="0"/>
                <a:cs typeface="Arial" panose="020B0604020202020204" pitchFamily="34" charset="0"/>
              </a:rPr>
              <a:t>some problem </a:t>
            </a:r>
            <a:r>
              <a:rPr lang="en-US" sz="2000" dirty="0">
                <a:latin typeface="Arial" panose="020B0604020202020204" pitchFamily="34" charset="0"/>
                <a:cs typeface="Arial" panose="020B0604020202020204" pitchFamily="34" charset="0"/>
              </a:rPr>
              <a:t>in your life for six minutes. It doesn’t have to be the most challenging thing you’re dealing with, just </a:t>
            </a:r>
            <a:r>
              <a:rPr lang="en-US" sz="2000" b="1" dirty="0">
                <a:latin typeface="Arial" panose="020B0604020202020204" pitchFamily="34" charset="0"/>
                <a:cs typeface="Arial" panose="020B0604020202020204" pitchFamily="34" charset="0"/>
              </a:rPr>
              <a:t>something you’d like help, advice, or input on</a:t>
            </a:r>
            <a:r>
              <a:rPr lang="en-US" sz="2000" dirty="0">
                <a:latin typeface="Arial" panose="020B0604020202020204" pitchFamily="34" charset="0"/>
                <a:cs typeface="Arial" panose="020B0604020202020204" pitchFamily="34" charset="0"/>
              </a:rPr>
              <a:t>.”</a:t>
            </a:r>
          </a:p>
          <a:p>
            <a:pPr marL="0" indent="0">
              <a:buNone/>
            </a:pPr>
            <a:endParaRPr lang="en-US" sz="2000" dirty="0">
              <a:latin typeface="Arial" panose="020B0604020202020204" pitchFamily="34" charset="0"/>
              <a:cs typeface="Arial" panose="020B0604020202020204" pitchFamily="34" charset="0"/>
            </a:endParaRPr>
          </a:p>
          <a:p>
            <a:pPr marL="0" indent="0">
              <a:buNone/>
            </a:pPr>
            <a:r>
              <a:rPr lang="en-US" sz="2000" b="1" dirty="0">
                <a:latin typeface="Arial" panose="020B0604020202020204" pitchFamily="34" charset="0"/>
                <a:cs typeface="Arial" panose="020B0604020202020204" pitchFamily="34" charset="0"/>
              </a:rPr>
              <a:t>Topics</a:t>
            </a:r>
            <a:r>
              <a:rPr lang="en-US" sz="2000" dirty="0">
                <a:latin typeface="Arial" panose="020B0604020202020204" pitchFamily="34" charset="0"/>
                <a:cs typeface="Arial" panose="020B0604020202020204" pitchFamily="34" charset="0"/>
              </a:rPr>
              <a:t> - transcription of first 30 seconds, applied consensual coding process: </a:t>
            </a:r>
            <a:r>
              <a:rPr lang="en-US" sz="1800" dirty="0">
                <a:latin typeface="Arial" panose="020B0604020202020204" pitchFamily="34" charset="0"/>
                <a:cs typeface="Arial" panose="020B0604020202020204" pitchFamily="34" charset="0"/>
              </a:rPr>
              <a:t>(Spangler et al., 2012)</a:t>
            </a:r>
          </a:p>
          <a:p>
            <a:r>
              <a:rPr lang="en-US" sz="2000" dirty="0">
                <a:latin typeface="Arial" panose="020B0604020202020204" pitchFamily="34" charset="0"/>
                <a:cs typeface="Arial" panose="020B0604020202020204" pitchFamily="34" charset="0"/>
              </a:rPr>
              <a:t>Reviewed all transcriptions, devised a list of codes, and came to consensus on a final list of 10</a:t>
            </a:r>
          </a:p>
          <a:p>
            <a:r>
              <a:rPr lang="en-US" sz="2000" dirty="0">
                <a:latin typeface="Arial" panose="020B0604020202020204" pitchFamily="34" charset="0"/>
                <a:cs typeface="Arial" panose="020B0604020202020204" pitchFamily="34" charset="0"/>
              </a:rPr>
              <a:t>Applied codes (ICC = .96), reached consensus about all disagreements</a:t>
            </a:r>
          </a:p>
          <a:p>
            <a:endParaRPr lang="en-US" sz="2000" dirty="0">
              <a:latin typeface="Arial" panose="020B0604020202020204" pitchFamily="34" charset="0"/>
              <a:cs typeface="Arial" panose="020B0604020202020204" pitchFamily="34" charset="0"/>
            </a:endParaRPr>
          </a:p>
          <a:p>
            <a:pPr marL="0" indent="0">
              <a:buNone/>
            </a:pPr>
            <a:r>
              <a:rPr lang="en-US" sz="2000" b="1" dirty="0">
                <a:latin typeface="Arial" panose="020B0604020202020204" pitchFamily="34" charset="0"/>
                <a:cs typeface="Arial" panose="020B0604020202020204" pitchFamily="34" charset="0"/>
              </a:rPr>
              <a:t>Behavioral coding </a:t>
            </a:r>
            <a:r>
              <a:rPr lang="en-US" sz="2000" dirty="0">
                <a:latin typeface="Arial" panose="020B0604020202020204" pitchFamily="34" charset="0"/>
                <a:cs typeface="Arial" panose="020B0604020202020204" pitchFamily="34" charset="0"/>
              </a:rPr>
              <a:t>by 2 graduate student coders:</a:t>
            </a:r>
          </a:p>
          <a:p>
            <a:r>
              <a:rPr lang="en-US" sz="2000" dirty="0">
                <a:latin typeface="Arial" panose="020B0604020202020204" pitchFamily="34" charset="0"/>
                <a:cs typeface="Arial" panose="020B0604020202020204" pitchFamily="34" charset="0"/>
              </a:rPr>
              <a:t>Self-disclosure</a:t>
            </a:r>
          </a:p>
          <a:p>
            <a:r>
              <a:rPr lang="en-US" sz="2000" dirty="0">
                <a:latin typeface="Arial" panose="020B0604020202020204" pitchFamily="34" charset="0"/>
                <a:cs typeface="Arial" panose="020B0604020202020204" pitchFamily="34" charset="0"/>
              </a:rPr>
              <a:t>Emotional support provided</a:t>
            </a:r>
          </a:p>
        </p:txBody>
      </p:sp>
    </p:spTree>
    <p:extLst>
      <p:ext uri="{BB962C8B-B14F-4D97-AF65-F5344CB8AC3E}">
        <p14:creationId xmlns:p14="http://schemas.microsoft.com/office/powerpoint/2010/main" val="4214967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62626"/>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BE5DF65-8DF7-477C-A12D-85523C6A48EB}"/>
              </a:ext>
            </a:extLst>
          </p:cNvPr>
          <p:cNvSpPr/>
          <p:nvPr/>
        </p:nvSpPr>
        <p:spPr>
          <a:xfrm>
            <a:off x="266700" y="228600"/>
            <a:ext cx="11696700" cy="638175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398D8035-B62F-8A8F-119A-5BE40CF9E8D1}"/>
              </a:ext>
            </a:extLst>
          </p:cNvPr>
          <p:cNvPicPr>
            <a:picLocks noChangeAspect="1"/>
          </p:cNvPicPr>
          <p:nvPr/>
        </p:nvPicPr>
        <p:blipFill>
          <a:blip r:embed="rId3"/>
          <a:stretch>
            <a:fillRect/>
          </a:stretch>
        </p:blipFill>
        <p:spPr>
          <a:xfrm>
            <a:off x="907960" y="1475042"/>
            <a:ext cx="5365266" cy="3907916"/>
          </a:xfrm>
          <a:prstGeom prst="rect">
            <a:avLst/>
          </a:prstGeom>
        </p:spPr>
      </p:pic>
      <p:sp>
        <p:nvSpPr>
          <p:cNvPr id="7" name="TextBox 6">
            <a:extLst>
              <a:ext uri="{FF2B5EF4-FFF2-40B4-BE49-F238E27FC236}">
                <a16:creationId xmlns:a16="http://schemas.microsoft.com/office/drawing/2014/main" id="{3218BA2B-40C1-1A9F-C383-976808485BA9}"/>
              </a:ext>
            </a:extLst>
          </p:cNvPr>
          <p:cNvSpPr txBox="1"/>
          <p:nvPr/>
        </p:nvSpPr>
        <p:spPr>
          <a:xfrm>
            <a:off x="6539639" y="1337925"/>
            <a:ext cx="5157348" cy="4278094"/>
          </a:xfrm>
          <a:prstGeom prst="rect">
            <a:avLst/>
          </a:prstGeom>
          <a:noFill/>
        </p:spPr>
        <p:txBody>
          <a:bodyPr wrap="square" rtlCol="0">
            <a:spAutoFit/>
          </a:bodyPr>
          <a:lstStyle/>
          <a:p>
            <a:pPr algn="ctr"/>
            <a:r>
              <a:rPr lang="en-US" sz="2800" b="1" dirty="0">
                <a:solidFill>
                  <a:srgbClr val="00B0F0"/>
                </a:solidFill>
                <a:latin typeface="Arial" panose="020B0604020202020204" pitchFamily="34" charset="0"/>
                <a:cs typeface="Arial" panose="020B0604020202020204" pitchFamily="34" charset="0"/>
              </a:rPr>
              <a:t>What do adolescents discuss with their best friends when prompted to seek support about anything for which they want help, support, or advice?</a:t>
            </a:r>
          </a:p>
          <a:p>
            <a:pPr algn="ctr"/>
            <a:endParaRPr lang="en-US" sz="2800" b="1" i="1" dirty="0">
              <a:solidFill>
                <a:schemeClr val="bg1"/>
              </a:solidFill>
              <a:latin typeface="Arial" panose="020B0604020202020204" pitchFamily="34" charset="0"/>
              <a:cs typeface="Arial" panose="020B0604020202020204" pitchFamily="34" charset="0"/>
            </a:endParaRPr>
          </a:p>
          <a:p>
            <a:pPr algn="ctr"/>
            <a:r>
              <a:rPr lang="en-US" sz="2800" b="1" dirty="0">
                <a:solidFill>
                  <a:schemeClr val="bg1"/>
                </a:solidFill>
                <a:latin typeface="Arial" panose="020B0604020202020204" pitchFamily="34" charset="0"/>
                <a:cs typeface="Arial" panose="020B0604020202020204" pitchFamily="34" charset="0"/>
              </a:rPr>
              <a:t>How is topic choice related to supportive processes?</a:t>
            </a:r>
            <a:endParaRPr lang="en-US" sz="2800" dirty="0">
              <a:solidFill>
                <a:schemeClr val="bg1"/>
              </a:solidFill>
              <a:latin typeface="Arial" panose="020B0604020202020204" pitchFamily="34" charset="0"/>
              <a:cs typeface="Arial" panose="020B0604020202020204" pitchFamily="34" charset="0"/>
            </a:endParaRPr>
          </a:p>
          <a:p>
            <a:pPr marL="285750" indent="-285750" algn="ctr">
              <a:buFont typeface="Arial" panose="020B0604020202020204" pitchFamily="34" charset="0"/>
              <a:buChar char="•"/>
            </a:pPr>
            <a:endParaRPr lang="en-US" sz="2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556993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2517180E-A8D8-A8FD-21D0-A7BF3A22B016}"/>
              </a:ext>
            </a:extLst>
          </p:cNvPr>
          <p:cNvGraphicFramePr>
            <a:graphicFrameLocks noGrp="1"/>
          </p:cNvGraphicFramePr>
          <p:nvPr>
            <p:extLst>
              <p:ext uri="{D42A27DB-BD31-4B8C-83A1-F6EECF244321}">
                <p14:modId xmlns:p14="http://schemas.microsoft.com/office/powerpoint/2010/main" val="853178066"/>
              </p:ext>
            </p:extLst>
          </p:nvPr>
        </p:nvGraphicFramePr>
        <p:xfrm>
          <a:off x="335576" y="220980"/>
          <a:ext cx="11520847" cy="6416040"/>
        </p:xfrm>
        <a:graphic>
          <a:graphicData uri="http://schemas.openxmlformats.org/drawingml/2006/table">
            <a:tbl>
              <a:tblPr firstRow="1" firstCol="1" bandRow="1">
                <a:tableStyleId>{D7AC3CCA-C797-4891-BE02-D94E43425B78}</a:tableStyleId>
              </a:tblPr>
              <a:tblGrid>
                <a:gridCol w="2814479">
                  <a:extLst>
                    <a:ext uri="{9D8B030D-6E8A-4147-A177-3AD203B41FA5}">
                      <a16:colId xmlns:a16="http://schemas.microsoft.com/office/drawing/2014/main" val="1081768336"/>
                    </a:ext>
                  </a:extLst>
                </a:gridCol>
                <a:gridCol w="8706368">
                  <a:extLst>
                    <a:ext uri="{9D8B030D-6E8A-4147-A177-3AD203B41FA5}">
                      <a16:colId xmlns:a16="http://schemas.microsoft.com/office/drawing/2014/main" val="822845471"/>
                    </a:ext>
                  </a:extLst>
                </a:gridCol>
              </a:tblGrid>
              <a:tr h="429762">
                <a:tc>
                  <a:txBody>
                    <a:bodyPr/>
                    <a:lstStyle/>
                    <a:p>
                      <a:pPr marL="0" marR="0">
                        <a:spcBef>
                          <a:spcPts val="0"/>
                        </a:spcBef>
                        <a:spcAft>
                          <a:spcPts val="0"/>
                        </a:spcAft>
                      </a:pPr>
                      <a:r>
                        <a:rPr lang="en-US" sz="1600" dirty="0">
                          <a:effectLst/>
                          <a:latin typeface="Arial" panose="020B0604020202020204" pitchFamily="34" charset="0"/>
                          <a:cs typeface="Arial" panose="020B0604020202020204" pitchFamily="34" charset="0"/>
                        </a:rPr>
                        <a:t>Academic Concern/</a:t>
                      </a:r>
                    </a:p>
                    <a:p>
                      <a:pPr marL="0" marR="0">
                        <a:spcBef>
                          <a:spcPts val="0"/>
                        </a:spcBef>
                        <a:spcAft>
                          <a:spcPts val="0"/>
                        </a:spcAft>
                      </a:pPr>
                      <a:r>
                        <a:rPr lang="en-US" sz="1600" dirty="0">
                          <a:effectLst/>
                          <a:latin typeface="Arial" panose="020B0604020202020204" pitchFamily="34" charset="0"/>
                          <a:cs typeface="Arial" panose="020B0604020202020204" pitchFamily="34" charset="0"/>
                        </a:rPr>
                        <a:t>Teacher Conflict</a:t>
                      </a:r>
                      <a:endParaRPr lang="en-US" sz="1600" dirty="0">
                        <a:effectLst/>
                        <a:latin typeface="Arial" panose="020B0604020202020204" pitchFamily="34" charset="0"/>
                        <a:ea typeface="Aptos" panose="020B0004020202020204" pitchFamily="34" charset="0"/>
                        <a:cs typeface="Arial" panose="020B0604020202020204" pitchFamily="34" charset="0"/>
                      </a:endParaRPr>
                    </a:p>
                  </a:txBody>
                  <a:tcPr marL="20145" marR="20145" marT="0" marB="0"/>
                </a:tc>
                <a:tc>
                  <a:txBody>
                    <a:bodyPr/>
                    <a:lstStyle/>
                    <a:p>
                      <a:pPr marL="0" marR="0">
                        <a:spcBef>
                          <a:spcPts val="0"/>
                        </a:spcBef>
                        <a:spcAft>
                          <a:spcPts val="0"/>
                        </a:spcAft>
                      </a:pPr>
                      <a:r>
                        <a:rPr lang="en-US" sz="1500" b="0" dirty="0">
                          <a:effectLst/>
                          <a:latin typeface="Arial" panose="020B0604020202020204" pitchFamily="34" charset="0"/>
                          <a:cs typeface="Arial" panose="020B0604020202020204" pitchFamily="34" charset="0"/>
                        </a:rPr>
                        <a:t>Age 18: “My question is </a:t>
                      </a:r>
                      <a:r>
                        <a:rPr lang="en-US" sz="1500" b="1" dirty="0">
                          <a:effectLst/>
                          <a:latin typeface="Arial" panose="020B0604020202020204" pitchFamily="34" charset="0"/>
                          <a:cs typeface="Arial" panose="020B0604020202020204" pitchFamily="34" charset="0"/>
                        </a:rPr>
                        <a:t>what can I do to stay more focused while in school </a:t>
                      </a:r>
                      <a:r>
                        <a:rPr lang="en-US" sz="1500" b="0" dirty="0">
                          <a:effectLst/>
                          <a:latin typeface="Arial" panose="020B0604020202020204" pitchFamily="34" charset="0"/>
                          <a:cs typeface="Arial" panose="020B0604020202020204" pitchFamily="34" charset="0"/>
                        </a:rPr>
                        <a:t>man? As far as school work, how to really crack down, like, just focus and get good grades like you.”</a:t>
                      </a:r>
                    </a:p>
                    <a:p>
                      <a:pPr marL="0" marR="0">
                        <a:spcBef>
                          <a:spcPts val="0"/>
                        </a:spcBef>
                        <a:spcAft>
                          <a:spcPts val="0"/>
                        </a:spcAft>
                      </a:pPr>
                      <a:r>
                        <a:rPr lang="en-US" sz="1500" dirty="0">
                          <a:effectLst/>
                          <a:latin typeface="Arial" panose="020B0604020202020204" pitchFamily="34" charset="0"/>
                          <a:cs typeface="Arial" panose="020B0604020202020204" pitchFamily="34" charset="0"/>
                        </a:rPr>
                        <a:t> </a:t>
                      </a:r>
                      <a:endParaRPr lang="en-US" sz="1500" dirty="0">
                        <a:effectLst/>
                        <a:latin typeface="Arial" panose="020B0604020202020204" pitchFamily="34" charset="0"/>
                        <a:ea typeface="Aptos" panose="020B0004020202020204" pitchFamily="34" charset="0"/>
                        <a:cs typeface="Arial" panose="020B0604020202020204" pitchFamily="34" charset="0"/>
                      </a:endParaRPr>
                    </a:p>
                  </a:txBody>
                  <a:tcPr marL="20145" marR="20145" marT="0" marB="0"/>
                </a:tc>
                <a:extLst>
                  <a:ext uri="{0D108BD9-81ED-4DB2-BD59-A6C34878D82A}">
                    <a16:rowId xmlns:a16="http://schemas.microsoft.com/office/drawing/2014/main" val="476431104"/>
                  </a:ext>
                </a:extLst>
              </a:tr>
              <a:tr h="322321">
                <a:tc>
                  <a:txBody>
                    <a:bodyPr/>
                    <a:lstStyle/>
                    <a:p>
                      <a:pPr marL="0" marR="0">
                        <a:spcBef>
                          <a:spcPts val="0"/>
                        </a:spcBef>
                        <a:spcAft>
                          <a:spcPts val="0"/>
                        </a:spcAft>
                      </a:pPr>
                      <a:r>
                        <a:rPr lang="en-US" sz="1600" dirty="0">
                          <a:effectLst/>
                          <a:latin typeface="Arial" panose="020B0604020202020204" pitchFamily="34" charset="0"/>
                          <a:cs typeface="Arial" panose="020B0604020202020204" pitchFamily="34" charset="0"/>
                        </a:rPr>
                        <a:t>Extracurriculars/Sports</a:t>
                      </a:r>
                      <a:endParaRPr lang="en-US" sz="1600" dirty="0">
                        <a:effectLst/>
                        <a:latin typeface="Arial" panose="020B0604020202020204" pitchFamily="34" charset="0"/>
                        <a:ea typeface="Aptos" panose="020B0004020202020204" pitchFamily="34" charset="0"/>
                        <a:cs typeface="Arial" panose="020B0604020202020204" pitchFamily="34" charset="0"/>
                      </a:endParaRPr>
                    </a:p>
                  </a:txBody>
                  <a:tcPr marL="20145" marR="20145" marT="0" marB="0"/>
                </a:tc>
                <a:tc>
                  <a:txBody>
                    <a:bodyPr/>
                    <a:lstStyle/>
                    <a:p>
                      <a:pPr marL="0" marR="0">
                        <a:spcBef>
                          <a:spcPts val="0"/>
                        </a:spcBef>
                        <a:spcAft>
                          <a:spcPts val="0"/>
                        </a:spcAft>
                      </a:pPr>
                      <a:r>
                        <a:rPr lang="en-US" sz="1500" dirty="0">
                          <a:effectLst/>
                          <a:latin typeface="Arial" panose="020B0604020202020204" pitchFamily="34" charset="0"/>
                          <a:cs typeface="Arial" panose="020B0604020202020204" pitchFamily="34" charset="0"/>
                        </a:rPr>
                        <a:t>Age 13: “My topic is </a:t>
                      </a:r>
                      <a:r>
                        <a:rPr lang="en-US" sz="1500" b="1" dirty="0">
                          <a:effectLst/>
                          <a:latin typeface="Arial" panose="020B0604020202020204" pitchFamily="34" charset="0"/>
                          <a:cs typeface="Arial" panose="020B0604020202020204" pitchFamily="34" charset="0"/>
                        </a:rPr>
                        <a:t>about basketball. Could you give me some advice </a:t>
                      </a:r>
                      <a:r>
                        <a:rPr lang="en-US" sz="1500" b="0" dirty="0">
                          <a:effectLst/>
                          <a:latin typeface="Arial" panose="020B0604020202020204" pitchFamily="34" charset="0"/>
                          <a:cs typeface="Arial" panose="020B0604020202020204" pitchFamily="34" charset="0"/>
                        </a:rPr>
                        <a:t>about how to do better</a:t>
                      </a:r>
                      <a:r>
                        <a:rPr lang="en-US" sz="1500" dirty="0">
                          <a:effectLst/>
                          <a:latin typeface="Arial" panose="020B0604020202020204" pitchFamily="34" charset="0"/>
                          <a:cs typeface="Arial" panose="020B0604020202020204" pitchFamily="34" charset="0"/>
                        </a:rPr>
                        <a:t>?”</a:t>
                      </a:r>
                    </a:p>
                    <a:p>
                      <a:pPr marL="0" marR="0">
                        <a:spcBef>
                          <a:spcPts val="0"/>
                        </a:spcBef>
                        <a:spcAft>
                          <a:spcPts val="0"/>
                        </a:spcAft>
                      </a:pPr>
                      <a:r>
                        <a:rPr lang="en-US" sz="1500" dirty="0">
                          <a:effectLst/>
                          <a:latin typeface="Arial" panose="020B0604020202020204" pitchFamily="34" charset="0"/>
                          <a:cs typeface="Arial" panose="020B0604020202020204" pitchFamily="34" charset="0"/>
                        </a:rPr>
                        <a:t>  </a:t>
                      </a:r>
                      <a:endParaRPr lang="en-US" sz="1500" dirty="0">
                        <a:effectLst/>
                        <a:latin typeface="Arial" panose="020B0604020202020204" pitchFamily="34" charset="0"/>
                        <a:ea typeface="Aptos" panose="020B0004020202020204" pitchFamily="34" charset="0"/>
                        <a:cs typeface="Arial" panose="020B0604020202020204" pitchFamily="34" charset="0"/>
                      </a:endParaRPr>
                    </a:p>
                  </a:txBody>
                  <a:tcPr marL="20145" marR="20145" marT="0" marB="0"/>
                </a:tc>
                <a:extLst>
                  <a:ext uri="{0D108BD9-81ED-4DB2-BD59-A6C34878D82A}">
                    <a16:rowId xmlns:a16="http://schemas.microsoft.com/office/drawing/2014/main" val="3943810059"/>
                  </a:ext>
                </a:extLst>
              </a:tr>
              <a:tr h="590922">
                <a:tc>
                  <a:txBody>
                    <a:bodyPr/>
                    <a:lstStyle/>
                    <a:p>
                      <a:pPr marL="0" marR="0">
                        <a:spcBef>
                          <a:spcPts val="0"/>
                        </a:spcBef>
                        <a:spcAft>
                          <a:spcPts val="0"/>
                        </a:spcAft>
                      </a:pPr>
                      <a:r>
                        <a:rPr lang="en-US" sz="1600" dirty="0">
                          <a:effectLst/>
                          <a:latin typeface="Arial" panose="020B0604020202020204" pitchFamily="34" charset="0"/>
                          <a:cs typeface="Arial" panose="020B0604020202020204" pitchFamily="34" charset="0"/>
                        </a:rPr>
                        <a:t>Future Planning</a:t>
                      </a:r>
                      <a:endParaRPr lang="en-US" sz="1600" dirty="0">
                        <a:effectLst/>
                        <a:latin typeface="Arial" panose="020B0604020202020204" pitchFamily="34" charset="0"/>
                        <a:ea typeface="Aptos" panose="020B0004020202020204" pitchFamily="34" charset="0"/>
                        <a:cs typeface="Arial" panose="020B0604020202020204" pitchFamily="34" charset="0"/>
                      </a:endParaRPr>
                    </a:p>
                  </a:txBody>
                  <a:tcPr marL="20145" marR="20145" marT="0" marB="0"/>
                </a:tc>
                <a:tc>
                  <a:txBody>
                    <a:bodyPr/>
                    <a:lstStyle/>
                    <a:p>
                      <a:pPr marL="0" marR="0">
                        <a:spcBef>
                          <a:spcPts val="0"/>
                        </a:spcBef>
                        <a:spcAft>
                          <a:spcPts val="0"/>
                        </a:spcAft>
                      </a:pPr>
                      <a:r>
                        <a:rPr lang="en-US" sz="1500" dirty="0">
                          <a:effectLst/>
                          <a:latin typeface="Arial" panose="020B0604020202020204" pitchFamily="34" charset="0"/>
                          <a:cs typeface="Arial" panose="020B0604020202020204" pitchFamily="34" charset="0"/>
                        </a:rPr>
                        <a:t> Age 18: “Ok, my topic is </a:t>
                      </a:r>
                      <a:r>
                        <a:rPr lang="en-US" sz="1500" b="1" dirty="0">
                          <a:effectLst/>
                          <a:latin typeface="Arial" panose="020B0604020202020204" pitchFamily="34" charset="0"/>
                          <a:cs typeface="Arial" panose="020B0604020202020204" pitchFamily="34" charset="0"/>
                        </a:rPr>
                        <a:t>what kind of advice can you give me about college</a:t>
                      </a:r>
                      <a:r>
                        <a:rPr lang="en-US" sz="1500" dirty="0">
                          <a:effectLst/>
                          <a:latin typeface="Arial" panose="020B0604020202020204" pitchFamily="34" charset="0"/>
                          <a:cs typeface="Arial" panose="020B0604020202020204" pitchFamily="34" charset="0"/>
                        </a:rPr>
                        <a:t>? Like what schools should I go to, what should I look for in a school, and umm…that’s about it.”</a:t>
                      </a:r>
                    </a:p>
                    <a:p>
                      <a:pPr marL="0" marR="0">
                        <a:spcBef>
                          <a:spcPts val="0"/>
                        </a:spcBef>
                        <a:spcAft>
                          <a:spcPts val="0"/>
                        </a:spcAft>
                      </a:pPr>
                      <a:r>
                        <a:rPr lang="en-US" sz="1500" dirty="0">
                          <a:effectLst/>
                          <a:latin typeface="Arial" panose="020B0604020202020204" pitchFamily="34" charset="0"/>
                          <a:cs typeface="Arial" panose="020B0604020202020204" pitchFamily="34" charset="0"/>
                        </a:rPr>
                        <a:t> </a:t>
                      </a:r>
                      <a:endParaRPr lang="en-US" sz="1500" dirty="0">
                        <a:effectLst/>
                        <a:latin typeface="Arial" panose="020B0604020202020204" pitchFamily="34" charset="0"/>
                        <a:ea typeface="Aptos" panose="020B0004020202020204" pitchFamily="34" charset="0"/>
                        <a:cs typeface="Arial" panose="020B0604020202020204" pitchFamily="34" charset="0"/>
                      </a:endParaRPr>
                    </a:p>
                  </a:txBody>
                  <a:tcPr marL="20145" marR="20145" marT="0" marB="0"/>
                </a:tc>
                <a:extLst>
                  <a:ext uri="{0D108BD9-81ED-4DB2-BD59-A6C34878D82A}">
                    <a16:rowId xmlns:a16="http://schemas.microsoft.com/office/drawing/2014/main" val="2359331326"/>
                  </a:ext>
                </a:extLst>
              </a:tr>
              <a:tr h="322321">
                <a:tc>
                  <a:txBody>
                    <a:bodyPr/>
                    <a:lstStyle/>
                    <a:p>
                      <a:pPr marL="0" marR="0">
                        <a:spcBef>
                          <a:spcPts val="0"/>
                        </a:spcBef>
                        <a:spcAft>
                          <a:spcPts val="0"/>
                        </a:spcAft>
                      </a:pPr>
                      <a:r>
                        <a:rPr lang="en-US" sz="1600" dirty="0">
                          <a:effectLst/>
                          <a:latin typeface="Arial" panose="020B0604020202020204" pitchFamily="34" charset="0"/>
                          <a:cs typeface="Arial" panose="020B0604020202020204" pitchFamily="34" charset="0"/>
                        </a:rPr>
                        <a:t>Money/Jobs</a:t>
                      </a:r>
                      <a:endParaRPr lang="en-US" sz="1600" dirty="0">
                        <a:effectLst/>
                        <a:latin typeface="Arial" panose="020B0604020202020204" pitchFamily="34" charset="0"/>
                        <a:ea typeface="Aptos" panose="020B0004020202020204" pitchFamily="34" charset="0"/>
                        <a:cs typeface="Arial" panose="020B0604020202020204" pitchFamily="34" charset="0"/>
                      </a:endParaRPr>
                    </a:p>
                  </a:txBody>
                  <a:tcPr marL="20145" marR="20145" marT="0" marB="0"/>
                </a:tc>
                <a:tc>
                  <a:txBody>
                    <a:bodyPr/>
                    <a:lstStyle/>
                    <a:p>
                      <a:pPr marL="0" marR="0">
                        <a:spcBef>
                          <a:spcPts val="0"/>
                        </a:spcBef>
                        <a:spcAft>
                          <a:spcPts val="0"/>
                        </a:spcAft>
                      </a:pPr>
                      <a:r>
                        <a:rPr lang="en-US" sz="1500" dirty="0">
                          <a:effectLst/>
                          <a:latin typeface="Arial" panose="020B0604020202020204" pitchFamily="34" charset="0"/>
                          <a:cs typeface="Arial" panose="020B0604020202020204" pitchFamily="34" charset="0"/>
                        </a:rPr>
                        <a:t>Age 13: “I need some money to get a CD, but I have no money. </a:t>
                      </a:r>
                      <a:r>
                        <a:rPr lang="en-US" sz="1500" b="1" dirty="0">
                          <a:effectLst/>
                          <a:latin typeface="Arial" panose="020B0604020202020204" pitchFamily="34" charset="0"/>
                          <a:cs typeface="Arial" panose="020B0604020202020204" pitchFamily="34" charset="0"/>
                        </a:rPr>
                        <a:t>What do you think I could do to raise some money</a:t>
                      </a:r>
                      <a:r>
                        <a:rPr lang="en-US" sz="1500" dirty="0">
                          <a:effectLst/>
                          <a:latin typeface="Arial" panose="020B0604020202020204" pitchFamily="34" charset="0"/>
                          <a:cs typeface="Arial" panose="020B0604020202020204" pitchFamily="34" charset="0"/>
                        </a:rPr>
                        <a:t>?”</a:t>
                      </a:r>
                    </a:p>
                    <a:p>
                      <a:pPr marL="0" marR="0">
                        <a:spcBef>
                          <a:spcPts val="0"/>
                        </a:spcBef>
                        <a:spcAft>
                          <a:spcPts val="0"/>
                        </a:spcAft>
                      </a:pPr>
                      <a:r>
                        <a:rPr lang="en-US" sz="1500" dirty="0">
                          <a:effectLst/>
                          <a:latin typeface="Arial" panose="020B0604020202020204" pitchFamily="34" charset="0"/>
                          <a:cs typeface="Arial" panose="020B0604020202020204" pitchFamily="34" charset="0"/>
                        </a:rPr>
                        <a:t> </a:t>
                      </a:r>
                    </a:p>
                  </a:txBody>
                  <a:tcPr marL="20145" marR="20145" marT="0" marB="0"/>
                </a:tc>
                <a:extLst>
                  <a:ext uri="{0D108BD9-81ED-4DB2-BD59-A6C34878D82A}">
                    <a16:rowId xmlns:a16="http://schemas.microsoft.com/office/drawing/2014/main" val="2318835578"/>
                  </a:ext>
                </a:extLst>
              </a:tr>
              <a:tr h="322321">
                <a:tc>
                  <a:txBody>
                    <a:bodyPr/>
                    <a:lstStyle/>
                    <a:p>
                      <a:pPr marL="0" marR="0">
                        <a:spcBef>
                          <a:spcPts val="0"/>
                        </a:spcBef>
                        <a:spcAft>
                          <a:spcPts val="0"/>
                        </a:spcAft>
                      </a:pPr>
                      <a:r>
                        <a:rPr lang="en-US" sz="1600" dirty="0">
                          <a:effectLst/>
                          <a:latin typeface="Arial" panose="020B0604020202020204" pitchFamily="34" charset="0"/>
                          <a:cs typeface="Arial" panose="020B0604020202020204" pitchFamily="34" charset="0"/>
                        </a:rPr>
                        <a:t>Other</a:t>
                      </a:r>
                      <a:endParaRPr lang="en-US" sz="1600" dirty="0">
                        <a:effectLst/>
                        <a:latin typeface="Arial" panose="020B0604020202020204" pitchFamily="34" charset="0"/>
                        <a:ea typeface="Aptos" panose="020B0004020202020204" pitchFamily="34" charset="0"/>
                        <a:cs typeface="Arial" panose="020B0604020202020204" pitchFamily="34" charset="0"/>
                      </a:endParaRPr>
                    </a:p>
                  </a:txBody>
                  <a:tcPr marL="20145" marR="20145" marT="0" marB="0"/>
                </a:tc>
                <a:tc>
                  <a:txBody>
                    <a:bodyPr/>
                    <a:lstStyle/>
                    <a:p>
                      <a:pPr marL="0" marR="0">
                        <a:spcBef>
                          <a:spcPts val="0"/>
                        </a:spcBef>
                        <a:spcAft>
                          <a:spcPts val="0"/>
                        </a:spcAft>
                      </a:pPr>
                      <a:r>
                        <a:rPr lang="en-US" sz="1500" dirty="0">
                          <a:effectLst/>
                          <a:latin typeface="Arial" panose="020B0604020202020204" pitchFamily="34" charset="0"/>
                          <a:cs typeface="Arial" panose="020B0604020202020204" pitchFamily="34" charset="0"/>
                        </a:rPr>
                        <a:t>Age 18: “</a:t>
                      </a:r>
                      <a:r>
                        <a:rPr lang="en-US" sz="1500" b="1" dirty="0">
                          <a:effectLst/>
                          <a:latin typeface="Arial" panose="020B0604020202020204" pitchFamily="34" charset="0"/>
                          <a:cs typeface="Arial" panose="020B0604020202020204" pitchFamily="34" charset="0"/>
                        </a:rPr>
                        <a:t>I want to know your opinion </a:t>
                      </a:r>
                      <a:r>
                        <a:rPr lang="en-US" sz="1500" dirty="0">
                          <a:effectLst/>
                          <a:latin typeface="Arial" panose="020B0604020202020204" pitchFamily="34" charset="0"/>
                          <a:cs typeface="Arial" panose="020B0604020202020204" pitchFamily="34" charset="0"/>
                        </a:rPr>
                        <a:t>about whether or not I should pierce the other side of my lip.”</a:t>
                      </a:r>
                    </a:p>
                    <a:p>
                      <a:pPr marL="0" marR="0">
                        <a:spcBef>
                          <a:spcPts val="0"/>
                        </a:spcBef>
                        <a:spcAft>
                          <a:spcPts val="0"/>
                        </a:spcAft>
                      </a:pPr>
                      <a:r>
                        <a:rPr lang="en-US" sz="1500" dirty="0">
                          <a:effectLst/>
                          <a:latin typeface="Arial" panose="020B0604020202020204" pitchFamily="34" charset="0"/>
                          <a:cs typeface="Arial" panose="020B0604020202020204" pitchFamily="34" charset="0"/>
                        </a:rPr>
                        <a:t> </a:t>
                      </a:r>
                      <a:endParaRPr lang="en-US" sz="1500" dirty="0">
                        <a:effectLst/>
                        <a:latin typeface="Arial" panose="020B0604020202020204" pitchFamily="34" charset="0"/>
                        <a:ea typeface="Aptos" panose="020B0004020202020204" pitchFamily="34" charset="0"/>
                        <a:cs typeface="Arial" panose="020B0604020202020204" pitchFamily="34" charset="0"/>
                      </a:endParaRPr>
                    </a:p>
                  </a:txBody>
                  <a:tcPr marL="20145" marR="20145" marT="0" marB="0"/>
                </a:tc>
                <a:extLst>
                  <a:ext uri="{0D108BD9-81ED-4DB2-BD59-A6C34878D82A}">
                    <a16:rowId xmlns:a16="http://schemas.microsoft.com/office/drawing/2014/main" val="640561855"/>
                  </a:ext>
                </a:extLst>
              </a:tr>
              <a:tr h="537202">
                <a:tc>
                  <a:txBody>
                    <a:bodyPr/>
                    <a:lstStyle/>
                    <a:p>
                      <a:pPr marL="0" marR="0">
                        <a:spcBef>
                          <a:spcPts val="0"/>
                        </a:spcBef>
                        <a:spcAft>
                          <a:spcPts val="0"/>
                        </a:spcAft>
                      </a:pPr>
                      <a:r>
                        <a:rPr lang="en-US" sz="1600" dirty="0">
                          <a:effectLst/>
                          <a:latin typeface="Arial" panose="020B0604020202020204" pitchFamily="34" charset="0"/>
                          <a:cs typeface="Arial" panose="020B0604020202020204" pitchFamily="34" charset="0"/>
                        </a:rPr>
                        <a:t>Parent/Parent Conflict</a:t>
                      </a:r>
                      <a:endParaRPr lang="en-US" sz="1600" dirty="0">
                        <a:effectLst/>
                        <a:latin typeface="Arial" panose="020B0604020202020204" pitchFamily="34" charset="0"/>
                        <a:ea typeface="Aptos" panose="020B0004020202020204" pitchFamily="34" charset="0"/>
                        <a:cs typeface="Arial" panose="020B0604020202020204" pitchFamily="34" charset="0"/>
                      </a:endParaRPr>
                    </a:p>
                  </a:txBody>
                  <a:tcPr marL="20145" marR="20145" marT="0" marB="0"/>
                </a:tc>
                <a:tc>
                  <a:txBody>
                    <a:bodyPr/>
                    <a:lstStyle/>
                    <a:p>
                      <a:pPr marL="0" marR="0">
                        <a:spcBef>
                          <a:spcPts val="0"/>
                        </a:spcBef>
                        <a:spcAft>
                          <a:spcPts val="0"/>
                        </a:spcAft>
                      </a:pPr>
                      <a:r>
                        <a:rPr lang="en-US" sz="1500" dirty="0">
                          <a:effectLst/>
                          <a:latin typeface="Arial" panose="020B0604020202020204" pitchFamily="34" charset="0"/>
                          <a:cs typeface="Arial" panose="020B0604020202020204" pitchFamily="34" charset="0"/>
                        </a:rPr>
                        <a:t>Age 13: “Don’t you think I am old enough to go outside by myself? </a:t>
                      </a:r>
                      <a:r>
                        <a:rPr lang="en-US" sz="1500" b="1" dirty="0">
                          <a:effectLst/>
                          <a:latin typeface="Arial" panose="020B0604020202020204" pitchFamily="34" charset="0"/>
                          <a:cs typeface="Arial" panose="020B0604020202020204" pitchFamily="34" charset="0"/>
                        </a:rPr>
                        <a:t>Mom don’t let me do nothing</a:t>
                      </a:r>
                      <a:r>
                        <a:rPr lang="en-US" sz="1500" b="0" dirty="0">
                          <a:effectLst/>
                          <a:latin typeface="Arial" panose="020B0604020202020204" pitchFamily="34" charset="0"/>
                          <a:cs typeface="Arial" panose="020B0604020202020204" pitchFamily="34" charset="0"/>
                        </a:rPr>
                        <a:t>,</a:t>
                      </a:r>
                      <a:r>
                        <a:rPr lang="en-US" sz="1500" dirty="0">
                          <a:effectLst/>
                          <a:latin typeface="Arial" panose="020B0604020202020204" pitchFamily="34" charset="0"/>
                          <a:cs typeface="Arial" panose="020B0604020202020204" pitchFamily="34" charset="0"/>
                        </a:rPr>
                        <a:t> she don’t even let me stay in the house by myself for long. </a:t>
                      </a:r>
                      <a:r>
                        <a:rPr lang="en-US" sz="1500" b="1" dirty="0">
                          <a:effectLst/>
                          <a:latin typeface="Arial" panose="020B0604020202020204" pitchFamily="34" charset="0"/>
                          <a:cs typeface="Arial" panose="020B0604020202020204" pitchFamily="34" charset="0"/>
                        </a:rPr>
                        <a:t>What do you think I should do </a:t>
                      </a:r>
                      <a:r>
                        <a:rPr lang="en-US" sz="1500" dirty="0">
                          <a:effectLst/>
                          <a:latin typeface="Arial" panose="020B0604020202020204" pitchFamily="34" charset="0"/>
                          <a:cs typeface="Arial" panose="020B0604020202020204" pitchFamily="34" charset="0"/>
                        </a:rPr>
                        <a:t>about that?”</a:t>
                      </a:r>
                    </a:p>
                    <a:p>
                      <a:pPr marL="0" marR="0">
                        <a:spcBef>
                          <a:spcPts val="0"/>
                        </a:spcBef>
                        <a:spcAft>
                          <a:spcPts val="0"/>
                        </a:spcAft>
                      </a:pPr>
                      <a:r>
                        <a:rPr lang="en-US" sz="1500" dirty="0">
                          <a:effectLst/>
                          <a:latin typeface="Arial" panose="020B0604020202020204" pitchFamily="34" charset="0"/>
                          <a:cs typeface="Arial" panose="020B0604020202020204" pitchFamily="34" charset="0"/>
                        </a:rPr>
                        <a:t>  </a:t>
                      </a:r>
                      <a:endParaRPr lang="en-US" sz="1500" dirty="0">
                        <a:effectLst/>
                        <a:latin typeface="Arial" panose="020B0604020202020204" pitchFamily="34" charset="0"/>
                        <a:ea typeface="Aptos" panose="020B0004020202020204" pitchFamily="34" charset="0"/>
                        <a:cs typeface="Arial" panose="020B0604020202020204" pitchFamily="34" charset="0"/>
                      </a:endParaRPr>
                    </a:p>
                  </a:txBody>
                  <a:tcPr marL="20145" marR="20145" marT="0" marB="0"/>
                </a:tc>
                <a:extLst>
                  <a:ext uri="{0D108BD9-81ED-4DB2-BD59-A6C34878D82A}">
                    <a16:rowId xmlns:a16="http://schemas.microsoft.com/office/drawing/2014/main" val="4172004684"/>
                  </a:ext>
                </a:extLst>
              </a:tr>
              <a:tr h="429762">
                <a:tc>
                  <a:txBody>
                    <a:bodyPr/>
                    <a:lstStyle/>
                    <a:p>
                      <a:pPr marL="0" marR="0">
                        <a:spcBef>
                          <a:spcPts val="0"/>
                        </a:spcBef>
                        <a:spcAft>
                          <a:spcPts val="0"/>
                        </a:spcAft>
                      </a:pPr>
                      <a:r>
                        <a:rPr lang="en-US" sz="1600" dirty="0">
                          <a:effectLst/>
                          <a:latin typeface="Arial" panose="020B0604020202020204" pitchFamily="34" charset="0"/>
                          <a:cs typeface="Arial" panose="020B0604020202020204" pitchFamily="34" charset="0"/>
                        </a:rPr>
                        <a:t>Peers/Peer Conflict</a:t>
                      </a:r>
                      <a:endParaRPr lang="en-US" sz="1600" dirty="0">
                        <a:effectLst/>
                        <a:latin typeface="Arial" panose="020B0604020202020204" pitchFamily="34" charset="0"/>
                        <a:ea typeface="Aptos" panose="020B0004020202020204" pitchFamily="34" charset="0"/>
                        <a:cs typeface="Arial" panose="020B0604020202020204" pitchFamily="34" charset="0"/>
                      </a:endParaRPr>
                    </a:p>
                  </a:txBody>
                  <a:tcPr marL="20145" marR="20145" marT="0" marB="0"/>
                </a:tc>
                <a:tc>
                  <a:txBody>
                    <a:bodyPr/>
                    <a:lstStyle/>
                    <a:p>
                      <a:pPr marL="0" marR="0">
                        <a:spcBef>
                          <a:spcPts val="0"/>
                        </a:spcBef>
                        <a:spcAft>
                          <a:spcPts val="0"/>
                        </a:spcAft>
                      </a:pPr>
                      <a:r>
                        <a:rPr lang="en-US" sz="1500" dirty="0">
                          <a:effectLst/>
                          <a:latin typeface="Arial" panose="020B0604020202020204" pitchFamily="34" charset="0"/>
                          <a:cs typeface="Arial" panose="020B0604020202020204" pitchFamily="34" charset="0"/>
                        </a:rPr>
                        <a:t>Age 18: “My question was </a:t>
                      </a:r>
                      <a:r>
                        <a:rPr lang="en-US" sz="1500" b="1" dirty="0">
                          <a:effectLst/>
                          <a:latin typeface="Arial" panose="020B0604020202020204" pitchFamily="34" charset="0"/>
                          <a:cs typeface="Arial" panose="020B0604020202020204" pitchFamily="34" charset="0"/>
                        </a:rPr>
                        <a:t>what’s up with [Friend]</a:t>
                      </a:r>
                      <a:r>
                        <a:rPr lang="en-US" sz="1500" dirty="0">
                          <a:effectLst/>
                          <a:latin typeface="Arial" panose="020B0604020202020204" pitchFamily="34" charset="0"/>
                          <a:cs typeface="Arial" panose="020B0604020202020204" pitchFamily="34" charset="0"/>
                        </a:rPr>
                        <a:t> and is there any hope of anything ever happening again? I don’t know what’s going on, it’s so weird still, </a:t>
                      </a:r>
                      <a:r>
                        <a:rPr lang="en-US" sz="1500" dirty="0" err="1">
                          <a:effectLst/>
                          <a:latin typeface="Arial" panose="020B0604020202020204" pitchFamily="34" charset="0"/>
                          <a:cs typeface="Arial" panose="020B0604020202020204" pitchFamily="34" charset="0"/>
                        </a:rPr>
                        <a:t>‘cause</a:t>
                      </a:r>
                      <a:r>
                        <a:rPr lang="en-US" sz="1500" dirty="0">
                          <a:effectLst/>
                          <a:latin typeface="Arial" panose="020B0604020202020204" pitchFamily="34" charset="0"/>
                          <a:cs typeface="Arial" panose="020B0604020202020204" pitchFamily="34" charset="0"/>
                        </a:rPr>
                        <a:t> I’ve been getting weird emails from her.”</a:t>
                      </a:r>
                    </a:p>
                    <a:p>
                      <a:pPr marL="0" marR="0">
                        <a:spcBef>
                          <a:spcPts val="0"/>
                        </a:spcBef>
                        <a:spcAft>
                          <a:spcPts val="0"/>
                        </a:spcAft>
                      </a:pPr>
                      <a:r>
                        <a:rPr lang="en-US" sz="1500" dirty="0">
                          <a:effectLst/>
                          <a:latin typeface="Arial" panose="020B0604020202020204" pitchFamily="34" charset="0"/>
                          <a:cs typeface="Arial" panose="020B0604020202020204" pitchFamily="34" charset="0"/>
                        </a:rPr>
                        <a:t> </a:t>
                      </a:r>
                      <a:endParaRPr lang="en-US" sz="1500" dirty="0">
                        <a:effectLst/>
                        <a:latin typeface="Arial" panose="020B0604020202020204" pitchFamily="34" charset="0"/>
                        <a:ea typeface="Aptos" panose="020B0004020202020204" pitchFamily="34" charset="0"/>
                        <a:cs typeface="Arial" panose="020B0604020202020204" pitchFamily="34" charset="0"/>
                      </a:endParaRPr>
                    </a:p>
                  </a:txBody>
                  <a:tcPr marL="20145" marR="20145" marT="0" marB="0"/>
                </a:tc>
                <a:extLst>
                  <a:ext uri="{0D108BD9-81ED-4DB2-BD59-A6C34878D82A}">
                    <a16:rowId xmlns:a16="http://schemas.microsoft.com/office/drawing/2014/main" val="1819553218"/>
                  </a:ext>
                </a:extLst>
              </a:tr>
              <a:tr h="429762">
                <a:tc>
                  <a:txBody>
                    <a:bodyPr/>
                    <a:lstStyle/>
                    <a:p>
                      <a:pPr marL="0" marR="0">
                        <a:spcBef>
                          <a:spcPts val="0"/>
                        </a:spcBef>
                        <a:spcAft>
                          <a:spcPts val="0"/>
                        </a:spcAft>
                      </a:pPr>
                      <a:r>
                        <a:rPr lang="en-US" sz="1600" dirty="0">
                          <a:effectLst/>
                          <a:latin typeface="Arial" panose="020B0604020202020204" pitchFamily="34" charset="0"/>
                          <a:cs typeface="Arial" panose="020B0604020202020204" pitchFamily="34" charset="0"/>
                        </a:rPr>
                        <a:t>Romantic Partners/Dating</a:t>
                      </a:r>
                      <a:endParaRPr lang="en-US" sz="1600" dirty="0">
                        <a:effectLst/>
                        <a:latin typeface="Arial" panose="020B0604020202020204" pitchFamily="34" charset="0"/>
                        <a:ea typeface="Aptos" panose="020B0004020202020204" pitchFamily="34" charset="0"/>
                        <a:cs typeface="Arial" panose="020B0604020202020204" pitchFamily="34" charset="0"/>
                      </a:endParaRPr>
                    </a:p>
                  </a:txBody>
                  <a:tcPr marL="20145" marR="20145" marT="0" marB="0"/>
                </a:tc>
                <a:tc>
                  <a:txBody>
                    <a:bodyPr/>
                    <a:lstStyle/>
                    <a:p>
                      <a:pPr marL="0" marR="0">
                        <a:spcBef>
                          <a:spcPts val="0"/>
                        </a:spcBef>
                        <a:spcAft>
                          <a:spcPts val="0"/>
                        </a:spcAft>
                      </a:pPr>
                      <a:r>
                        <a:rPr lang="en-US" sz="1500" dirty="0">
                          <a:effectLst/>
                          <a:latin typeface="Arial" panose="020B0604020202020204" pitchFamily="34" charset="0"/>
                          <a:cs typeface="Arial" panose="020B0604020202020204" pitchFamily="34" charset="0"/>
                        </a:rPr>
                        <a:t>Age 13: “Given the fact that I know I can trust you and expect you not to tell anybody…</a:t>
                      </a:r>
                      <a:r>
                        <a:rPr lang="en-US" sz="1500" b="1" dirty="0">
                          <a:effectLst/>
                          <a:latin typeface="Arial" panose="020B0604020202020204" pitchFamily="34" charset="0"/>
                          <a:cs typeface="Arial" panose="020B0604020202020204" pitchFamily="34" charset="0"/>
                        </a:rPr>
                        <a:t>there’s this guy at school and I don’t know if I like him or not</a:t>
                      </a:r>
                      <a:r>
                        <a:rPr lang="en-US" sz="1500" dirty="0">
                          <a:effectLst/>
                          <a:latin typeface="Arial" panose="020B0604020202020204" pitchFamily="34" charset="0"/>
                          <a:cs typeface="Arial" panose="020B0604020202020204" pitchFamily="34" charset="0"/>
                        </a:rPr>
                        <a:t>.”</a:t>
                      </a:r>
                    </a:p>
                    <a:p>
                      <a:pPr marL="0" marR="0">
                        <a:spcBef>
                          <a:spcPts val="0"/>
                        </a:spcBef>
                        <a:spcAft>
                          <a:spcPts val="0"/>
                        </a:spcAft>
                      </a:pPr>
                      <a:r>
                        <a:rPr lang="en-US" sz="1500" dirty="0">
                          <a:effectLst/>
                          <a:latin typeface="Arial" panose="020B0604020202020204" pitchFamily="34" charset="0"/>
                          <a:cs typeface="Arial" panose="020B0604020202020204" pitchFamily="34" charset="0"/>
                        </a:rPr>
                        <a:t>  </a:t>
                      </a:r>
                      <a:endParaRPr lang="en-US" sz="1500" dirty="0">
                        <a:effectLst/>
                        <a:latin typeface="Arial" panose="020B0604020202020204" pitchFamily="34" charset="0"/>
                        <a:ea typeface="Aptos" panose="020B0004020202020204" pitchFamily="34" charset="0"/>
                        <a:cs typeface="Arial" panose="020B0604020202020204" pitchFamily="34" charset="0"/>
                      </a:endParaRPr>
                    </a:p>
                  </a:txBody>
                  <a:tcPr marL="20145" marR="20145" marT="0" marB="0"/>
                </a:tc>
                <a:extLst>
                  <a:ext uri="{0D108BD9-81ED-4DB2-BD59-A6C34878D82A}">
                    <a16:rowId xmlns:a16="http://schemas.microsoft.com/office/drawing/2014/main" val="79404928"/>
                  </a:ext>
                </a:extLst>
              </a:tr>
              <a:tr h="483482">
                <a:tc>
                  <a:txBody>
                    <a:bodyPr/>
                    <a:lstStyle/>
                    <a:p>
                      <a:pPr marL="0" marR="0">
                        <a:spcBef>
                          <a:spcPts val="0"/>
                        </a:spcBef>
                        <a:spcAft>
                          <a:spcPts val="0"/>
                        </a:spcAft>
                      </a:pPr>
                      <a:r>
                        <a:rPr lang="en-US" sz="1600" dirty="0">
                          <a:effectLst/>
                          <a:latin typeface="Arial" panose="020B0604020202020204" pitchFamily="34" charset="0"/>
                          <a:cs typeface="Arial" panose="020B0604020202020204" pitchFamily="34" charset="0"/>
                        </a:rPr>
                        <a:t>Siblings/Sibling Conflict</a:t>
                      </a:r>
                      <a:endParaRPr lang="en-US" sz="1600" dirty="0">
                        <a:effectLst/>
                        <a:latin typeface="Arial" panose="020B0604020202020204" pitchFamily="34" charset="0"/>
                        <a:ea typeface="Aptos" panose="020B0004020202020204" pitchFamily="34" charset="0"/>
                        <a:cs typeface="Arial" panose="020B0604020202020204" pitchFamily="34" charset="0"/>
                      </a:endParaRPr>
                    </a:p>
                  </a:txBody>
                  <a:tcPr marL="20145" marR="20145" marT="0" marB="0"/>
                </a:tc>
                <a:tc>
                  <a:txBody>
                    <a:bodyPr/>
                    <a:lstStyle/>
                    <a:p>
                      <a:pPr marL="0" marR="0">
                        <a:spcBef>
                          <a:spcPts val="0"/>
                        </a:spcBef>
                        <a:spcAft>
                          <a:spcPts val="0"/>
                        </a:spcAft>
                      </a:pPr>
                      <a:r>
                        <a:rPr lang="en-US" sz="1500" dirty="0">
                          <a:effectLst/>
                          <a:latin typeface="Arial" panose="020B0604020202020204" pitchFamily="34" charset="0"/>
                          <a:cs typeface="Arial" panose="020B0604020202020204" pitchFamily="34" charset="0"/>
                        </a:rPr>
                        <a:t>Age 17: “Wondering whether I should be worried about it…he doesn’t tell me shit about what goes on and that’s </a:t>
                      </a:r>
                      <a:r>
                        <a:rPr lang="en-US" sz="1500" b="1" dirty="0">
                          <a:effectLst/>
                          <a:latin typeface="Arial" panose="020B0604020202020204" pitchFamily="34" charset="0"/>
                          <a:cs typeface="Arial" panose="020B0604020202020204" pitchFamily="34" charset="0"/>
                        </a:rPr>
                        <a:t>probably mostly because I’m his older brother </a:t>
                      </a:r>
                      <a:r>
                        <a:rPr lang="en-US" sz="1500" dirty="0">
                          <a:effectLst/>
                          <a:latin typeface="Arial" panose="020B0604020202020204" pitchFamily="34" charset="0"/>
                          <a:cs typeface="Arial" panose="020B0604020202020204" pitchFamily="34" charset="0"/>
                        </a:rPr>
                        <a:t>but uh, recently you know I know he goes downtown and gets drunk and stoned and </a:t>
                      </a:r>
                      <a:r>
                        <a:rPr lang="en-US" sz="1500" b="1" dirty="0">
                          <a:effectLst/>
                          <a:latin typeface="Arial" panose="020B0604020202020204" pitchFamily="34" charset="0"/>
                          <a:cs typeface="Arial" panose="020B0604020202020204" pitchFamily="34" charset="0"/>
                        </a:rPr>
                        <a:t>is that enough of a reason for me to worry about him</a:t>
                      </a:r>
                      <a:r>
                        <a:rPr lang="en-US" sz="1500" dirty="0">
                          <a:effectLst/>
                          <a:latin typeface="Arial" panose="020B0604020202020204" pitchFamily="34" charset="0"/>
                          <a:cs typeface="Arial" panose="020B0604020202020204" pitchFamily="34" charset="0"/>
                        </a:rPr>
                        <a:t>?”</a:t>
                      </a:r>
                    </a:p>
                    <a:p>
                      <a:pPr marL="0" marR="0">
                        <a:spcBef>
                          <a:spcPts val="0"/>
                        </a:spcBef>
                        <a:spcAft>
                          <a:spcPts val="0"/>
                        </a:spcAft>
                      </a:pPr>
                      <a:r>
                        <a:rPr lang="en-US" sz="1500" dirty="0">
                          <a:effectLst/>
                          <a:latin typeface="Arial" panose="020B0604020202020204" pitchFamily="34" charset="0"/>
                          <a:cs typeface="Arial" panose="020B0604020202020204" pitchFamily="34" charset="0"/>
                        </a:rPr>
                        <a:t> </a:t>
                      </a:r>
                      <a:endParaRPr lang="en-US" sz="1500" dirty="0">
                        <a:effectLst/>
                        <a:latin typeface="Arial" panose="020B0604020202020204" pitchFamily="34" charset="0"/>
                        <a:ea typeface="Aptos" panose="020B0004020202020204" pitchFamily="34" charset="0"/>
                        <a:cs typeface="Arial" panose="020B0604020202020204" pitchFamily="34" charset="0"/>
                      </a:endParaRPr>
                    </a:p>
                  </a:txBody>
                  <a:tcPr marL="20145" marR="20145" marT="0" marB="0"/>
                </a:tc>
                <a:extLst>
                  <a:ext uri="{0D108BD9-81ED-4DB2-BD59-A6C34878D82A}">
                    <a16:rowId xmlns:a16="http://schemas.microsoft.com/office/drawing/2014/main" val="3616553673"/>
                  </a:ext>
                </a:extLst>
              </a:tr>
              <a:tr h="376042">
                <a:tc>
                  <a:txBody>
                    <a:bodyPr/>
                    <a:lstStyle/>
                    <a:p>
                      <a:pPr marL="0" marR="0">
                        <a:spcBef>
                          <a:spcPts val="0"/>
                        </a:spcBef>
                        <a:spcAft>
                          <a:spcPts val="0"/>
                        </a:spcAft>
                      </a:pPr>
                      <a:r>
                        <a:rPr lang="en-US" sz="1600" dirty="0">
                          <a:effectLst/>
                          <a:latin typeface="Arial" panose="020B0604020202020204" pitchFamily="34" charset="0"/>
                          <a:cs typeface="Arial" panose="020B0604020202020204" pitchFamily="34" charset="0"/>
                        </a:rPr>
                        <a:t>Trips/Travel/Logistics</a:t>
                      </a:r>
                      <a:endParaRPr lang="en-US" sz="1600" dirty="0">
                        <a:effectLst/>
                        <a:latin typeface="Arial" panose="020B0604020202020204" pitchFamily="34" charset="0"/>
                        <a:ea typeface="Aptos" panose="020B0004020202020204" pitchFamily="34" charset="0"/>
                        <a:cs typeface="Arial" panose="020B0604020202020204" pitchFamily="34" charset="0"/>
                      </a:endParaRPr>
                    </a:p>
                  </a:txBody>
                  <a:tcPr marL="20145" marR="20145" marT="0" marB="0"/>
                </a:tc>
                <a:tc>
                  <a:txBody>
                    <a:bodyPr/>
                    <a:lstStyle/>
                    <a:p>
                      <a:pPr marL="0" marR="0">
                        <a:spcBef>
                          <a:spcPts val="0"/>
                        </a:spcBef>
                        <a:spcAft>
                          <a:spcPts val="0"/>
                        </a:spcAft>
                      </a:pPr>
                      <a:r>
                        <a:rPr lang="en-US" sz="1500" dirty="0">
                          <a:effectLst/>
                          <a:latin typeface="Arial" panose="020B0604020202020204" pitchFamily="34" charset="0"/>
                          <a:cs typeface="Arial" panose="020B0604020202020204" pitchFamily="34" charset="0"/>
                        </a:rPr>
                        <a:t>Age 13: “You know how they are going on that ski trip? …</a:t>
                      </a:r>
                      <a:r>
                        <a:rPr lang="en-US" sz="1500" b="1" dirty="0">
                          <a:effectLst/>
                          <a:latin typeface="Arial" panose="020B0604020202020204" pitchFamily="34" charset="0"/>
                          <a:cs typeface="Arial" panose="020B0604020202020204" pitchFamily="34" charset="0"/>
                        </a:rPr>
                        <a:t>Do you think I should go</a:t>
                      </a:r>
                      <a:r>
                        <a:rPr lang="en-US" sz="1500" dirty="0">
                          <a:effectLst/>
                          <a:latin typeface="Arial" panose="020B0604020202020204" pitchFamily="34" charset="0"/>
                          <a:cs typeface="Arial" panose="020B0604020202020204" pitchFamily="34" charset="0"/>
                        </a:rPr>
                        <a:t>?”</a:t>
                      </a:r>
                    </a:p>
                    <a:p>
                      <a:pPr marL="0" marR="0">
                        <a:spcBef>
                          <a:spcPts val="0"/>
                        </a:spcBef>
                        <a:spcAft>
                          <a:spcPts val="0"/>
                        </a:spcAft>
                      </a:pPr>
                      <a:endParaRPr lang="en-US" sz="1600" dirty="0">
                        <a:effectLst/>
                        <a:latin typeface="Arial" panose="020B0604020202020204" pitchFamily="34" charset="0"/>
                        <a:ea typeface="Aptos" panose="020B0004020202020204" pitchFamily="34" charset="0"/>
                        <a:cs typeface="Arial" panose="020B0604020202020204" pitchFamily="34" charset="0"/>
                      </a:endParaRPr>
                    </a:p>
                  </a:txBody>
                  <a:tcPr marL="20145" marR="20145" marT="0" marB="0"/>
                </a:tc>
                <a:extLst>
                  <a:ext uri="{0D108BD9-81ED-4DB2-BD59-A6C34878D82A}">
                    <a16:rowId xmlns:a16="http://schemas.microsoft.com/office/drawing/2014/main" val="77813877"/>
                  </a:ext>
                </a:extLst>
              </a:tr>
            </a:tbl>
          </a:graphicData>
        </a:graphic>
      </p:graphicFrame>
      <p:sp>
        <p:nvSpPr>
          <p:cNvPr id="6" name="Rectangle 5">
            <a:extLst>
              <a:ext uri="{FF2B5EF4-FFF2-40B4-BE49-F238E27FC236}">
                <a16:creationId xmlns:a16="http://schemas.microsoft.com/office/drawing/2014/main" id="{E65B3786-36EE-CF0B-62BC-9556CD7C7CAB}"/>
              </a:ext>
            </a:extLst>
          </p:cNvPr>
          <p:cNvSpPr/>
          <p:nvPr/>
        </p:nvSpPr>
        <p:spPr>
          <a:xfrm>
            <a:off x="3149600" y="0"/>
            <a:ext cx="90424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262626"/>
                </a:solidFill>
                <a:latin typeface="Arial" panose="020B0604020202020204" pitchFamily="34" charset="0"/>
                <a:cs typeface="Arial" panose="020B0604020202020204" pitchFamily="34" charset="0"/>
              </a:rPr>
              <a:t>10 Support Topics</a:t>
            </a:r>
          </a:p>
        </p:txBody>
      </p:sp>
    </p:spTree>
    <p:extLst>
      <p:ext uri="{BB962C8B-B14F-4D97-AF65-F5344CB8AC3E}">
        <p14:creationId xmlns:p14="http://schemas.microsoft.com/office/powerpoint/2010/main" val="4346189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1930</TotalTime>
  <Words>2424</Words>
  <Application>Microsoft Office PowerPoint</Application>
  <PresentationFormat>Widescreen</PresentationFormat>
  <Paragraphs>618</Paragraphs>
  <Slides>23</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Aptos</vt:lpstr>
      <vt:lpstr>Aptos Display</vt:lpstr>
      <vt:lpstr>Arial</vt:lpstr>
      <vt:lpstr>Calibri</vt:lpstr>
      <vt:lpstr>Times New Roman</vt:lpstr>
      <vt:lpstr>Office Theme</vt:lpstr>
      <vt:lpstr>Support-Seeking Topics, Self-Disclosure,  and Emotional Support from Best Friends in Adolescence: Emergent Themes and Associations</vt:lpstr>
      <vt:lpstr>PowerPoint Presentation</vt:lpstr>
      <vt:lpstr>PowerPoint Presentation</vt:lpstr>
      <vt:lpstr>Kliff-Vida Sample</vt:lpstr>
      <vt:lpstr>Close Friends</vt:lpstr>
      <vt:lpstr>PowerPoint Presentation</vt:lpstr>
      <vt:lpstr>Supportive Behavior Task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Supportive Behavior Task</vt:lpstr>
      <vt:lpstr>Vulnerable Self-Disclosure</vt:lpstr>
      <vt:lpstr>Emotional Support Given by Friend</vt:lpstr>
      <vt:lpstr>Discussion</vt:lpstr>
      <vt:lpstr>Limitations</vt:lpstr>
      <vt:lpstr>Future Directions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Support-Seeking Topics, Self-Disclosure,  and Emotional Support from Best Friends in Adolescence: Emergent Themes and Associations</dc:title>
  <dc:creator>Costello, Meghan A (mac4qe)</dc:creator>
  <cp:lastModifiedBy>Breeden, Lauren Victoria (lvb5hq)</cp:lastModifiedBy>
  <cp:revision>17</cp:revision>
  <dcterms:created xsi:type="dcterms:W3CDTF">2024-04-10T15:26:35Z</dcterms:created>
  <dcterms:modified xsi:type="dcterms:W3CDTF">2024-04-24T20:05:57Z</dcterms:modified>
</cp:coreProperties>
</file>