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2918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eden, Lauren Victoria (lvb5hq)" initials="LB" lastIdx="2" clrIdx="0">
    <p:extLst>
      <p:ext uri="{19B8F6BF-5375-455C-9EA6-DF929625EA0E}">
        <p15:presenceInfo xmlns:p15="http://schemas.microsoft.com/office/powerpoint/2012/main" userId="S::lvb5hq@virginia.edu::38fb0d49-a49d-4ab8-a80f-85b0227f90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0" d="100"/>
          <a:sy n="20" d="100"/>
        </p:scale>
        <p:origin x="27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285233"/>
            <a:ext cx="27980640" cy="1337056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0171413"/>
            <a:ext cx="24688800" cy="927226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56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52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044700"/>
            <a:ext cx="709803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044700"/>
            <a:ext cx="2088261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3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2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9574541"/>
            <a:ext cx="28392120" cy="1597532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5701001"/>
            <a:ext cx="28392120" cy="840104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8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0223500"/>
            <a:ext cx="139903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0223500"/>
            <a:ext cx="139903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044708"/>
            <a:ext cx="283921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9414513"/>
            <a:ext cx="13926024" cy="461390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4028420"/>
            <a:ext cx="13926024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9414513"/>
            <a:ext cx="13994608" cy="461390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4028420"/>
            <a:ext cx="13994608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5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4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5529588"/>
            <a:ext cx="16664940" cy="272923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1521440"/>
            <a:ext cx="10617041" cy="2134489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49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560320"/>
            <a:ext cx="10617041" cy="89611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5529588"/>
            <a:ext cx="16664940" cy="272923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1521440"/>
            <a:ext cx="10617041" cy="2134489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BD410-2C88-498B-BFF4-BDF216FA2211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77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044708"/>
            <a:ext cx="283921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0223500"/>
            <a:ext cx="283921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BD410-2C88-498B-BFF4-BDF216FA2211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5595568"/>
            <a:ext cx="111099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5595568"/>
            <a:ext cx="74066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1FB05-1452-4823-9EB6-76AB75ADC8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2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F161ECA-B0E0-AD92-A00A-DDA2F15B1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32918400" cy="5629652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br>
              <a:rPr lang="en-US" sz="9600" b="1" dirty="0">
                <a:solidFill>
                  <a:schemeClr val="bg1"/>
                </a:solidFill>
              </a:rPr>
            </a:br>
            <a:r>
              <a:rPr lang="en-US" sz="9700" b="1" dirty="0">
                <a:solidFill>
                  <a:schemeClr val="bg1"/>
                </a:solidFill>
              </a:rPr>
              <a:t>When Friendship Works: Linking Adolescent Close Friendship Qualities to Long-term Career Outcomes</a:t>
            </a:r>
            <a:br>
              <a:rPr lang="en-US" sz="9600" b="1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Lauren V. Breeden, BA, Amanda F. Hellwig, MA, Jessica A. Stern, PhD, and Joseph P. Allen, PhD</a:t>
            </a:r>
            <a:br>
              <a:rPr lang="en-US" altLang="x-none" sz="4800" b="1" dirty="0">
                <a:solidFill>
                  <a:schemeClr val="bg1"/>
                </a:solidFill>
                <a:ea typeface="ＭＳ Ｐゴシック" charset="-128"/>
              </a:rPr>
            </a:br>
            <a:r>
              <a:rPr lang="en-US" altLang="en-US" sz="9600" dirty="0">
                <a:latin typeface="Times New Roman" charset="0"/>
                <a:ea typeface="ＭＳ Ｐゴシック" charset="-128"/>
              </a:rPr>
              <a:t> </a:t>
            </a:r>
            <a:r>
              <a:rPr lang="en-US" altLang="en-US" sz="6000" dirty="0">
                <a:solidFill>
                  <a:schemeClr val="bg1"/>
                </a:solidFill>
                <a:latin typeface="Times New Roman" charset="0"/>
                <a:ea typeface="ＭＳ Ｐゴシック" charset="-128"/>
              </a:rPr>
              <a:t>University </a:t>
            </a:r>
            <a:r>
              <a:rPr lang="en-US" altLang="en-US" sz="6000" i="1" dirty="0">
                <a:solidFill>
                  <a:schemeClr val="bg1"/>
                </a:solidFill>
                <a:latin typeface="Times New Roman" charset="0"/>
                <a:ea typeface="ＭＳ Ｐゴシック" charset="-128"/>
              </a:rPr>
              <a:t>of</a:t>
            </a:r>
            <a:r>
              <a:rPr lang="en-US" altLang="en-US" sz="6000" dirty="0">
                <a:solidFill>
                  <a:schemeClr val="bg1"/>
                </a:solidFill>
                <a:latin typeface="Times New Roman" charset="0"/>
                <a:ea typeface="ＭＳ Ｐゴシック" charset="-128"/>
              </a:rPr>
              <a:t> Virginia </a:t>
            </a:r>
            <a:br>
              <a:rPr lang="en-US" altLang="x-none" sz="9600" dirty="0">
                <a:solidFill>
                  <a:schemeClr val="bg1"/>
                </a:solidFill>
                <a:ea typeface="ＭＳ Ｐゴシック" charset="-128"/>
              </a:rPr>
            </a:br>
            <a:endParaRPr lang="en-US" altLang="x-none" sz="9600" b="1" dirty="0">
              <a:solidFill>
                <a:schemeClr val="bg1"/>
              </a:solidFill>
              <a:ea typeface="ＭＳ Ｐゴシック" charset="-128"/>
            </a:endParaRPr>
          </a:p>
        </p:txBody>
      </p:sp>
      <p:pic>
        <p:nvPicPr>
          <p:cNvPr id="6" name="Picture 252" descr="roundlogo">
            <a:extLst>
              <a:ext uri="{FF2B5EF4-FFF2-40B4-BE49-F238E27FC236}">
                <a16:creationId xmlns:a16="http://schemas.microsoft.com/office/drawing/2014/main" id="{0540B5AC-D487-DDCB-804F-6E9A4CB80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891" y="2832993"/>
            <a:ext cx="2348312" cy="229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52" descr="roundlogo">
            <a:extLst>
              <a:ext uri="{FF2B5EF4-FFF2-40B4-BE49-F238E27FC236}">
                <a16:creationId xmlns:a16="http://schemas.microsoft.com/office/drawing/2014/main" id="{92F96D67-0BFE-9FE2-118B-FF56D222AB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21197" y="2997605"/>
            <a:ext cx="2348312" cy="229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2AE2268-E902-F281-B2AF-005D1C079A17}"/>
              </a:ext>
            </a:extLst>
          </p:cNvPr>
          <p:cNvSpPr txBox="1"/>
          <p:nvPr/>
        </p:nvSpPr>
        <p:spPr>
          <a:xfrm>
            <a:off x="1091803" y="6002715"/>
            <a:ext cx="9371302" cy="140863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5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Introduction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CE7AF6-B12B-9E3A-4C90-A9E878D5338C}"/>
              </a:ext>
            </a:extLst>
          </p:cNvPr>
          <p:cNvSpPr txBox="1"/>
          <p:nvPr/>
        </p:nvSpPr>
        <p:spPr>
          <a:xfrm>
            <a:off x="408855" y="7559570"/>
            <a:ext cx="10737197" cy="16650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</a:rPr>
              <a:t>Career satisfaction and burnout are linked to mental and physical health</a:t>
            </a:r>
            <a:r>
              <a:rPr lang="en-US" sz="4000" b="0" i="0" u="none" strike="noStrike" dirty="0">
                <a:effectLst/>
                <a:latin typeface="Times New Roman" panose="02020603050405020304" pitchFamily="18" charset="0"/>
              </a:rPr>
              <a:t> (</a:t>
            </a:r>
            <a:r>
              <a:rPr lang="en-US" sz="4000" b="0" i="0" u="none" strike="noStrike" dirty="0" err="1">
                <a:effectLst/>
                <a:latin typeface="Times New Roman" panose="02020603050405020304" pitchFamily="18" charset="0"/>
              </a:rPr>
              <a:t>Dirlam</a:t>
            </a:r>
            <a:r>
              <a:rPr lang="en-US" sz="4000" b="0" i="0" u="none" strike="noStrike" dirty="0">
                <a:effectLst/>
                <a:latin typeface="Times New Roman" panose="02020603050405020304" pitchFamily="18" charset="0"/>
              </a:rPr>
              <a:t> &amp; Zheng, 2017; Fischer &amp; Sousa-Poza, 2008; Dua, 1994).</a:t>
            </a:r>
          </a:p>
          <a:p>
            <a:pPr marL="45720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b="0" i="0" u="none" strike="noStrike" dirty="0">
                <a:effectLst/>
                <a:latin typeface="Times New Roman" panose="02020603050405020304" pitchFamily="18" charset="0"/>
              </a:rPr>
              <a:t>Social predictors of career satisfaction and burnout have rarely been investigated, but there’s some evidence to suggest that avoiding peer rejection is related to greater work performance and educational attainment (</a:t>
            </a:r>
            <a:r>
              <a:rPr lang="da-DK" sz="4000" b="0" i="0" u="none" strike="noStrike" dirty="0">
                <a:effectLst/>
                <a:latin typeface="Times New Roman" panose="02020603050405020304" pitchFamily="18" charset="0"/>
              </a:rPr>
              <a:t>Bagwell et al., 2008; Lorijn et al., 2021).</a:t>
            </a:r>
            <a:endParaRPr lang="en-US" sz="4000" dirty="0">
              <a:latin typeface="Times New Roman" panose="02020603050405020304" pitchFamily="18" charset="0"/>
            </a:endParaRPr>
          </a:p>
          <a:p>
            <a:pPr marL="457200" indent="-457200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</a:rPr>
              <a:t>Therefore, we will focus on social predictors of career satisfaction and burnout, particularly in adolescent close friendships.</a:t>
            </a:r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endParaRPr lang="en-US" altLang="x-none" sz="4000" b="1" u="sng" dirty="0">
              <a:latin typeface="Times New Roman" charset="0"/>
            </a:endParaRPr>
          </a:p>
          <a:p>
            <a:pPr>
              <a:defRPr/>
            </a:pPr>
            <a:r>
              <a:rPr lang="en-US" altLang="x-none" sz="4000" b="1" u="sng" dirty="0">
                <a:latin typeface="Times New Roman" charset="0"/>
              </a:rPr>
              <a:t>Hypotheses</a:t>
            </a:r>
          </a:p>
          <a:p>
            <a:pPr>
              <a:defRPr/>
            </a:pPr>
            <a:r>
              <a:rPr lang="en-US" sz="4000" b="1" dirty="0">
                <a:latin typeface="Times New Roman" panose="02020603050405020304" pitchFamily="18" charset="0"/>
              </a:rPr>
              <a:t>1. </a:t>
            </a:r>
            <a:r>
              <a:rPr lang="en-US" sz="4000" b="0" i="0" u="none" strike="noStrike" dirty="0">
                <a:effectLst/>
                <a:latin typeface="Times New Roman" panose="02020603050405020304" pitchFamily="18" charset="0"/>
              </a:rPr>
              <a:t>Close friendship quality </a:t>
            </a:r>
            <a:r>
              <a:rPr lang="en-US" sz="4000" dirty="0">
                <a:latin typeface="Times New Roman" panose="02020603050405020304" pitchFamily="18" charset="0"/>
              </a:rPr>
              <a:t>in adolescence </a:t>
            </a:r>
            <a:r>
              <a:rPr lang="en-US" sz="4000" b="0" i="0" u="none" strike="noStrike" dirty="0">
                <a:effectLst/>
                <a:latin typeface="Times New Roman" panose="02020603050405020304" pitchFamily="18" charset="0"/>
              </a:rPr>
              <a:t>will predict greater career satisfaction and less burnout in adulthood.</a:t>
            </a:r>
            <a:endParaRPr lang="en-US" sz="4000" dirty="0">
              <a:latin typeface="Times New Roman" panose="02020603050405020304" pitchFamily="18" charset="0"/>
            </a:endParaRPr>
          </a:p>
          <a:p>
            <a:pPr>
              <a:defRPr/>
            </a:pPr>
            <a:endParaRPr lang="en-US" sz="4000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en-US" altLang="x-none" sz="4000" b="1" dirty="0">
                <a:latin typeface="Times New Roman" charset="0"/>
              </a:rPr>
              <a:t>2. </a:t>
            </a:r>
            <a:r>
              <a:rPr lang="en-US" sz="4000" b="0" i="0" u="none" strike="noStrike" dirty="0">
                <a:effectLst/>
                <a:latin typeface="Times New Roman" panose="02020603050405020304" pitchFamily="18" charset="0"/>
              </a:rPr>
              <a:t>Being less autonomous in adolescence will predict lower levels of career satisfaction and more burnout in adulthood.</a:t>
            </a:r>
            <a:endParaRPr lang="en-US" altLang="x-none" sz="4000" b="1" dirty="0">
              <a:latin typeface="Times New Roman" charset="0"/>
            </a:endParaRPr>
          </a:p>
          <a:p>
            <a:pPr indent="457200" rtl="0">
              <a:spcBef>
                <a:spcPts val="0"/>
              </a:spcBef>
              <a:spcAft>
                <a:spcPts val="0"/>
              </a:spcAft>
            </a:pPr>
            <a:br>
              <a:rPr lang="en-US" sz="4000" dirty="0"/>
            </a:br>
            <a:r>
              <a:rPr lang="en-US" altLang="en-US" sz="4000" b="1" dirty="0">
                <a:latin typeface="Times New Roman" panose="02020603050405020304" pitchFamily="18" charset="0"/>
              </a:rPr>
              <a:t>3</a:t>
            </a: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0" i="0" u="none" strike="noStrike" dirty="0">
                <a:effectLst/>
                <a:latin typeface="Times New Roman" panose="02020603050405020304" pitchFamily="18" charset="0"/>
              </a:rPr>
              <a:t>A durable</a:t>
            </a:r>
            <a:r>
              <a:rPr lang="en-US" sz="4000" dirty="0">
                <a:latin typeface="Times New Roman" panose="02020603050405020304" pitchFamily="18" charset="0"/>
              </a:rPr>
              <a:t> close</a:t>
            </a:r>
            <a:r>
              <a:rPr lang="en-US" sz="4000" b="0" i="0" u="none" strike="noStrike" dirty="0">
                <a:effectLst/>
                <a:latin typeface="Times New Roman" panose="02020603050405020304" pitchFamily="18" charset="0"/>
              </a:rPr>
              <a:t> friendship in adolescence will predict greater career satisfaction and reduced feelings of burnout in adulthood.</a:t>
            </a:r>
            <a:endParaRPr lang="en-US" sz="4000" b="0" dirty="0">
              <a:effectLst/>
            </a:endParaRPr>
          </a:p>
          <a:p>
            <a:endParaRPr lang="en-US" altLang="x-none" sz="3600" b="1" dirty="0">
              <a:latin typeface="Times New Roman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59A1DBC-2475-33DA-2736-74DB62CDD27D}"/>
              </a:ext>
            </a:extLst>
          </p:cNvPr>
          <p:cNvSpPr txBox="1"/>
          <p:nvPr/>
        </p:nvSpPr>
        <p:spPr>
          <a:xfrm>
            <a:off x="1091802" y="23389588"/>
            <a:ext cx="9371302" cy="140038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5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Methods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7037E1-F1D0-940D-DBB8-0F42814A673F}"/>
              </a:ext>
            </a:extLst>
          </p:cNvPr>
          <p:cNvSpPr txBox="1"/>
          <p:nvPr/>
        </p:nvSpPr>
        <p:spPr>
          <a:xfrm>
            <a:off x="448891" y="25310605"/>
            <a:ext cx="11156951" cy="117878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x-none" sz="4000" b="1" u="sng" dirty="0">
                <a:latin typeface="Times New Roman" charset="0"/>
              </a:rPr>
              <a:t>Participants </a:t>
            </a:r>
          </a:p>
          <a:p>
            <a:pPr marL="571500" indent="-571500">
              <a:buFont typeface="Arial" charset="0"/>
              <a:buChar char="•"/>
              <a:defRPr/>
            </a:pPr>
            <a:r>
              <a:rPr lang="en-US" altLang="x-none" sz="4000" dirty="0">
                <a:latin typeface="Times New Roman" charset="0"/>
              </a:rPr>
              <a:t>  184 participants were followed from ages 13 to 38. </a:t>
            </a:r>
          </a:p>
          <a:p>
            <a:pPr>
              <a:defRPr/>
            </a:pPr>
            <a:endParaRPr lang="en-US" altLang="x-none" sz="4000" b="1" u="sng" dirty="0">
              <a:latin typeface="Times New Roman" charset="0"/>
            </a:endParaRPr>
          </a:p>
          <a:p>
            <a:pPr>
              <a:defRPr/>
            </a:pPr>
            <a:r>
              <a:rPr lang="en-US" altLang="x-none" sz="4000" b="1" u="sng" dirty="0">
                <a:latin typeface="Times New Roman" charset="0"/>
              </a:rPr>
              <a:t>Measures </a:t>
            </a:r>
          </a:p>
          <a:p>
            <a:pPr marL="571500" indent="-571500">
              <a:buFont typeface="Arial" charset="0"/>
              <a:buChar char="•"/>
              <a:defRPr/>
            </a:pP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 Friend reported Total Close Friendship Quality With Teen</a:t>
            </a:r>
            <a:r>
              <a:rPr lang="en-US" altLang="x-none" sz="4000" dirty="0">
                <a:latin typeface="Times New Roman" charset="0"/>
              </a:rPr>
              <a:t>– Inventory of Parent and Peer Attachment scale – Age 13 (IPPA; </a:t>
            </a:r>
            <a:r>
              <a:rPr lang="en-US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Armsden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 &amp; Greenberg</a:t>
            </a:r>
            <a:r>
              <a:rPr lang="en-US" altLang="x-none" sz="4000" dirty="0">
                <a:latin typeface="Times New Roman" charset="0"/>
              </a:rPr>
              <a:t>, 1987)</a:t>
            </a:r>
            <a:endParaRPr lang="en-US" altLang="x-none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charset="0"/>
              <a:buChar char="•"/>
              <a:defRPr/>
            </a:pPr>
            <a:r>
              <a:rPr lang="en-US" altLang="x-non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Close Friend reported Teen Is Pressured by Others</a:t>
            </a:r>
            <a:r>
              <a:rPr lang="en-US" altLang="x-none" sz="4000" dirty="0">
                <a:latin typeface="Times New Roman" charset="0"/>
              </a:rPr>
              <a:t> – </a:t>
            </a:r>
            <a:r>
              <a:rPr lang="fr-FR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Adolescent Self-Perception Profile </a:t>
            </a:r>
            <a:r>
              <a:rPr lang="en-US" altLang="x-none" sz="4000" dirty="0">
                <a:latin typeface="Times New Roman" charset="0"/>
              </a:rPr>
              <a:t>– Age 13 </a:t>
            </a:r>
            <a:r>
              <a:rPr lang="fr-FR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fr-FR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Harter</a:t>
            </a:r>
            <a:r>
              <a:rPr lang="fr-FR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, 1988)</a:t>
            </a:r>
          </a:p>
          <a:p>
            <a:pPr marL="571500" indent="-571500">
              <a:buFont typeface="Arial" charset="0"/>
              <a:buChar char="•"/>
              <a:defRPr/>
            </a:pPr>
            <a:r>
              <a:rPr lang="en-US" altLang="x-none" sz="4000" dirty="0">
                <a:latin typeface="Times New Roman" charset="0"/>
              </a:rPr>
              <a:t>Close Friend reported Friendship Duration – Age 14 </a:t>
            </a:r>
          </a:p>
          <a:p>
            <a:pPr marL="571500" indent="-571500">
              <a:buFont typeface="Arial" charset="0"/>
              <a:buChar char="•"/>
              <a:defRPr/>
            </a:pPr>
            <a:r>
              <a:rPr lang="en-US" altLang="x-none" sz="4000" dirty="0">
                <a:latin typeface="Times New Roman" charset="0"/>
              </a:rPr>
              <a:t>Self-Report Career Satisfaction of Teen – Age 30 (</a:t>
            </a:r>
            <a:r>
              <a:rPr lang="en-US" altLang="x-none" sz="4000" dirty="0" err="1">
                <a:latin typeface="Times New Roman" charset="0"/>
              </a:rPr>
              <a:t>Greenhaus</a:t>
            </a:r>
            <a:r>
              <a:rPr lang="en-US" altLang="x-none" sz="4000" dirty="0">
                <a:latin typeface="Times New Roman" charset="0"/>
              </a:rPr>
              <a:t>, J.H. et. al., 1990)</a:t>
            </a:r>
          </a:p>
          <a:p>
            <a:pPr marL="571500" indent="-571500">
              <a:buFont typeface="Arial" charset="0"/>
              <a:buChar char="•"/>
              <a:defRPr/>
            </a:pPr>
            <a:r>
              <a:rPr lang="en-US" altLang="x-none" sz="4000" dirty="0">
                <a:latin typeface="Times New Roman" charset="0"/>
              </a:rPr>
              <a:t>Self-Report Burnout – Maslach’s Burnout Inventory – 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Age 35 </a:t>
            </a:r>
            <a:r>
              <a:rPr lang="en-US" altLang="x-none" sz="4000" dirty="0">
                <a:latin typeface="Times New Roman" charset="0"/>
              </a:rPr>
              <a:t>(MBI; Schaufeli</a:t>
            </a:r>
            <a:r>
              <a:rPr lang="en-US" altLang="x-none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, W.B. et. al</a:t>
            </a:r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., 1996)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ECFA192-AD82-C6E0-5982-36D9C8896788}"/>
              </a:ext>
            </a:extLst>
          </p:cNvPr>
          <p:cNvSpPr txBox="1"/>
          <p:nvPr/>
        </p:nvSpPr>
        <p:spPr>
          <a:xfrm>
            <a:off x="11773549" y="6011737"/>
            <a:ext cx="9371302" cy="1416998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5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Results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29D76D2-A984-E8E0-B7BC-6C373EC0A5E7}"/>
              </a:ext>
            </a:extLst>
          </p:cNvPr>
          <p:cNvSpPr txBox="1"/>
          <p:nvPr/>
        </p:nvSpPr>
        <p:spPr>
          <a:xfrm>
            <a:off x="11545514" y="7770709"/>
            <a:ext cx="9795621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Times New Roman" panose="02020603050405020304" pitchFamily="18" charset="0"/>
              </a:rPr>
              <a:t>Better overall friendship quality and trust predicted greater career satisfaction.</a:t>
            </a:r>
          </a:p>
          <a:p>
            <a:endParaRPr lang="en-US" altLang="en-US" sz="4000" dirty="0">
              <a:latin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Times New Roman" panose="02020603050405020304" pitchFamily="18" charset="0"/>
              </a:rPr>
              <a:t>Teen being more pressured by others predicted more career exhaustion, but not when GPA was accounted for. </a:t>
            </a:r>
          </a:p>
          <a:p>
            <a:endParaRPr lang="en-US" altLang="en-US" sz="4000" dirty="0">
              <a:latin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Times New Roman" panose="02020603050405020304" pitchFamily="18" charset="0"/>
              </a:rPr>
              <a:t>Longer friendship duration predicted less total burnout, cynicism, and exhaustion.</a:t>
            </a:r>
          </a:p>
        </p:txBody>
      </p:sp>
      <p:sp>
        <p:nvSpPr>
          <p:cNvPr id="23" name="TextBox 4108">
            <a:extLst>
              <a:ext uri="{FF2B5EF4-FFF2-40B4-BE49-F238E27FC236}">
                <a16:creationId xmlns:a16="http://schemas.microsoft.com/office/drawing/2014/main" id="{4ADD5F90-1FE2-9F88-A254-72C0BA954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764" y="35407195"/>
            <a:ext cx="17410334" cy="1969770"/>
          </a:xfrm>
          <a:prstGeom prst="rect">
            <a:avLst/>
          </a:prstGeom>
          <a:noFill/>
          <a:ln w="12700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study was supported by grants from the National Institute of Child Health and Human Development and the National Institute of Mental Health (R37HD058305 and </a:t>
            </a:r>
            <a:r>
              <a:rPr lang="en-US" altLang="en-US" sz="3000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R01-MH58066</a:t>
            </a:r>
            <a:r>
              <a:rPr lang="en-US" alt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to Joseph Allen.</a:t>
            </a:r>
          </a:p>
          <a:p>
            <a:pPr algn="ctr"/>
            <a:endParaRPr lang="en-US" altLang="en-US" sz="3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Contact: Lauren Breeden- lvb5hq@virginia.edu</a:t>
            </a:r>
            <a:endParaRPr lang="en-US" altLang="en-US" sz="3000" dirty="0"/>
          </a:p>
        </p:txBody>
      </p:sp>
      <p:sp>
        <p:nvSpPr>
          <p:cNvPr id="25" name="TextBox 25">
            <a:extLst>
              <a:ext uri="{FF2B5EF4-FFF2-40B4-BE49-F238E27FC236}">
                <a16:creationId xmlns:a16="http://schemas.microsoft.com/office/drawing/2014/main" id="{37E56E26-BAF3-4FFB-1705-4040A3A186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68713" y="16099437"/>
            <a:ext cx="2138083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6000" b="1" dirty="0"/>
              <a:t>Ages 13-15               Ages 29-32              Ages 33-38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EFAD7A4-D478-1EBF-294A-2A053C28C7CE}"/>
              </a:ext>
            </a:extLst>
          </p:cNvPr>
          <p:cNvSpPr/>
          <p:nvPr/>
        </p:nvSpPr>
        <p:spPr bwMode="auto">
          <a:xfrm>
            <a:off x="12716639" y="17672145"/>
            <a:ext cx="3454400" cy="354806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defTabSz="5121275" eaLnBrk="1" hangingPunct="1">
              <a:defRPr/>
            </a:pPr>
            <a:r>
              <a:rPr lang="en-US" sz="4500" dirty="0">
                <a:latin typeface="Arial" charset="0"/>
              </a:rPr>
              <a:t>Total Close Friendship Quality</a:t>
            </a:r>
          </a:p>
        </p:txBody>
      </p:sp>
      <p:sp>
        <p:nvSpPr>
          <p:cNvPr id="28" name="Rectangle: Rounded Corners 4124">
            <a:extLst>
              <a:ext uri="{FF2B5EF4-FFF2-40B4-BE49-F238E27FC236}">
                <a16:creationId xmlns:a16="http://schemas.microsoft.com/office/drawing/2014/main" id="{81977856-3DE6-46CA-342F-2FB6F2367101}"/>
              </a:ext>
            </a:extLst>
          </p:cNvPr>
          <p:cNvSpPr/>
          <p:nvPr/>
        </p:nvSpPr>
        <p:spPr bwMode="auto">
          <a:xfrm>
            <a:off x="12707486" y="21811549"/>
            <a:ext cx="3454400" cy="35480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defTabSz="5121275" eaLnBrk="1" hangingPunct="1">
              <a:defRPr/>
            </a:pPr>
            <a:r>
              <a:rPr lang="en-US" sz="4500" dirty="0">
                <a:latin typeface="Arial" charset="0"/>
              </a:rPr>
              <a:t>Close Friendship Quality: Trust 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DBB6D30E-C0E0-813D-4C25-F7A410B05BED}"/>
              </a:ext>
            </a:extLst>
          </p:cNvPr>
          <p:cNvSpPr/>
          <p:nvPr/>
        </p:nvSpPr>
        <p:spPr bwMode="auto">
          <a:xfrm>
            <a:off x="12700764" y="26205550"/>
            <a:ext cx="3470275" cy="35480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defTabSz="5121275" eaLnBrk="1" hangingPunct="1">
              <a:defRPr/>
            </a:pPr>
            <a:r>
              <a:rPr lang="en-US" sz="4500" dirty="0">
                <a:latin typeface="Arial" charset="0"/>
              </a:rPr>
              <a:t>Friendship Duration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55673CA7-A99C-0A44-4EDB-B025FB091EFE}"/>
              </a:ext>
            </a:extLst>
          </p:cNvPr>
          <p:cNvSpPr/>
          <p:nvPr/>
        </p:nvSpPr>
        <p:spPr bwMode="auto">
          <a:xfrm>
            <a:off x="19849779" y="17610880"/>
            <a:ext cx="3454400" cy="35480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defTabSz="5121275" eaLnBrk="1" hangingPunct="1">
              <a:defRPr/>
            </a:pPr>
            <a:r>
              <a:rPr lang="en-US" sz="4400" dirty="0">
                <a:latin typeface="Arial" charset="0"/>
              </a:rPr>
              <a:t>Career Satisfaction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7F09B060-7678-783D-D004-6E6FBD00A91E}"/>
              </a:ext>
            </a:extLst>
          </p:cNvPr>
          <p:cNvSpPr/>
          <p:nvPr/>
        </p:nvSpPr>
        <p:spPr bwMode="auto">
          <a:xfrm>
            <a:off x="26998795" y="21811549"/>
            <a:ext cx="3363913" cy="35400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defTabSz="5121275" eaLnBrk="1" hangingPunct="1">
              <a:defRPr/>
            </a:pPr>
            <a:r>
              <a:rPr lang="en-US" sz="4500" dirty="0">
                <a:latin typeface="Arial" charset="0"/>
              </a:rPr>
              <a:t>Burnout: Exhaustion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241BDAF-C02A-37CF-A82F-8A045FC27F47}"/>
              </a:ext>
            </a:extLst>
          </p:cNvPr>
          <p:cNvSpPr/>
          <p:nvPr/>
        </p:nvSpPr>
        <p:spPr bwMode="auto">
          <a:xfrm>
            <a:off x="26934463" y="26079576"/>
            <a:ext cx="3363913" cy="35400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defTabSz="5121275" eaLnBrk="1" hangingPunct="1">
              <a:defRPr/>
            </a:pPr>
            <a:r>
              <a:rPr lang="en-US" sz="4500" dirty="0">
                <a:latin typeface="Arial" charset="0"/>
              </a:rPr>
              <a:t>Burnout: </a:t>
            </a:r>
          </a:p>
          <a:p>
            <a:pPr algn="ctr" defTabSz="5121275" eaLnBrk="1" hangingPunct="1">
              <a:defRPr/>
            </a:pPr>
            <a:r>
              <a:rPr lang="en-US" sz="4500" dirty="0">
                <a:latin typeface="Arial" charset="0"/>
              </a:rPr>
              <a:t>Cynicism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0C30E8DF-7E5C-5B25-A3D3-236D0C9E9FAC}"/>
              </a:ext>
            </a:extLst>
          </p:cNvPr>
          <p:cNvSpPr/>
          <p:nvPr/>
        </p:nvSpPr>
        <p:spPr bwMode="auto">
          <a:xfrm>
            <a:off x="26934462" y="17610880"/>
            <a:ext cx="3363914" cy="3536836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 algn="ctr" defTabSz="5121275" eaLnBrk="1" hangingPunct="1">
              <a:defRPr/>
            </a:pPr>
            <a:r>
              <a:rPr lang="en-US" sz="4500" dirty="0">
                <a:latin typeface="Arial" charset="0"/>
              </a:rPr>
              <a:t>Total Burnout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26A0260-EBA8-6D36-C25D-894396B61DBE}"/>
              </a:ext>
            </a:extLst>
          </p:cNvPr>
          <p:cNvSpPr txBox="1"/>
          <p:nvPr/>
        </p:nvSpPr>
        <p:spPr>
          <a:xfrm>
            <a:off x="22455295" y="5992370"/>
            <a:ext cx="9371302" cy="1400383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8500" dirty="0">
                <a:solidFill>
                  <a:schemeClr val="bg1"/>
                </a:solidFill>
                <a:latin typeface="Arial" charset="0"/>
                <a:ea typeface="ＭＳ Ｐゴシック" charset="-128"/>
              </a:rPr>
              <a:t>Conclusions</a:t>
            </a:r>
          </a:p>
        </p:txBody>
      </p:sp>
      <p:sp>
        <p:nvSpPr>
          <p:cNvPr id="37" name="TextBox 6">
            <a:extLst>
              <a:ext uri="{FF2B5EF4-FFF2-40B4-BE49-F238E27FC236}">
                <a16:creationId xmlns:a16="http://schemas.microsoft.com/office/drawing/2014/main" id="{DD4451C8-4A7B-7A23-5EEC-B5BA7F7EA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074" y="7559570"/>
            <a:ext cx="10371744" cy="8094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Times New Roman" panose="02020603050405020304" pitchFamily="18" charset="0"/>
              </a:rPr>
              <a:t>As a teen, being able to maintain a high-quality close friendship was associated with a range of positive career-related outcomes.</a:t>
            </a:r>
          </a:p>
          <a:p>
            <a:pPr marL="0" indent="0"/>
            <a:endParaRPr lang="en-US" altLang="en-US" sz="4000" dirty="0"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grades and school performance are not the whole picture when predicting a satisfying career and avoiding feelings of burnout in adulthood.</a:t>
            </a:r>
          </a:p>
          <a:p>
            <a:pPr marL="0" indent="0"/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 future research on the topic is needed, it may be fruitful to support healthy, adolescent friendships in efforts to promote career satisfaction and reduce career-related distress.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7B008D3-EC5D-32F3-7EC5-4ADD4E67E9A2}"/>
              </a:ext>
            </a:extLst>
          </p:cNvPr>
          <p:cNvSpPr txBox="1"/>
          <p:nvPr/>
        </p:nvSpPr>
        <p:spPr>
          <a:xfrm>
            <a:off x="12700764" y="31681365"/>
            <a:ext cx="2100132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Future Directions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More diverse populations.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Later teenage years (16-18 </a:t>
            </a:r>
            <a:r>
              <a:rPr lang="en-US" altLang="en-US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y.o</a:t>
            </a:r>
            <a:r>
              <a:rPr lang="en-US" alt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) and later adult years (40-50 </a:t>
            </a:r>
            <a:r>
              <a:rPr lang="en-US" altLang="en-US" sz="4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y.o</a:t>
            </a:r>
            <a:r>
              <a:rPr lang="en-US" alt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Utilize other reporters, such as parents or romantic partners.</a:t>
            </a:r>
            <a:endParaRPr lang="en-US" altLang="en-US" sz="4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 for </a:t>
            </a:r>
            <a:r>
              <a:rPr lang="en-US" alt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teen’s home environment/family dynamic and school environment.</a:t>
            </a:r>
            <a:endParaRPr lang="en-US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6" name="Straight Arrow Connector 29">
            <a:extLst>
              <a:ext uri="{FF2B5EF4-FFF2-40B4-BE49-F238E27FC236}">
                <a16:creationId xmlns:a16="http://schemas.microsoft.com/office/drawing/2014/main" id="{962BE1F6-1A90-9D9A-641C-B41E17890B3B}"/>
              </a:ext>
            </a:extLst>
          </p:cNvPr>
          <p:cNvCxnSpPr>
            <a:cxnSpLocks/>
            <a:stCxn id="26" idx="3"/>
            <a:endCxn id="31" idx="1"/>
          </p:cNvCxnSpPr>
          <p:nvPr/>
        </p:nvCxnSpPr>
        <p:spPr bwMode="auto">
          <a:xfrm flipV="1">
            <a:off x="16171039" y="19384912"/>
            <a:ext cx="3678740" cy="61264"/>
          </a:xfrm>
          <a:prstGeom prst="straightConnector1">
            <a:avLst/>
          </a:prstGeom>
          <a:noFill/>
          <a:ln w="127000" algn="ctr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Straight Arrow Connector 29">
            <a:extLst>
              <a:ext uri="{FF2B5EF4-FFF2-40B4-BE49-F238E27FC236}">
                <a16:creationId xmlns:a16="http://schemas.microsoft.com/office/drawing/2014/main" id="{7496598B-B06C-095C-9891-E337285A5313}"/>
              </a:ext>
            </a:extLst>
          </p:cNvPr>
          <p:cNvCxnSpPr>
            <a:cxnSpLocks/>
            <a:stCxn id="28" idx="3"/>
          </p:cNvCxnSpPr>
          <p:nvPr/>
        </p:nvCxnSpPr>
        <p:spPr bwMode="auto">
          <a:xfrm flipV="1">
            <a:off x="16161886" y="19594498"/>
            <a:ext cx="3638546" cy="3991083"/>
          </a:xfrm>
          <a:prstGeom prst="straightConnector1">
            <a:avLst/>
          </a:prstGeom>
          <a:noFill/>
          <a:ln w="127000" algn="ctr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Arrow Connector 29">
            <a:extLst>
              <a:ext uri="{FF2B5EF4-FFF2-40B4-BE49-F238E27FC236}">
                <a16:creationId xmlns:a16="http://schemas.microsoft.com/office/drawing/2014/main" id="{F5F0A012-4B9D-85AF-1A40-6411061D1A55}"/>
              </a:ext>
            </a:extLst>
          </p:cNvPr>
          <p:cNvCxnSpPr>
            <a:cxnSpLocks/>
            <a:stCxn id="30" idx="3"/>
          </p:cNvCxnSpPr>
          <p:nvPr/>
        </p:nvCxnSpPr>
        <p:spPr bwMode="auto">
          <a:xfrm flipV="1">
            <a:off x="16171039" y="27920984"/>
            <a:ext cx="10827756" cy="58598"/>
          </a:xfrm>
          <a:prstGeom prst="straightConnector1">
            <a:avLst/>
          </a:prstGeom>
          <a:noFill/>
          <a:ln w="127000" algn="ctr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4" name="Straight Arrow Connector 29">
            <a:extLst>
              <a:ext uri="{FF2B5EF4-FFF2-40B4-BE49-F238E27FC236}">
                <a16:creationId xmlns:a16="http://schemas.microsoft.com/office/drawing/2014/main" id="{2961C652-7E80-F970-BBFE-7DCC02F5ABC5}"/>
              </a:ext>
            </a:extLst>
          </p:cNvPr>
          <p:cNvCxnSpPr>
            <a:cxnSpLocks/>
            <a:stCxn id="30" idx="3"/>
            <a:endCxn id="33" idx="1"/>
          </p:cNvCxnSpPr>
          <p:nvPr/>
        </p:nvCxnSpPr>
        <p:spPr bwMode="auto">
          <a:xfrm flipV="1">
            <a:off x="16171039" y="23581559"/>
            <a:ext cx="10827756" cy="4398023"/>
          </a:xfrm>
          <a:prstGeom prst="straightConnector1">
            <a:avLst/>
          </a:prstGeom>
          <a:noFill/>
          <a:ln w="127000" algn="ctr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5" name="Straight Arrow Connector 29">
            <a:extLst>
              <a:ext uri="{FF2B5EF4-FFF2-40B4-BE49-F238E27FC236}">
                <a16:creationId xmlns:a16="http://schemas.microsoft.com/office/drawing/2014/main" id="{362B0532-14E6-CD71-D79B-CF2D0B14FDCC}"/>
              </a:ext>
            </a:extLst>
          </p:cNvPr>
          <p:cNvCxnSpPr>
            <a:cxnSpLocks/>
            <a:endCxn id="35" idx="1"/>
          </p:cNvCxnSpPr>
          <p:nvPr/>
        </p:nvCxnSpPr>
        <p:spPr bwMode="auto">
          <a:xfrm flipV="1">
            <a:off x="16112539" y="19379298"/>
            <a:ext cx="10821923" cy="8541686"/>
          </a:xfrm>
          <a:prstGeom prst="straightConnector1">
            <a:avLst/>
          </a:prstGeom>
          <a:noFill/>
          <a:ln w="127000" algn="ctr">
            <a:solidFill>
              <a:srgbClr val="00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" name="Rectangle 27">
            <a:extLst>
              <a:ext uri="{FF2B5EF4-FFF2-40B4-BE49-F238E27FC236}">
                <a16:creationId xmlns:a16="http://schemas.microsoft.com/office/drawing/2014/main" id="{14E8729E-4DCF-62D6-2374-3BB290B3F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5596" y="19132859"/>
            <a:ext cx="2233612" cy="684138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6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.27**</a:t>
            </a:r>
          </a:p>
        </p:txBody>
      </p:sp>
      <p:sp>
        <p:nvSpPr>
          <p:cNvPr id="73" name="Rectangle 27">
            <a:extLst>
              <a:ext uri="{FF2B5EF4-FFF2-40B4-BE49-F238E27FC236}">
                <a16:creationId xmlns:a16="http://schemas.microsoft.com/office/drawing/2014/main" id="{B110C668-AA3E-A5C2-9438-CC69BEA22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93603" y="21336204"/>
            <a:ext cx="2233612" cy="862013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6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.31**</a:t>
            </a:r>
          </a:p>
        </p:txBody>
      </p:sp>
      <p:sp>
        <p:nvSpPr>
          <p:cNvPr id="74" name="Rectangle 27">
            <a:extLst>
              <a:ext uri="{FF2B5EF4-FFF2-40B4-BE49-F238E27FC236}">
                <a16:creationId xmlns:a16="http://schemas.microsoft.com/office/drawing/2014/main" id="{0C74A1FC-1744-F4F7-304B-F82B378F0D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3383" y="22748161"/>
            <a:ext cx="2954064" cy="1388762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6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-.33**</a:t>
            </a:r>
            <a:endParaRPr lang="en-US" altLang="en-US" sz="6000" dirty="0"/>
          </a:p>
        </p:txBody>
      </p:sp>
      <p:sp>
        <p:nvSpPr>
          <p:cNvPr id="75" name="Rectangle 27">
            <a:extLst>
              <a:ext uri="{FF2B5EF4-FFF2-40B4-BE49-F238E27FC236}">
                <a16:creationId xmlns:a16="http://schemas.microsoft.com/office/drawing/2014/main" id="{853E96A6-1EF9-A483-F885-FA7F569C5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68111" y="25422286"/>
            <a:ext cx="2233612" cy="862013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6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-.24*</a:t>
            </a:r>
            <a:endParaRPr lang="en-US" altLang="en-US" sz="6000" dirty="0"/>
          </a:p>
        </p:txBody>
      </p:sp>
      <p:sp>
        <p:nvSpPr>
          <p:cNvPr id="76" name="Rectangle 27">
            <a:extLst>
              <a:ext uri="{FF2B5EF4-FFF2-40B4-BE49-F238E27FC236}">
                <a16:creationId xmlns:a16="http://schemas.microsoft.com/office/drawing/2014/main" id="{B01E5600-1F96-864E-FED4-A846CC9E5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96543" y="27482001"/>
            <a:ext cx="2233612" cy="1147308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anchor="ctr"/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6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-.30*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5864DC4-A3E4-5FE7-5F3B-6B0FE52A82E0}"/>
              </a:ext>
            </a:extLst>
          </p:cNvPr>
          <p:cNvSpPr txBox="1"/>
          <p:nvPr/>
        </p:nvSpPr>
        <p:spPr>
          <a:xfrm>
            <a:off x="15811641" y="29973091"/>
            <a:ext cx="1228686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Times New Roman" panose="02020603050405020304" pitchFamily="18" charset="0"/>
              </a:rPr>
              <a:t>Analyses c</a:t>
            </a:r>
            <a:r>
              <a:rPr lang="en-US" sz="40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ontrolled for gender, family income, and GPA.</a:t>
            </a:r>
            <a:endParaRPr lang="en-US" altLang="en-US" sz="4000" dirty="0">
              <a:latin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924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608</TotalTime>
  <Words>582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Theme</vt:lpstr>
      <vt:lpstr> When Friendship Works: Linking Adolescent Close Friendship Qualities to Long-term Career Outcomes Lauren V. Breeden, BA, Amanda F. Hellwig, MA, Jessica A. Stern, PhD, and Joseph P. Allen, PhD  University of Virginia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When Friendship Works: Linking Adolescent Close Friendship Qualities to Long-term Career Outcomes Lauren V. Breeden, Amanda F. Hellwig, MA, Jessica A. Stern, PhD, and Joseph P. Allen, PhD  University of Virginia</dc:title>
  <dc:creator>Breeden, Lauren Victoria (lvb5hq)</dc:creator>
  <cp:lastModifiedBy>Breeden, Lauren Victoria (lvb5hq)</cp:lastModifiedBy>
  <cp:revision>19</cp:revision>
  <dcterms:created xsi:type="dcterms:W3CDTF">2024-03-24T17:06:39Z</dcterms:created>
  <dcterms:modified xsi:type="dcterms:W3CDTF">2024-04-10T14:02:04Z</dcterms:modified>
</cp:coreProperties>
</file>