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1" r:id="rId2"/>
    <p:sldMasterId id="2147483703" r:id="rId3"/>
    <p:sldMasterId id="2147483689" r:id="rId4"/>
    <p:sldMasterId id="2147483673" r:id="rId5"/>
    <p:sldMasterId id="2147483676" r:id="rId6"/>
    <p:sldMasterId id="2147483716" r:id="rId7"/>
  </p:sldMasterIdLst>
  <p:notesMasterIdLst>
    <p:notesMasterId r:id="rId32"/>
  </p:notesMasterIdLst>
  <p:sldIdLst>
    <p:sldId id="849" r:id="rId8"/>
    <p:sldId id="1192" r:id="rId9"/>
    <p:sldId id="1289" r:id="rId10"/>
    <p:sldId id="1290" r:id="rId11"/>
    <p:sldId id="1266" r:id="rId12"/>
    <p:sldId id="1295" r:id="rId13"/>
    <p:sldId id="1293" r:id="rId14"/>
    <p:sldId id="264" r:id="rId15"/>
    <p:sldId id="1283" r:id="rId16"/>
    <p:sldId id="1284" r:id="rId17"/>
    <p:sldId id="1296" r:id="rId18"/>
    <p:sldId id="1273" r:id="rId19"/>
    <p:sldId id="1278" r:id="rId20"/>
    <p:sldId id="1277" r:id="rId21"/>
    <p:sldId id="1298" r:id="rId22"/>
    <p:sldId id="1288" r:id="rId23"/>
    <p:sldId id="1281" r:id="rId24"/>
    <p:sldId id="1276" r:id="rId25"/>
    <p:sldId id="1280" r:id="rId26"/>
    <p:sldId id="1282" r:id="rId27"/>
    <p:sldId id="1231" r:id="rId28"/>
    <p:sldId id="1294" r:id="rId29"/>
    <p:sldId id="1297" r:id="rId30"/>
    <p:sldId id="1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30"/>
    <p:restoredTop sz="86406"/>
  </p:normalViewPr>
  <p:slideViewPr>
    <p:cSldViewPr snapToGrid="0">
      <p:cViewPr varScale="1">
        <p:scale>
          <a:sx n="103" d="100"/>
          <a:sy n="103" d="100"/>
        </p:scale>
        <p:origin x="114" y="4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23686026759977"/>
          <c:y val="8.9935736113607757E-3"/>
          <c:w val="0.6447712026308281"/>
          <c:h val="0.88926838037030376"/>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13C-4C6A-8451-025612D0C4BA}"/>
              </c:ext>
            </c:extLst>
          </c:dPt>
          <c:dPt>
            <c:idx val="1"/>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013C-4C6A-8451-025612D0C4B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13C-4C6A-8451-025612D0C4BA}"/>
              </c:ext>
            </c:extLst>
          </c:dPt>
          <c:dPt>
            <c:idx val="3"/>
            <c:bubble3D val="0"/>
            <c:spPr>
              <a:solidFill>
                <a:schemeClr val="bg1">
                  <a:lumMod val="8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13C-4C6A-8451-025612D0C4BA}"/>
              </c:ext>
            </c:extLst>
          </c:dPt>
          <c:dLbls>
            <c:dLbl>
              <c:idx val="0"/>
              <c:layout>
                <c:manualLayout>
                  <c:x val="-0.18669111810201633"/>
                  <c:y val="-8.416187509775628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13C-4C6A-8451-025612D0C4BA}"/>
                </c:ext>
              </c:extLst>
            </c:dLbl>
            <c:dLbl>
              <c:idx val="1"/>
              <c:layout>
                <c:manualLayout>
                  <c:x val="0.17308607409300353"/>
                  <c:y val="-6.896026666362824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13C-4C6A-8451-025612D0C4BA}"/>
                </c:ext>
              </c:extLst>
            </c:dLbl>
            <c:dLbl>
              <c:idx val="2"/>
              <c:layout>
                <c:manualLayout>
                  <c:x val="0.17575660441027832"/>
                  <c:y val="0.12669170186949488"/>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364928021036199"/>
                      <c:h val="0.21969738675175265"/>
                    </c:manualLayout>
                  </c15:layout>
                </c:ext>
                <c:ext xmlns:c16="http://schemas.microsoft.com/office/drawing/2014/chart" uri="{C3380CC4-5D6E-409C-BE32-E72D297353CC}">
                  <c16:uniqueId val="{00000005-013C-4C6A-8451-025612D0C4BA}"/>
                </c:ext>
              </c:extLst>
            </c:dLbl>
            <c:dLbl>
              <c:idx val="3"/>
              <c:layout>
                <c:manualLayout>
                  <c:x val="5.450836623463743E-2"/>
                  <c:y val="1.3864764964946969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057629426925692"/>
                      <c:h val="0.1601219188987168"/>
                    </c:manualLayout>
                  </c15:layout>
                </c:ext>
                <c:ext xmlns:c16="http://schemas.microsoft.com/office/drawing/2014/chart" uri="{C3380CC4-5D6E-409C-BE32-E72D297353CC}">
                  <c16:uniqueId val="{00000003-013C-4C6A-8451-025612D0C4BA}"/>
                </c:ext>
              </c:extLst>
            </c:dLbl>
            <c:spPr>
              <a:noFill/>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White</c:v>
                </c:pt>
                <c:pt idx="1">
                  <c:v>Black</c:v>
                </c:pt>
                <c:pt idx="2">
                  <c:v>Multiracial</c:v>
                </c:pt>
                <c:pt idx="3">
                  <c:v>Other</c:v>
                </c:pt>
              </c:strCache>
            </c:strRef>
          </c:cat>
          <c:val>
            <c:numRef>
              <c:f>Sheet1!$B$2:$B$5</c:f>
              <c:numCache>
                <c:formatCode>General</c:formatCode>
                <c:ptCount val="4"/>
                <c:pt idx="0">
                  <c:v>107</c:v>
                </c:pt>
                <c:pt idx="1">
                  <c:v>53</c:v>
                </c:pt>
                <c:pt idx="2">
                  <c:v>15</c:v>
                </c:pt>
                <c:pt idx="3">
                  <c:v>9</c:v>
                </c:pt>
              </c:numCache>
            </c:numRef>
          </c:val>
          <c:extLst>
            <c:ext xmlns:c16="http://schemas.microsoft.com/office/drawing/2014/chart" uri="{C3380CC4-5D6E-409C-BE32-E72D297353CC}">
              <c16:uniqueId val="{00000000-013C-4C6A-8451-025612D0C4BA}"/>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F8E3F-3502-3942-929E-DA5793D3188E}"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00919-31B4-AB43-B07C-A2384AE9A248}" type="slidenum">
              <a:rPr lang="en-US" smtClean="0"/>
              <a:t>‹#›</a:t>
            </a:fld>
            <a:endParaRPr lang="en-US"/>
          </a:p>
        </p:txBody>
      </p:sp>
    </p:spTree>
    <p:extLst>
      <p:ext uri="{BB962C8B-B14F-4D97-AF65-F5344CB8AC3E}">
        <p14:creationId xmlns:p14="http://schemas.microsoft.com/office/powerpoint/2010/main" val="234559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1EED98-3A22-3D4B-822C-F1BB4A6EE2A5}" type="slidenum">
              <a:rPr kumimoji="0" lang="en-US" sz="1200" b="0" i="0" u="none" strike="noStrike" kern="1200" cap="none" spc="0" normalizeH="0" baseline="0" noProof="0">
                <a:ln>
                  <a:noFill/>
                </a:ln>
                <a:solidFill>
                  <a:srgbClr val="FFFF66"/>
                </a:solidFill>
                <a:effectLst/>
                <a:uLnTx/>
                <a:uFillTx/>
                <a:latin typeface="Times New Roman" pitchFamily="-108" charset="0"/>
                <a:ea typeface="ＭＳ Ｐゴシック" pitchFamily="-108" charset="-128"/>
                <a:cs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1</a:t>
            </a:fld>
            <a:r>
              <a:rPr kumimoji="0" lang="en-US" sz="1200" b="0" i="0" u="none" strike="noStrike" kern="1200" cap="none" spc="0" normalizeH="0" baseline="0" noProof="0">
                <a:ln>
                  <a:noFill/>
                </a:ln>
                <a:solidFill>
                  <a:srgbClr val="FFFF66"/>
                </a:solidFill>
                <a:effectLst/>
                <a:uLnTx/>
                <a:uFillTx/>
                <a:latin typeface="Times New Roman" pitchFamily="-108" charset="0"/>
                <a:ea typeface="ＭＳ Ｐゴシック" pitchFamily="-108" charset="-128"/>
                <a:cs typeface="ＭＳ Ｐゴシック" pitchFamily="-108" charset="-128"/>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pitchFamily="-108" charset="0"/>
              <a:ea typeface="ＭＳ Ｐゴシック" pitchFamily="-108" charset="-128"/>
              <a:cs typeface="ＭＳ Ｐゴシック" pitchFamily="-108" charset="-128"/>
            </a:endParaRPr>
          </a:p>
        </p:txBody>
      </p:sp>
      <p:sp>
        <p:nvSpPr>
          <p:cNvPr id="17411"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FED6CE-9679-F143-882F-82D307130BB1}" type="slidenum">
              <a:rPr kumimoji="0" lang="en-US" sz="1200" b="0" i="0" u="none" strike="noStrike" kern="1200" cap="none" spc="0" normalizeH="0" baseline="0" noProof="0">
                <a:ln>
                  <a:noFill/>
                </a:ln>
                <a:solidFill>
                  <a:srgbClr val="FFFF66"/>
                </a:solidFill>
                <a:effectLst/>
                <a:uLnTx/>
                <a:uFillTx/>
                <a:latin typeface="Times New Roman" pitchFamily="-108" charset="0"/>
                <a:ea typeface="ＭＳ Ｐゴシック" pitchFamily="-108" charset="-128"/>
                <a:cs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1</a:t>
            </a:fld>
            <a:r>
              <a:rPr kumimoji="0" lang="en-US" sz="1200" b="0" i="0" u="none" strike="noStrike" kern="1200" cap="none" spc="0" normalizeH="0" baseline="0" noProof="0">
                <a:ln>
                  <a:noFill/>
                </a:ln>
                <a:solidFill>
                  <a:srgbClr val="FFFF66"/>
                </a:solidFill>
                <a:effectLst/>
                <a:uLnTx/>
                <a:uFillTx/>
                <a:latin typeface="Times New Roman" pitchFamily="-108" charset="0"/>
                <a:ea typeface="ＭＳ Ｐゴシック" pitchFamily="-108" charset="-128"/>
                <a:cs typeface="ＭＳ Ｐゴシック" pitchFamily="-108" charset="-128"/>
              </a:rPr>
              <a:t>`</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a:lstStyle/>
          <a:p>
            <a:pPr marL="457200" indent="-457200" eaLnBrk="1" hangingPunct="1">
              <a:buFontTx/>
              <a:buChar char="-"/>
            </a:pPr>
            <a:endParaRPr lang="en-US" sz="1800" baseline="0" dirty="0">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95261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500919-31B4-AB43-B07C-A2384AE9A248}" type="slidenum">
              <a:rPr lang="en-US" smtClean="0"/>
              <a:t>10</a:t>
            </a:fld>
            <a:endParaRPr lang="en-US"/>
          </a:p>
        </p:txBody>
      </p:sp>
    </p:spTree>
    <p:extLst>
      <p:ext uri="{BB962C8B-B14F-4D97-AF65-F5344CB8AC3E}">
        <p14:creationId xmlns:p14="http://schemas.microsoft.com/office/powerpoint/2010/main" val="2695540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3D1663-A186-4C39-A6C8-BD0D9FD05B18}" type="slidenum">
              <a:rPr kumimoji="0" lang="en-US" sz="1200" b="0" i="0" u="none" strike="noStrike" kern="1200" cap="none" spc="0" normalizeH="0" baseline="0" noProof="0" smtClean="0">
                <a:ln>
                  <a:noFill/>
                </a:ln>
                <a:solidFill>
                  <a:srgbClr val="FFFF66"/>
                </a:solidFill>
                <a:effectLst/>
                <a:uLnTx/>
                <a:uFillTx/>
                <a:latin typeface="Times New Roman" pitchFamily="92" charset="0"/>
                <a:ea typeface="ＭＳ Ｐゴシック" pitchFamily="92"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r>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1E8E5E-3F68-4658-A5A2-108A77CF5C73}" type="slidenum">
              <a:rPr kumimoji="0" lang="en-US" sz="1200" b="0" i="0" u="none" strike="noStrike" kern="1200" cap="none" spc="0" normalizeH="0" baseline="0" noProof="0" smtClean="0">
                <a:ln>
                  <a:noFill/>
                </a:ln>
                <a:solidFill>
                  <a:srgbClr val="FFFF66"/>
                </a:solidFill>
                <a:effectLst/>
                <a:uLnTx/>
                <a:uFillTx/>
                <a:latin typeface="Times New Roman" pitchFamily="92" charset="0"/>
                <a:ea typeface="ＭＳ Ｐゴシック" pitchFamily="92"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r>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t>`</a:t>
            </a:r>
          </a:p>
        </p:txBody>
      </p:sp>
    </p:spTree>
    <p:extLst>
      <p:ext uri="{BB962C8B-B14F-4D97-AF65-F5344CB8AC3E}">
        <p14:creationId xmlns:p14="http://schemas.microsoft.com/office/powerpoint/2010/main" val="22215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3A36DA-6A99-D14C-A54F-832BD9800C26}"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endParaRPr>
          </a:p>
        </p:txBody>
      </p:sp>
      <p:sp>
        <p:nvSpPr>
          <p:cNvPr id="3277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9A52D5-8D7A-1440-9BD1-6E016A39CBB8}"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p:txBody>
      </p:sp>
      <p:sp>
        <p:nvSpPr>
          <p:cNvPr id="32772" name="Rectangle 2"/>
          <p:cNvSpPr>
            <a:spLocks noGrp="1" noRot="1" noChangeAspect="1" noChangeArrowheads="1" noTextEdit="1"/>
          </p:cNvSpPr>
          <p:nvPr>
            <p:ph type="sldImg"/>
          </p:nvPr>
        </p:nvSpPr>
        <p:spPr>
          <a:xfrm>
            <a:off x="-1000125" y="0"/>
            <a:ext cx="8859838" cy="4984750"/>
          </a:xfrm>
          <a:ln/>
        </p:spPr>
      </p:sp>
      <p:sp>
        <p:nvSpPr>
          <p:cNvPr id="32773" name="Rectangle 3"/>
          <p:cNvSpPr>
            <a:spLocks noGrp="1" noChangeArrowheads="1"/>
          </p:cNvSpPr>
          <p:nvPr>
            <p:ph type="body" idx="1"/>
          </p:nvPr>
        </p:nvSpPr>
        <p:spPr>
          <a:xfrm>
            <a:off x="0" y="5059363"/>
            <a:ext cx="6858000" cy="401796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baseline="0" dirty="0">
              <a:ea typeface="ＭＳ Ｐゴシック" charset="0"/>
              <a:cs typeface="ＭＳ Ｐゴシック" charset="0"/>
            </a:endParaRPr>
          </a:p>
        </p:txBody>
      </p:sp>
    </p:spTree>
    <p:extLst>
      <p:ext uri="{BB962C8B-B14F-4D97-AF65-F5344CB8AC3E}">
        <p14:creationId xmlns:p14="http://schemas.microsoft.com/office/powerpoint/2010/main" val="241959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3A36DA-6A99-D14C-A54F-832BD9800C26}"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endParaRPr>
          </a:p>
        </p:txBody>
      </p:sp>
      <p:sp>
        <p:nvSpPr>
          <p:cNvPr id="3277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9A52D5-8D7A-1440-9BD1-6E016A39CBB8}"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p:txBody>
      </p:sp>
      <p:sp>
        <p:nvSpPr>
          <p:cNvPr id="32772" name="Rectangle 2"/>
          <p:cNvSpPr>
            <a:spLocks noGrp="1" noRot="1" noChangeAspect="1" noChangeArrowheads="1" noTextEdit="1"/>
          </p:cNvSpPr>
          <p:nvPr>
            <p:ph type="sldImg"/>
          </p:nvPr>
        </p:nvSpPr>
        <p:spPr>
          <a:xfrm>
            <a:off x="-1000125" y="0"/>
            <a:ext cx="8859838" cy="4984750"/>
          </a:xfrm>
          <a:ln/>
        </p:spPr>
      </p:sp>
      <p:sp>
        <p:nvSpPr>
          <p:cNvPr id="32773" name="Rectangle 3"/>
          <p:cNvSpPr>
            <a:spLocks noGrp="1" noChangeArrowheads="1"/>
          </p:cNvSpPr>
          <p:nvPr>
            <p:ph type="body" idx="1"/>
          </p:nvPr>
        </p:nvSpPr>
        <p:spPr>
          <a:xfrm>
            <a:off x="0" y="5059363"/>
            <a:ext cx="6858000" cy="401796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baseline="0" dirty="0">
              <a:ea typeface="ＭＳ Ｐゴシック" charset="0"/>
              <a:cs typeface="ＭＳ Ｐゴシック" charset="0"/>
            </a:endParaRPr>
          </a:p>
        </p:txBody>
      </p:sp>
    </p:spTree>
    <p:extLst>
      <p:ext uri="{BB962C8B-B14F-4D97-AF65-F5344CB8AC3E}">
        <p14:creationId xmlns:p14="http://schemas.microsoft.com/office/powerpoint/2010/main" val="2182026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3A36DA-6A99-D14C-A54F-832BD9800C26}"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endParaRPr>
          </a:p>
        </p:txBody>
      </p:sp>
      <p:sp>
        <p:nvSpPr>
          <p:cNvPr id="3277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9A52D5-8D7A-1440-9BD1-6E016A39CBB8}"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p:txBody>
      </p:sp>
      <p:sp>
        <p:nvSpPr>
          <p:cNvPr id="32772" name="Rectangle 2"/>
          <p:cNvSpPr>
            <a:spLocks noGrp="1" noRot="1" noChangeAspect="1" noChangeArrowheads="1" noTextEdit="1"/>
          </p:cNvSpPr>
          <p:nvPr>
            <p:ph type="sldImg"/>
          </p:nvPr>
        </p:nvSpPr>
        <p:spPr>
          <a:xfrm>
            <a:off x="-1000125" y="0"/>
            <a:ext cx="8859838" cy="4984750"/>
          </a:xfrm>
          <a:ln/>
        </p:spPr>
      </p:sp>
      <p:sp>
        <p:nvSpPr>
          <p:cNvPr id="32773" name="Rectangle 3"/>
          <p:cNvSpPr>
            <a:spLocks noGrp="1" noChangeArrowheads="1"/>
          </p:cNvSpPr>
          <p:nvPr>
            <p:ph type="body" idx="1"/>
          </p:nvPr>
        </p:nvSpPr>
        <p:spPr>
          <a:xfrm>
            <a:off x="0" y="5059363"/>
            <a:ext cx="6858000" cy="401796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baseline="0" dirty="0">
              <a:ea typeface="ＭＳ Ｐゴシック" charset="0"/>
              <a:cs typeface="ＭＳ Ｐゴシック" charset="0"/>
            </a:endParaRPr>
          </a:p>
        </p:txBody>
      </p:sp>
    </p:spTree>
    <p:extLst>
      <p:ext uri="{BB962C8B-B14F-4D97-AF65-F5344CB8AC3E}">
        <p14:creationId xmlns:p14="http://schemas.microsoft.com/office/powerpoint/2010/main" val="1863371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5553D-E85E-450C-8AC0-5ED807FED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endParaRPr>
          </a:p>
        </p:txBody>
      </p:sp>
    </p:spTree>
    <p:extLst>
      <p:ext uri="{BB962C8B-B14F-4D97-AF65-F5344CB8AC3E}">
        <p14:creationId xmlns:p14="http://schemas.microsoft.com/office/powerpoint/2010/main" val="96407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3D1663-A186-4C39-A6C8-BD0D9FD05B18}" type="slidenum">
              <a:rPr kumimoji="0" lang="en-US" sz="1200" b="0" i="0" u="none" strike="noStrike" kern="1200" cap="none" spc="0" normalizeH="0" baseline="0" noProof="0" smtClean="0">
                <a:ln>
                  <a:noFill/>
                </a:ln>
                <a:solidFill>
                  <a:srgbClr val="FFFF66"/>
                </a:solidFill>
                <a:effectLst/>
                <a:uLnTx/>
                <a:uFillTx/>
                <a:latin typeface="Times New Roman" pitchFamily="92" charset="0"/>
                <a:ea typeface="ＭＳ Ｐゴシック" pitchFamily="92"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r>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1E8E5E-3F68-4658-A5A2-108A77CF5C73}" type="slidenum">
              <a:rPr kumimoji="0" lang="en-US" sz="1200" b="0" i="0" u="none" strike="noStrike" kern="1200" cap="none" spc="0" normalizeH="0" baseline="0" noProof="0" smtClean="0">
                <a:ln>
                  <a:noFill/>
                </a:ln>
                <a:solidFill>
                  <a:srgbClr val="FFFF66"/>
                </a:solidFill>
                <a:effectLst/>
                <a:uLnTx/>
                <a:uFillTx/>
                <a:latin typeface="Times New Roman" pitchFamily="92" charset="0"/>
                <a:ea typeface="ＭＳ Ｐゴシック" pitchFamily="92"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r>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t>`</a:t>
            </a:r>
          </a:p>
        </p:txBody>
      </p:sp>
    </p:spTree>
    <p:extLst>
      <p:ext uri="{BB962C8B-B14F-4D97-AF65-F5344CB8AC3E}">
        <p14:creationId xmlns:p14="http://schemas.microsoft.com/office/powerpoint/2010/main" val="1444162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3A36DA-6A99-D14C-A54F-832BD9800C26}"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endParaRPr>
          </a:p>
        </p:txBody>
      </p:sp>
      <p:sp>
        <p:nvSpPr>
          <p:cNvPr id="3277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9A52D5-8D7A-1440-9BD1-6E016A39CBB8}"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p:txBody>
      </p:sp>
      <p:sp>
        <p:nvSpPr>
          <p:cNvPr id="32772" name="Rectangle 2"/>
          <p:cNvSpPr>
            <a:spLocks noGrp="1" noRot="1" noChangeAspect="1" noChangeArrowheads="1" noTextEdit="1"/>
          </p:cNvSpPr>
          <p:nvPr>
            <p:ph type="sldImg"/>
          </p:nvPr>
        </p:nvSpPr>
        <p:spPr>
          <a:xfrm>
            <a:off x="-1000125" y="0"/>
            <a:ext cx="8859838" cy="4984750"/>
          </a:xfrm>
          <a:ln/>
        </p:spPr>
      </p:sp>
      <p:sp>
        <p:nvSpPr>
          <p:cNvPr id="32773" name="Rectangle 3"/>
          <p:cNvSpPr>
            <a:spLocks noGrp="1" noChangeArrowheads="1"/>
          </p:cNvSpPr>
          <p:nvPr>
            <p:ph type="body" idx="1"/>
          </p:nvPr>
        </p:nvSpPr>
        <p:spPr>
          <a:xfrm>
            <a:off x="0" y="5059363"/>
            <a:ext cx="6858000" cy="401796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baseline="0" dirty="0">
              <a:ea typeface="ＭＳ Ｐゴシック" charset="0"/>
              <a:cs typeface="ＭＳ Ｐゴシック" charset="0"/>
            </a:endParaRPr>
          </a:p>
        </p:txBody>
      </p:sp>
    </p:spTree>
    <p:extLst>
      <p:ext uri="{BB962C8B-B14F-4D97-AF65-F5344CB8AC3E}">
        <p14:creationId xmlns:p14="http://schemas.microsoft.com/office/powerpoint/2010/main" val="4105838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3A36DA-6A99-D14C-A54F-832BD9800C26}"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endParaRPr>
          </a:p>
        </p:txBody>
      </p:sp>
      <p:sp>
        <p:nvSpPr>
          <p:cNvPr id="3277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9A52D5-8D7A-1440-9BD1-6E016A39CBB8}"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p:txBody>
      </p:sp>
      <p:sp>
        <p:nvSpPr>
          <p:cNvPr id="32772" name="Rectangle 2"/>
          <p:cNvSpPr>
            <a:spLocks noGrp="1" noRot="1" noChangeAspect="1" noChangeArrowheads="1" noTextEdit="1"/>
          </p:cNvSpPr>
          <p:nvPr>
            <p:ph type="sldImg"/>
          </p:nvPr>
        </p:nvSpPr>
        <p:spPr>
          <a:xfrm>
            <a:off x="-1000125" y="0"/>
            <a:ext cx="8859838" cy="4984750"/>
          </a:xfrm>
          <a:ln/>
        </p:spPr>
      </p:sp>
      <p:sp>
        <p:nvSpPr>
          <p:cNvPr id="32773" name="Rectangle 3"/>
          <p:cNvSpPr>
            <a:spLocks noGrp="1" noChangeArrowheads="1"/>
          </p:cNvSpPr>
          <p:nvPr>
            <p:ph type="body" idx="1"/>
          </p:nvPr>
        </p:nvSpPr>
        <p:spPr>
          <a:xfrm>
            <a:off x="0" y="5059363"/>
            <a:ext cx="6858000" cy="401796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baseline="0" dirty="0">
              <a:ea typeface="ＭＳ Ｐゴシック" charset="0"/>
              <a:cs typeface="ＭＳ Ｐゴシック" charset="0"/>
            </a:endParaRPr>
          </a:p>
        </p:txBody>
      </p:sp>
    </p:spTree>
    <p:extLst>
      <p:ext uri="{BB962C8B-B14F-4D97-AF65-F5344CB8AC3E}">
        <p14:creationId xmlns:p14="http://schemas.microsoft.com/office/powerpoint/2010/main" val="146345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3A36DA-6A99-D14C-A54F-832BD9800C26}"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endParaRPr>
          </a:p>
        </p:txBody>
      </p:sp>
      <p:sp>
        <p:nvSpPr>
          <p:cNvPr id="3277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9A52D5-8D7A-1440-9BD1-6E016A39CBB8}"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p:txBody>
      </p:sp>
      <p:sp>
        <p:nvSpPr>
          <p:cNvPr id="32772" name="Rectangle 2"/>
          <p:cNvSpPr>
            <a:spLocks noGrp="1" noRot="1" noChangeAspect="1" noChangeArrowheads="1" noTextEdit="1"/>
          </p:cNvSpPr>
          <p:nvPr>
            <p:ph type="sldImg"/>
          </p:nvPr>
        </p:nvSpPr>
        <p:spPr>
          <a:xfrm>
            <a:off x="-1000125" y="0"/>
            <a:ext cx="8859838" cy="4984750"/>
          </a:xfrm>
          <a:ln/>
        </p:spPr>
      </p:sp>
      <p:sp>
        <p:nvSpPr>
          <p:cNvPr id="32773" name="Rectangle 3"/>
          <p:cNvSpPr>
            <a:spLocks noGrp="1" noChangeArrowheads="1"/>
          </p:cNvSpPr>
          <p:nvPr>
            <p:ph type="body" idx="1"/>
          </p:nvPr>
        </p:nvSpPr>
        <p:spPr>
          <a:xfrm>
            <a:off x="0" y="5059363"/>
            <a:ext cx="6858000" cy="401796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baseline="0" dirty="0">
              <a:ea typeface="ＭＳ Ｐゴシック" charset="0"/>
              <a:cs typeface="ＭＳ Ｐゴシック" charset="0"/>
            </a:endParaRPr>
          </a:p>
        </p:txBody>
      </p:sp>
    </p:spTree>
    <p:extLst>
      <p:ext uri="{BB962C8B-B14F-4D97-AF65-F5344CB8AC3E}">
        <p14:creationId xmlns:p14="http://schemas.microsoft.com/office/powerpoint/2010/main" val="56197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0"/>
            <a:ext cx="6772275" cy="3810000"/>
          </a:xfrm>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2000" kern="0" dirty="0">
                <a:effectLst/>
                <a:latin typeface="Times New Roman" panose="02020603050405020304" pitchFamily="18" charset="0"/>
                <a:ea typeface="Cambria" panose="02040503050406030204" pitchFamily="18" charset="0"/>
              </a:rPr>
              <a:t>Peer pressure is a topic that psychologists have been studying for decades, mostly via research examining it as a potential cause of deviant behavior</a:t>
            </a:r>
            <a:r>
              <a:rPr lang="en-US" sz="2000" dirty="0">
                <a:effectLst/>
              </a:rPr>
              <a:t> </a:t>
            </a:r>
            <a:endParaRPr lang="en-US" sz="2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3D1663-A186-4C39-A6C8-BD0D9FD05B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r>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E8E5E-3F68-4658-A5A2-108A77CF5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r>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rPr>
              <a:t>`</a:t>
            </a:r>
          </a:p>
        </p:txBody>
      </p:sp>
    </p:spTree>
    <p:extLst>
      <p:ext uri="{BB962C8B-B14F-4D97-AF65-F5344CB8AC3E}">
        <p14:creationId xmlns:p14="http://schemas.microsoft.com/office/powerpoint/2010/main" val="2289380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3A36DA-6A99-D14C-A54F-832BD9800C26}"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endParaRPr>
          </a:p>
        </p:txBody>
      </p:sp>
      <p:sp>
        <p:nvSpPr>
          <p:cNvPr id="3277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9A52D5-8D7A-1440-9BD1-6E016A39CBB8}" type="slidenum">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r>
              <a:rPr kumimoji="0" lang="en-US" sz="1200" b="0" i="0" u="none" strike="noStrike" kern="1200" cap="none" spc="0" normalizeH="0" baseline="0" noProof="0">
                <a:ln>
                  <a:noFill/>
                </a:ln>
                <a:solidFill>
                  <a:srgbClr val="FFFF66"/>
                </a:solidFill>
                <a:effectLst/>
                <a:uLnTx/>
                <a:uFillTx/>
                <a:latin typeface="Times New Roman" charset="0"/>
                <a:ea typeface="ＭＳ Ｐゴシック" charset="0"/>
              </a:rPr>
              <a:t>`</a:t>
            </a:r>
          </a:p>
        </p:txBody>
      </p:sp>
      <p:sp>
        <p:nvSpPr>
          <p:cNvPr id="32772" name="Rectangle 2"/>
          <p:cNvSpPr>
            <a:spLocks noGrp="1" noRot="1" noChangeAspect="1" noChangeArrowheads="1" noTextEdit="1"/>
          </p:cNvSpPr>
          <p:nvPr>
            <p:ph type="sldImg"/>
          </p:nvPr>
        </p:nvSpPr>
        <p:spPr>
          <a:xfrm>
            <a:off x="-1000125" y="0"/>
            <a:ext cx="8859838" cy="4984750"/>
          </a:xfrm>
          <a:ln/>
        </p:spPr>
      </p:sp>
      <p:sp>
        <p:nvSpPr>
          <p:cNvPr id="32773" name="Rectangle 3"/>
          <p:cNvSpPr>
            <a:spLocks noGrp="1" noChangeArrowheads="1"/>
          </p:cNvSpPr>
          <p:nvPr>
            <p:ph type="body" idx="1"/>
          </p:nvPr>
        </p:nvSpPr>
        <p:spPr>
          <a:xfrm>
            <a:off x="0" y="5059363"/>
            <a:ext cx="6858000" cy="401796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baseline="0" dirty="0">
              <a:ea typeface="ＭＳ Ｐゴシック" charset="0"/>
              <a:cs typeface="ＭＳ Ｐゴシック" charset="0"/>
            </a:endParaRPr>
          </a:p>
        </p:txBody>
      </p:sp>
    </p:spTree>
    <p:extLst>
      <p:ext uri="{BB962C8B-B14F-4D97-AF65-F5344CB8AC3E}">
        <p14:creationId xmlns:p14="http://schemas.microsoft.com/office/powerpoint/2010/main" val="703366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These</a:t>
            </a:r>
            <a:r>
              <a:rPr lang="en-US" sz="1800" baseline="0" dirty="0"/>
              <a:t> findings are strikingly consisting with a</a:t>
            </a:r>
            <a:r>
              <a:rPr lang="en-US" sz="1800" dirty="0"/>
              <a:t> long </a:t>
            </a:r>
            <a:r>
              <a:rPr lang="en-US" sz="2000" dirty="0"/>
              <a:t>line</a:t>
            </a:r>
            <a:r>
              <a:rPr lang="en-US" sz="1800" dirty="0"/>
              <a:t> of research on the effects of PARENTAL behaviors that inhibit teens’ autonomy has established almost this exact same set of outcomes. </a:t>
            </a:r>
          </a:p>
          <a:p>
            <a:r>
              <a:rPr lang="en-US" sz="1800" dirty="0"/>
              <a:t> What we’re seeing is that this autonomy struggle plays out in similar ways in peer relationships.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5553D-E85E-450C-8AC0-5ED807FED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endParaRPr>
          </a:p>
        </p:txBody>
      </p:sp>
    </p:spTree>
    <p:extLst>
      <p:ext uri="{BB962C8B-B14F-4D97-AF65-F5344CB8AC3E}">
        <p14:creationId xmlns:p14="http://schemas.microsoft.com/office/powerpoint/2010/main" val="630036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5553D-E85E-450C-8AC0-5ED807FED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endParaRPr>
          </a:p>
        </p:txBody>
      </p:sp>
    </p:spTree>
    <p:extLst>
      <p:ext uri="{BB962C8B-B14F-4D97-AF65-F5344CB8AC3E}">
        <p14:creationId xmlns:p14="http://schemas.microsoft.com/office/powerpoint/2010/main" val="1271173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600"/>
              </a:spcAft>
              <a:buFont typeface="Courier New" panose="02070309020205020404" pitchFamily="49" charset="0"/>
              <a:buChar char="o"/>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Although it turns out that peer pressure is not a primary driver of </a:t>
            </a:r>
            <a:r>
              <a:rPr lang="en-US" sz="2000" b="1" i="1" dirty="0">
                <a:effectLst/>
                <a:latin typeface="Arial" panose="020B0604020202020204" pitchFamily="34" charset="0"/>
                <a:ea typeface="Times New Roman" panose="02020603050405020304" pitchFamily="18" charset="0"/>
                <a:cs typeface="Times New Roman" panose="02020603050405020304" pitchFamily="18" charset="0"/>
              </a:rPr>
              <a:t>deviant</a:t>
            </a: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 behavior, this does not mean peer pressure is unimportant.</a:t>
            </a:r>
          </a:p>
          <a:p>
            <a:pPr marL="742950" marR="0" lvl="1" indent="-285750">
              <a:spcBef>
                <a:spcPts val="0"/>
              </a:spcBef>
              <a:spcAft>
                <a:spcPts val="600"/>
              </a:spcAft>
              <a:buFont typeface="Courier New" panose="02070309020205020404" pitchFamily="49" charset="0"/>
              <a:buChar char="o"/>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It appears it may both reflect and predict longer-term difficulties in the critical process of establishing autonomy in close relationships.</a:t>
            </a:r>
          </a:p>
          <a:p>
            <a:pPr marL="742950" marR="0" lvl="1" indent="-285750">
              <a:spcBef>
                <a:spcPts val="0"/>
              </a:spcBef>
              <a:spcAft>
                <a:spcPts val="600"/>
              </a:spcAft>
              <a:buFont typeface="Courier New" panose="02070309020205020404" pitchFamily="49" charset="0"/>
              <a:buChar char="o"/>
            </a:pPr>
            <a:r>
              <a:rPr lang="en-US" sz="2000" b="1">
                <a:effectLst/>
                <a:latin typeface="Arial" panose="020B0604020202020204" pitchFamily="34" charset="0"/>
                <a:ea typeface="Times New Roman" panose="02020603050405020304" pitchFamily="18" charset="0"/>
                <a:cs typeface="Times New Roman" panose="02020603050405020304" pitchFamily="18" charset="0"/>
              </a:rPr>
              <a:t>Said differently, It </a:t>
            </a: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seems that teenagers were always right to be concerned about peer pressure, just not for the reasons that adults initially thought.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5553D-E85E-450C-8AC0-5ED807FED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endParaRPr>
          </a:p>
        </p:txBody>
      </p:sp>
    </p:spTree>
    <p:extLst>
      <p:ext uri="{BB962C8B-B14F-4D97-AF65-F5344CB8AC3E}">
        <p14:creationId xmlns:p14="http://schemas.microsoft.com/office/powerpoint/2010/main" val="2009884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1EED98-3A22-3D4B-822C-F1BB4A6EE2A5}" type="slidenum">
              <a:rPr kumimoji="0" lang="en-US" sz="1200" b="0" i="0" u="none" strike="noStrike" kern="1200" cap="none" spc="0" normalizeH="0" baseline="0" noProof="0">
                <a:ln>
                  <a:noFill/>
                </a:ln>
                <a:solidFill>
                  <a:srgbClr val="FFFF66"/>
                </a:solidFill>
                <a:effectLst/>
                <a:uLnTx/>
                <a:uFillTx/>
                <a:latin typeface="Times New Roman" pitchFamily="-108" charset="0"/>
                <a:ea typeface="ＭＳ Ｐゴシック" pitchFamily="-108" charset="-128"/>
                <a:cs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24</a:t>
            </a:fld>
            <a:r>
              <a:rPr kumimoji="0" lang="en-US" sz="1200" b="0" i="0" u="none" strike="noStrike" kern="1200" cap="none" spc="0" normalizeH="0" baseline="0" noProof="0">
                <a:ln>
                  <a:noFill/>
                </a:ln>
                <a:solidFill>
                  <a:srgbClr val="FFFF66"/>
                </a:solidFill>
                <a:effectLst/>
                <a:uLnTx/>
                <a:uFillTx/>
                <a:latin typeface="Times New Roman" pitchFamily="-108" charset="0"/>
                <a:ea typeface="ＭＳ Ｐゴシック" pitchFamily="-108" charset="-128"/>
                <a:cs typeface="ＭＳ Ｐゴシック" pitchFamily="-108" charset="-128"/>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pitchFamily="-108" charset="0"/>
              <a:ea typeface="ＭＳ Ｐゴシック" pitchFamily="-108" charset="-128"/>
              <a:cs typeface="ＭＳ Ｐゴシック" pitchFamily="-108" charset="-128"/>
            </a:endParaRPr>
          </a:p>
        </p:txBody>
      </p:sp>
      <p:sp>
        <p:nvSpPr>
          <p:cNvPr id="17411"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FED6CE-9679-F143-882F-82D307130BB1}" type="slidenum">
              <a:rPr kumimoji="0" lang="en-US" sz="1200" b="0" i="0" u="none" strike="noStrike" kern="1200" cap="none" spc="0" normalizeH="0" baseline="0" noProof="0">
                <a:ln>
                  <a:noFill/>
                </a:ln>
                <a:solidFill>
                  <a:srgbClr val="FFFF66"/>
                </a:solidFill>
                <a:effectLst/>
                <a:uLnTx/>
                <a:uFillTx/>
                <a:latin typeface="Times New Roman" pitchFamily="-108" charset="0"/>
                <a:ea typeface="ＭＳ Ｐゴシック" pitchFamily="-108" charset="-128"/>
                <a:cs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24</a:t>
            </a:fld>
            <a:r>
              <a:rPr kumimoji="0" lang="en-US" sz="1200" b="0" i="0" u="none" strike="noStrike" kern="1200" cap="none" spc="0" normalizeH="0" baseline="0" noProof="0">
                <a:ln>
                  <a:noFill/>
                </a:ln>
                <a:solidFill>
                  <a:srgbClr val="FFFF66"/>
                </a:solidFill>
                <a:effectLst/>
                <a:uLnTx/>
                <a:uFillTx/>
                <a:latin typeface="Times New Roman" pitchFamily="-108" charset="0"/>
                <a:ea typeface="ＭＳ Ｐゴシック" pitchFamily="-108" charset="-128"/>
                <a:cs typeface="ＭＳ Ｐゴシック" pitchFamily="-108" charset="-128"/>
              </a:rPr>
              <a:t>`</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a:lstStyle/>
          <a:p>
            <a:pPr marL="457200" indent="-457200" eaLnBrk="1" hangingPunct="1">
              <a:buFontTx/>
              <a:buChar char="-"/>
            </a:pPr>
            <a:endParaRPr lang="en-US" dirty="0">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14562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0"/>
            <a:ext cx="6772275" cy="3810000"/>
          </a:xfrm>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2000" kern="1200" dirty="0">
                <a:solidFill>
                  <a:schemeClr val="tx1"/>
                </a:solidFill>
                <a:effectLst/>
                <a:latin typeface="+mn-lt"/>
                <a:ea typeface="+mn-ea"/>
                <a:cs typeface="+mn-cs"/>
              </a:rPr>
              <a:t>Over time we learned that though peers do INFLUENCE one another to engage in deviant behavior, this mostly isn’t about pressure, but about teens choosing to model behaviors of those they admire or want to be liked by</a:t>
            </a:r>
            <a:r>
              <a:rPr lang="en-US" sz="2000" dirty="0">
                <a:effectLst/>
              </a:rPr>
              <a:t> </a:t>
            </a:r>
            <a:endParaRPr lang="en-US" sz="2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3D1663-A186-4C39-A6C8-BD0D9FD05B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E8E5E-3F68-4658-A5A2-108A77CF5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rPr>
              <a:t>`</a:t>
            </a:r>
          </a:p>
        </p:txBody>
      </p:sp>
    </p:spTree>
    <p:extLst>
      <p:ext uri="{BB962C8B-B14F-4D97-AF65-F5344CB8AC3E}">
        <p14:creationId xmlns:p14="http://schemas.microsoft.com/office/powerpoint/2010/main" val="102652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0"/>
            <a:ext cx="6772275" cy="3810000"/>
          </a:xfrm>
        </p:spPr>
      </p:sp>
      <p:sp>
        <p:nvSpPr>
          <p:cNvPr id="3" name="Notes Placeholder 2"/>
          <p:cNvSpPr>
            <a:spLocks noGrp="1"/>
          </p:cNvSpPr>
          <p:nvPr>
            <p:ph type="body" idx="1"/>
          </p:nvPr>
        </p:nvSpPr>
        <p:spPr/>
        <p:txBody>
          <a:bodyPr/>
          <a:lstStyle/>
          <a:p>
            <a:pPr lvl="0"/>
            <a:r>
              <a:rPr lang="en-US" sz="2000" b="1" kern="1200" dirty="0">
                <a:solidFill>
                  <a:schemeClr val="tx1"/>
                </a:solidFill>
                <a:effectLst/>
                <a:latin typeface="+mn-lt"/>
                <a:ea typeface="+mn-ea"/>
                <a:cs typeface="+mn-cs"/>
              </a:rPr>
              <a:t>So the field learned this and moved on, but any teenager will tell you and research has confirmed, that even if it’s not about delinquency, peer pressure is one of the most stressful parts of teen social life.</a:t>
            </a:r>
          </a:p>
          <a:p>
            <a:pPr lvl="1"/>
            <a:r>
              <a:rPr lang="en-US" sz="2000" b="1" kern="1200" dirty="0">
                <a:solidFill>
                  <a:schemeClr val="tx1"/>
                </a:solidFill>
                <a:effectLst/>
                <a:latin typeface="+mn-lt"/>
                <a:ea typeface="+mn-ea"/>
                <a:cs typeface="+mn-cs"/>
              </a:rPr>
              <a:t>This shouldn’t be surprising if we think developmentally.</a:t>
            </a:r>
          </a:p>
          <a:p>
            <a:pPr marL="457200" indent="-45720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3D1663-A186-4C39-A6C8-BD0D9FD05B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E8E5E-3F68-4658-A5A2-108A77CF5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rPr>
              <a:t>`</a:t>
            </a:r>
          </a:p>
        </p:txBody>
      </p:sp>
    </p:spTree>
    <p:extLst>
      <p:ext uri="{BB962C8B-B14F-4D97-AF65-F5344CB8AC3E}">
        <p14:creationId xmlns:p14="http://schemas.microsoft.com/office/powerpoint/2010/main" val="341880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EB127E-91B9-2D4C-83C6-7309824F97FB}" type="slidenum">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pPr marL="0" marR="0" lvl="0" indent="0" algn="r" defTabSz="914400" rtl="0" eaLnBrk="1" fontAlgn="base" latinLnBrk="0" hangingPunct="1">
                <a:lnSpc>
                  <a:spcPct val="100000"/>
                </a:lnSpc>
                <a:spcBef>
                  <a:spcPct val="0"/>
                </a:spcBef>
                <a:spcAft>
                  <a:spcPct val="0"/>
                </a:spcAft>
                <a:buClrTx/>
                <a:buSzTx/>
                <a:buFontTx/>
                <a:buNone/>
                <a:tabLst/>
                <a:defRPr/>
              </a:pPr>
              <a:t>5</a:t>
            </a:fld>
            <a:r>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endParaRP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D5717F-5C9C-6B45-BBBC-5872C105FC1B}" type="slidenum">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pPr marL="0" marR="0" lvl="0" indent="0" algn="r" defTabSz="914400" rtl="0" eaLnBrk="1" fontAlgn="base" latinLnBrk="0" hangingPunct="1">
                <a:lnSpc>
                  <a:spcPct val="100000"/>
                </a:lnSpc>
                <a:spcBef>
                  <a:spcPct val="0"/>
                </a:spcBef>
                <a:spcAft>
                  <a:spcPct val="0"/>
                </a:spcAft>
                <a:buClrTx/>
                <a:buSzTx/>
                <a:buFontTx/>
                <a:buNone/>
                <a:tabLst/>
                <a:defRPr/>
              </a:pPr>
              <a:t>5</a:t>
            </a:fld>
            <a:r>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t>`</a:t>
            </a:r>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pPr lvl="1"/>
            <a:r>
              <a:rPr lang="en-US" sz="1800" b="1" kern="1200" dirty="0">
                <a:solidFill>
                  <a:schemeClr val="tx1"/>
                </a:solidFill>
                <a:effectLst/>
                <a:latin typeface="+mn-lt"/>
                <a:ea typeface="+mn-ea"/>
                <a:cs typeface="+mn-cs"/>
              </a:rPr>
              <a:t>For one of the most central challenges of adolescence life is learning to establishing autonomy in key relationships</a:t>
            </a:r>
          </a:p>
          <a:p>
            <a:pPr lvl="1"/>
            <a:r>
              <a:rPr lang="en-US" sz="1800" b="1" kern="1200" dirty="0">
                <a:solidFill>
                  <a:schemeClr val="tx1"/>
                </a:solidFill>
                <a:effectLst/>
                <a:latin typeface="+mn-lt"/>
                <a:ea typeface="+mn-ea"/>
                <a:cs typeface="+mn-cs"/>
              </a:rPr>
              <a:t>Larry Steinberg has proposed that as adolescents seek to establish their autonomy from parents, peer relationships become the critical venue where this autonomy and relationship struggle plays out.  </a:t>
            </a:r>
          </a:p>
          <a:p>
            <a:pPr lvl="1"/>
            <a:r>
              <a:rPr lang="en-US" sz="1800" b="1" kern="1200" dirty="0">
                <a:solidFill>
                  <a:schemeClr val="tx1"/>
                </a:solidFill>
                <a:effectLst/>
                <a:latin typeface="+mn-lt"/>
                <a:ea typeface="+mn-ea"/>
                <a:cs typeface="+mn-cs"/>
              </a:rPr>
              <a:t>*</a:t>
            </a:r>
          </a:p>
          <a:p>
            <a:pPr lvl="1"/>
            <a:r>
              <a:rPr lang="en-US" sz="1800" b="1" kern="1200" dirty="0">
                <a:solidFill>
                  <a:schemeClr val="tx1"/>
                </a:solidFill>
                <a:effectLst/>
                <a:latin typeface="+mn-lt"/>
                <a:ea typeface="+mn-ea"/>
                <a:cs typeface="+mn-cs"/>
              </a:rPr>
              <a:t>From this perspective peer pressure is a primary threat, perhaps THE primary threat to adolescents’ developing autonomy, which is no doubt why it's experienced is so stressful.</a:t>
            </a:r>
          </a:p>
          <a:p>
            <a:endParaRPr lang="en-US" dirty="0"/>
          </a:p>
        </p:txBody>
      </p:sp>
    </p:spTree>
    <p:extLst>
      <p:ext uri="{BB962C8B-B14F-4D97-AF65-F5344CB8AC3E}">
        <p14:creationId xmlns:p14="http://schemas.microsoft.com/office/powerpoint/2010/main" val="246260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EB127E-91B9-2D4C-83C6-7309824F97FB}" type="slidenum">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pPr marL="0" marR="0" lvl="0" indent="0" algn="r" defTabSz="914400" rtl="0" eaLnBrk="1" fontAlgn="base" latinLnBrk="0" hangingPunct="1">
                <a:lnSpc>
                  <a:spcPct val="100000"/>
                </a:lnSpc>
                <a:spcBef>
                  <a:spcPct val="0"/>
                </a:spcBef>
                <a:spcAft>
                  <a:spcPct val="0"/>
                </a:spcAft>
                <a:buClrTx/>
                <a:buSzTx/>
                <a:buFontTx/>
                <a:buNone/>
                <a:tabLst/>
                <a:defRPr/>
              </a:pPr>
              <a:t>6</a:t>
            </a:fld>
            <a:r>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endParaRP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D5717F-5C9C-6B45-BBBC-5872C105FC1B}" type="slidenum">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pPr marL="0" marR="0" lvl="0" indent="0" algn="r" defTabSz="914400" rtl="0" eaLnBrk="1" fontAlgn="base" latinLnBrk="0" hangingPunct="1">
                <a:lnSpc>
                  <a:spcPct val="100000"/>
                </a:lnSpc>
                <a:spcBef>
                  <a:spcPct val="0"/>
                </a:spcBef>
                <a:spcAft>
                  <a:spcPct val="0"/>
                </a:spcAft>
                <a:buClrTx/>
                <a:buSzTx/>
                <a:buFontTx/>
                <a:buNone/>
                <a:tabLst/>
                <a:defRPr/>
              </a:pPr>
              <a:t>6</a:t>
            </a:fld>
            <a:r>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t>`</a:t>
            </a:r>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pPr lvl="1"/>
            <a:r>
              <a:rPr lang="en-US" sz="2000" b="1" kern="1200" dirty="0">
                <a:solidFill>
                  <a:schemeClr val="tx1"/>
                </a:solidFill>
                <a:effectLst/>
                <a:latin typeface="+mn-lt"/>
                <a:ea typeface="+mn-ea"/>
                <a:cs typeface="+mn-cs"/>
              </a:rPr>
              <a:t>Indeed, pressure around, dress, choice of friends, even pressure to behave well, to get good grades, may be equally challenging to adolescents.</a:t>
            </a:r>
          </a:p>
          <a:p>
            <a:pPr lvl="1"/>
            <a:r>
              <a:rPr lang="en-US" sz="2000" b="1" kern="1200" dirty="0">
                <a:solidFill>
                  <a:schemeClr val="tx1"/>
                </a:solidFill>
                <a:effectLst/>
                <a:latin typeface="+mn-lt"/>
                <a:ea typeface="+mn-ea"/>
                <a:cs typeface="+mn-cs"/>
              </a:rPr>
              <a:t>Because it inherently interferes with autonomy development</a:t>
            </a:r>
            <a:r>
              <a:rPr lang="en-US" sz="2000" b="1" kern="1200" baseline="0" dirty="0">
                <a:solidFill>
                  <a:schemeClr val="tx1"/>
                </a:solidFill>
                <a:effectLst/>
                <a:latin typeface="+mn-lt"/>
                <a:ea typeface="+mn-ea"/>
                <a:cs typeface="+mn-cs"/>
              </a:rPr>
              <a:t> to SLIDE</a:t>
            </a:r>
            <a:endParaRPr lang="en-US" sz="2000" b="1" kern="1200" dirty="0">
              <a:solidFill>
                <a:schemeClr val="tx1"/>
              </a:solidFill>
              <a:effectLst/>
              <a:latin typeface="+mn-lt"/>
              <a:ea typeface="+mn-ea"/>
              <a:cs typeface="+mn-cs"/>
            </a:endParaRPr>
          </a:p>
          <a:p>
            <a:pPr lvl="1"/>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09092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0"/>
            <a:ext cx="6772275" cy="3810000"/>
          </a:xfrm>
        </p:spPr>
      </p:sp>
      <p:sp>
        <p:nvSpPr>
          <p:cNvPr id="3" name="Notes Placeholder 2"/>
          <p:cNvSpPr>
            <a:spLocks noGrp="1"/>
          </p:cNvSpPr>
          <p:nvPr>
            <p:ph type="body" idx="1"/>
          </p:nvPr>
        </p:nvSpPr>
        <p:spPr/>
        <p:txBody>
          <a:bodyPr/>
          <a:lstStyle/>
          <a:p>
            <a:pPr lvl="1"/>
            <a:r>
              <a:rPr lang="en-US" sz="1600" b="1" kern="1200" dirty="0">
                <a:solidFill>
                  <a:schemeClr val="tx1"/>
                </a:solidFill>
                <a:effectLst/>
                <a:latin typeface="+mn-lt"/>
                <a:ea typeface="+mn-ea"/>
                <a:cs typeface="+mn-cs"/>
              </a:rPr>
              <a:t>First, that teens experiencing high levels of pressure from a close friend, because it directly impinges on autonomy in a key relationship, would then lead to struggles with autonomy issues going forward in new venues and new relationships.</a:t>
            </a:r>
          </a:p>
          <a:p>
            <a:pPr lvl="1"/>
            <a:r>
              <a:rPr lang="en-US" sz="1600" b="1" kern="1200" dirty="0">
                <a:solidFill>
                  <a:schemeClr val="tx1"/>
                </a:solidFill>
                <a:effectLst/>
                <a:latin typeface="+mn-lt"/>
                <a:ea typeface="+mn-ea"/>
                <a:cs typeface="+mn-cs"/>
              </a:rPr>
              <a:t>We expected to see this in teens’ behaviors with friends, romantic partners and in the broader world.</a:t>
            </a:r>
          </a:p>
          <a:p>
            <a:pPr marL="457200" indent="-45720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3D1663-A186-4C39-A6C8-BD0D9FD05B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E8E5E-3F68-4658-A5A2-108A77CF5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rPr>
              <a:t>`</a:t>
            </a:r>
          </a:p>
        </p:txBody>
      </p:sp>
    </p:spTree>
    <p:extLst>
      <p:ext uri="{BB962C8B-B14F-4D97-AF65-F5344CB8AC3E}">
        <p14:creationId xmlns:p14="http://schemas.microsoft.com/office/powerpoint/2010/main" val="242558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1384B-8DE1-074C-9228-5BA8E8CD98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9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92" charset="-128"/>
              <a:cs typeface="+mn-cs"/>
            </a:endParaRPr>
          </a:p>
        </p:txBody>
      </p:sp>
    </p:spTree>
    <p:extLst>
      <p:ext uri="{BB962C8B-B14F-4D97-AF65-F5344CB8AC3E}">
        <p14:creationId xmlns:p14="http://schemas.microsoft.com/office/powerpoint/2010/main" val="394510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EB127E-91B9-2D4C-83C6-7309824F97FB}" type="slidenum">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pPr marL="0" marR="0" lvl="0" indent="0" algn="r" defTabSz="914400" rtl="0" eaLnBrk="1" fontAlgn="base" latinLnBrk="0" hangingPunct="1">
                <a:lnSpc>
                  <a:spcPct val="100000"/>
                </a:lnSpc>
                <a:spcBef>
                  <a:spcPct val="0"/>
                </a:spcBef>
                <a:spcAft>
                  <a:spcPct val="0"/>
                </a:spcAft>
                <a:buClrTx/>
                <a:buSzTx/>
                <a:buFontTx/>
                <a:buNone/>
                <a:tabLst/>
                <a:defRPr/>
              </a:pPr>
              <a:t>9</a:t>
            </a:fld>
            <a:r>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endParaRP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D5717F-5C9C-6B45-BBBC-5872C105FC1B}" type="slidenum">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pPr marL="0" marR="0" lvl="0" indent="0" algn="r" defTabSz="914400" rtl="0" eaLnBrk="1" fontAlgn="base" latinLnBrk="0" hangingPunct="1">
                <a:lnSpc>
                  <a:spcPct val="100000"/>
                </a:lnSpc>
                <a:spcBef>
                  <a:spcPct val="0"/>
                </a:spcBef>
                <a:spcAft>
                  <a:spcPct val="0"/>
                </a:spcAft>
                <a:buClrTx/>
                <a:buSzTx/>
                <a:buFontTx/>
                <a:buNone/>
                <a:tabLst/>
                <a:defRPr/>
              </a:pPr>
              <a:t>9</a:t>
            </a:fld>
            <a:r>
              <a:rPr kumimoji="0" lang="en-US" sz="1200" b="0" i="0" u="none" strike="noStrike" kern="1200" cap="none" spc="0" normalizeH="0" baseline="0" noProof="0">
                <a:ln>
                  <a:noFill/>
                </a:ln>
                <a:solidFill>
                  <a:srgbClr val="FFFF66"/>
                </a:solidFill>
                <a:effectLst/>
                <a:uLnTx/>
                <a:uFillTx/>
                <a:latin typeface="Times New Roman" pitchFamily="92" charset="0"/>
                <a:ea typeface="ＭＳ Ｐゴシック" pitchFamily="92" charset="-128"/>
              </a:rPr>
              <a:t>`</a:t>
            </a:r>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0383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26338" name="Rectangle 2"/>
          <p:cNvSpPr>
            <a:spLocks noGrp="1" noChangeArrowheads="1"/>
          </p:cNvSpPr>
          <p:nvPr>
            <p:ph type="ctrTitle" sz="quarter"/>
          </p:nvPr>
        </p:nvSpPr>
        <p:spPr>
          <a:xfrm>
            <a:off x="914400" y="1676400"/>
            <a:ext cx="10363200" cy="1828800"/>
          </a:xfrm>
          <a:prstGeom prst="rect">
            <a:avLst/>
          </a:prstGeom>
        </p:spPr>
        <p:txBody>
          <a:bodyPr/>
          <a:lstStyle>
            <a:lvl1pPr>
              <a:defRPr/>
            </a:lvl1pPr>
          </a:lstStyle>
          <a:p>
            <a:r>
              <a:rPr lang="en-US"/>
              <a:t>Click to edit Master title style</a:t>
            </a:r>
          </a:p>
        </p:txBody>
      </p:sp>
      <p:sp>
        <p:nvSpPr>
          <p:cNvPr id="526339" name="Rectangle 3"/>
          <p:cNvSpPr>
            <a:spLocks noGrp="1" noChangeArrowheads="1"/>
          </p:cNvSpPr>
          <p:nvPr>
            <p:ph type="subTitle" sz="quarter" idx="1"/>
          </p:nvPr>
        </p:nvSpPr>
        <p:spPr>
          <a:xfrm>
            <a:off x="1828800" y="3886200"/>
            <a:ext cx="8534400" cy="1752600"/>
          </a:xfrm>
          <a:prstGeom prst="rect">
            <a:avLst/>
          </a:prstGeom>
        </p:spPr>
        <p:txBody>
          <a:bodyPr/>
          <a:lstStyle>
            <a:lvl1pPr marL="0" indent="0" algn="ctr">
              <a:buFont typeface="Wingdings" pitchFamily="-65" charset="2"/>
              <a:buNone/>
              <a:defRPr/>
            </a:lvl1pPr>
          </a:lstStyle>
          <a:p>
            <a:r>
              <a:rPr lang="en-US"/>
              <a:t>Click to edit Master subtitle style</a:t>
            </a:r>
          </a:p>
        </p:txBody>
      </p:sp>
      <p:sp>
        <p:nvSpPr>
          <p:cNvPr id="4" name="Rectangle 4"/>
          <p:cNvSpPr>
            <a:spLocks noGrp="1" noChangeArrowheads="1"/>
          </p:cNvSpPr>
          <p:nvPr>
            <p:ph type="dt" sz="quarter" idx="10"/>
          </p:nvPr>
        </p:nvSpPr>
        <p:spPr>
          <a:xfrm>
            <a:off x="609600" y="6245225"/>
            <a:ext cx="2844800" cy="476250"/>
          </a:xfrm>
          <a:prstGeom prst="rect">
            <a:avLst/>
          </a:prstGeom>
        </p:spPr>
        <p:txBody>
          <a:bodyPr/>
          <a:lstStyle>
            <a:lvl1pPr>
              <a:defRPr>
                <a:latin typeface="Times New Roman" pitchFamily="92" charset="0"/>
              </a:defRPr>
            </a:lvl1pPr>
          </a:lstStyle>
          <a:p>
            <a:endParaRPr lang="en-US"/>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Times New Roman" pitchFamily="92" charset="0"/>
              </a:defRPr>
            </a:lvl1pPr>
          </a:lstStyle>
          <a:p>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a:defRPr>
                <a:latin typeface="Times New Roman" pitchFamily="92" charset="0"/>
              </a:defRPr>
            </a:lvl1pPr>
          </a:lstStyle>
          <a:p>
            <a:fld id="{1A335BB2-C27E-404B-A253-7B4A45ACEF9E}" type="slidenum">
              <a:rPr lang="en-US"/>
              <a:pPr/>
              <a:t>‹#›</a:t>
            </a:fld>
            <a:endParaRPr lang="en-US"/>
          </a:p>
        </p:txBody>
      </p:sp>
    </p:spTree>
    <p:extLst>
      <p:ext uri="{BB962C8B-B14F-4D97-AF65-F5344CB8AC3E}">
        <p14:creationId xmlns:p14="http://schemas.microsoft.com/office/powerpoint/2010/main" val="93552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B80E5782-7696-486C-851E-200997B814DF}" type="slidenum">
              <a:rPr lang="en-US"/>
              <a:pPr/>
              <a:t>‹#›</a:t>
            </a:fld>
            <a:endParaRPr lang="en-US"/>
          </a:p>
        </p:txBody>
      </p:sp>
    </p:spTree>
    <p:extLst>
      <p:ext uri="{BB962C8B-B14F-4D97-AF65-F5344CB8AC3E}">
        <p14:creationId xmlns:p14="http://schemas.microsoft.com/office/powerpoint/2010/main" val="119311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981200"/>
            <a:ext cx="109728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1698C893-5DD0-4D3E-8F4C-D023EF5E0DFA}" type="slidenum">
              <a:rPr lang="en-US"/>
              <a:pPr/>
              <a:t>‹#›</a:t>
            </a:fld>
            <a:endParaRPr lang="en-US"/>
          </a:p>
        </p:txBody>
      </p:sp>
    </p:spTree>
    <p:extLst>
      <p:ext uri="{BB962C8B-B14F-4D97-AF65-F5344CB8AC3E}">
        <p14:creationId xmlns:p14="http://schemas.microsoft.com/office/powerpoint/2010/main" val="390862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8F6B100-1F36-483E-A22C-4F5B0BCC9EE5}" type="slidenum">
              <a:rPr lang="en-US"/>
              <a:pPr/>
              <a:t>‹#›</a:t>
            </a:fld>
            <a:endParaRPr lang="en-US"/>
          </a:p>
        </p:txBody>
      </p:sp>
    </p:spTree>
    <p:extLst>
      <p:ext uri="{BB962C8B-B14F-4D97-AF65-F5344CB8AC3E}">
        <p14:creationId xmlns:p14="http://schemas.microsoft.com/office/powerpoint/2010/main" val="4125514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4F75-E7DD-3AF9-6695-8F270602A8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6A91D-AE05-E88E-60E7-0943785B89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9307A-1656-ADB6-1FCE-FD7161935552}"/>
              </a:ext>
            </a:extLst>
          </p:cNvPr>
          <p:cNvSpPr>
            <a:spLocks noGrp="1"/>
          </p:cNvSpPr>
          <p:nvPr>
            <p:ph type="dt" sz="half" idx="10"/>
          </p:nvPr>
        </p:nvSpPr>
        <p:spPr>
          <a:xfrm>
            <a:off x="609600" y="6245225"/>
            <a:ext cx="2844800" cy="476250"/>
          </a:xfrm>
          <a:prstGeom prst="rect">
            <a:avLst/>
          </a:prstGeom>
        </p:spPr>
        <p:txBody>
          <a:bodyPr/>
          <a:lstStyle/>
          <a:p>
            <a:fld id="{D091DE9D-C577-B74F-A68B-41252F0D923F}" type="datetimeFigureOut">
              <a:rPr lang="en-US" smtClean="0"/>
              <a:t>5/8/2024</a:t>
            </a:fld>
            <a:endParaRPr lang="en-US"/>
          </a:p>
        </p:txBody>
      </p:sp>
      <p:sp>
        <p:nvSpPr>
          <p:cNvPr id="5" name="Footer Placeholder 4">
            <a:extLst>
              <a:ext uri="{FF2B5EF4-FFF2-40B4-BE49-F238E27FC236}">
                <a16:creationId xmlns:a16="http://schemas.microsoft.com/office/drawing/2014/main" id="{29CAC41E-1813-9FE9-6C4E-A8FEBB3E73D7}"/>
              </a:ext>
            </a:extLst>
          </p:cNvPr>
          <p:cNvSpPr>
            <a:spLocks noGrp="1"/>
          </p:cNvSpPr>
          <p:nvPr>
            <p:ph type="ftr" sz="quarter" idx="11"/>
          </p:nvPr>
        </p:nvSpPr>
        <p:spPr>
          <a:xfrm>
            <a:off x="4165600" y="6245225"/>
            <a:ext cx="3860800" cy="476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281E31-7BA2-31F2-05DB-84E6B5A59072}"/>
              </a:ext>
            </a:extLst>
          </p:cNvPr>
          <p:cNvSpPr>
            <a:spLocks noGrp="1"/>
          </p:cNvSpPr>
          <p:nvPr>
            <p:ph type="sldNum" sz="quarter" idx="12"/>
          </p:nvPr>
        </p:nvSpPr>
        <p:spPr>
          <a:xfrm>
            <a:off x="8737600" y="6245225"/>
            <a:ext cx="2844800" cy="476250"/>
          </a:xfrm>
          <a:prstGeom prst="rect">
            <a:avLst/>
          </a:prstGeom>
        </p:spPr>
        <p:txBody>
          <a:bodyPr/>
          <a:lstStyle/>
          <a:p>
            <a:fld id="{2F853A36-B1E8-5F40-A6DE-4C213334F270}" type="slidenum">
              <a:rPr lang="en-US" smtClean="0"/>
              <a:t>‹#›</a:t>
            </a:fld>
            <a:endParaRPr lang="en-US"/>
          </a:p>
        </p:txBody>
      </p:sp>
    </p:spTree>
    <p:extLst>
      <p:ext uri="{BB962C8B-B14F-4D97-AF65-F5344CB8AC3E}">
        <p14:creationId xmlns:p14="http://schemas.microsoft.com/office/powerpoint/2010/main" val="2674596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091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6721-2249-AD49-5050-9BF518A802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F2E3A3-6C6E-45DD-17E7-79673527D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41E2FE-65F0-3FC6-2F15-F6175B157DAC}"/>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FF1051AF-5387-F16F-6C35-D50FB83F9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58802-CCCE-034D-132F-358B6B891186}"/>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1159035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F254-D448-04C3-237B-F9402E1E4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DDBF9-8FC0-00A8-E48D-66EA095825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AD7BD-7BC8-3AAF-1F7B-5CE1EC4F3E84}"/>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498D4384-575D-FED4-6E74-0BAE42D46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889AF-2E86-47AD-6445-5531A83F754E}"/>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359404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D81E-5365-8596-72CF-C626A7C8F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77112C-23B5-06AC-4FE3-F539D254E6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5E7CD7-FBD1-5E94-EDCF-6F0EFA9E594F}"/>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B9E23B8B-0219-D255-F9A5-7630CA761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A3BBC-C521-B445-F5AA-25DDA9C6B95D}"/>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57823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C5F8-4BEB-B7CE-F671-EC9D580AF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0377D-554C-E105-BE32-4220EDD600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540ED3-4074-1B7C-F3DF-7390DA94B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3027F-E4C2-5657-850D-7E0B7E45939B}"/>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6" name="Footer Placeholder 5">
            <a:extLst>
              <a:ext uri="{FF2B5EF4-FFF2-40B4-BE49-F238E27FC236}">
                <a16:creationId xmlns:a16="http://schemas.microsoft.com/office/drawing/2014/main" id="{27D89A76-9F61-02B7-F423-637D6FA53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53E70-6227-0424-6CF9-85A81FBC44BA}"/>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1974823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D188-3A3E-DE0E-1F57-4BBA65BD8B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ABC5F-B222-ADBB-2BB8-C87831D73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D64503-B465-AE5E-4A31-4537AF25B2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613988-DB91-B5CF-FD1F-12521E754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E2F1C-6F65-5FF4-1261-476DE9078B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5FA06B-0E66-812D-A4C1-1246484F985D}"/>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8" name="Footer Placeholder 7">
            <a:extLst>
              <a:ext uri="{FF2B5EF4-FFF2-40B4-BE49-F238E27FC236}">
                <a16:creationId xmlns:a16="http://schemas.microsoft.com/office/drawing/2014/main" id="{69F902B1-BCEF-7BC8-B0B3-792CC3F500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2596B-F94B-F4F2-5C0F-44DC714B6389}"/>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44532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153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3C4B-CB80-B87A-00A1-913868832B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7AE7DE-3904-27B6-65C9-A1C349E7086C}"/>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4" name="Footer Placeholder 3">
            <a:extLst>
              <a:ext uri="{FF2B5EF4-FFF2-40B4-BE49-F238E27FC236}">
                <a16:creationId xmlns:a16="http://schemas.microsoft.com/office/drawing/2014/main" id="{04A0A771-FCDD-5857-3B14-FCF5D49CDC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2482A2-6CBA-7872-0EF1-36AB91D9C731}"/>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1017852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69A96-DBCA-6385-2A6C-DB5863BA7174}"/>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3" name="Footer Placeholder 2">
            <a:extLst>
              <a:ext uri="{FF2B5EF4-FFF2-40B4-BE49-F238E27FC236}">
                <a16:creationId xmlns:a16="http://schemas.microsoft.com/office/drawing/2014/main" id="{BB63082C-C06C-E196-CDED-A8C1269FF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68958D-FEE4-D78B-B6D3-60D09C6F4633}"/>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121990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3571-612B-528B-F36D-596856CE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BA5AE6-534D-AE38-D653-B674BB28B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787F9-3B93-C737-67E2-D0690B183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645E06-37E6-BADE-1164-36755E253BC2}"/>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6" name="Footer Placeholder 5">
            <a:extLst>
              <a:ext uri="{FF2B5EF4-FFF2-40B4-BE49-F238E27FC236}">
                <a16:creationId xmlns:a16="http://schemas.microsoft.com/office/drawing/2014/main" id="{19FDF0AB-180E-5D45-0365-28EA7736D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8AAA1-9964-4D5B-857B-C31F394FD012}"/>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2860417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C1FE-0CF0-74D2-1539-1FBF212EE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5E528-416C-B2A5-2307-58C3EA631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AEE527-1E55-0602-4C7D-4D0441E66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61FAD1-DC75-A8B8-33E4-22E52A39115D}"/>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6" name="Footer Placeholder 5">
            <a:extLst>
              <a:ext uri="{FF2B5EF4-FFF2-40B4-BE49-F238E27FC236}">
                <a16:creationId xmlns:a16="http://schemas.microsoft.com/office/drawing/2014/main" id="{93FD86A9-BC18-C773-12C2-0F2140BD1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3D0CE-8A45-8DFC-667A-68861FC160A1}"/>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282220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0280-F47A-2380-A6C2-BC601372D8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509B80-5744-B356-FAC2-0C69128C8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0AFF0-BD88-C64C-5C7A-486023CE54EB}"/>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5E8AA3EC-2587-BB96-4C61-5E6F26DF0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372C7-2B7C-A67E-964D-DBC8BD0D37E2}"/>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2496070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35189-7F5D-ED9A-D5D8-F9E7167A5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099203-F615-5A82-61D0-8D198071E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68E3A-62F2-5C6C-2802-097FBAB09996}"/>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7973AA79-5AAF-8792-F7A0-01D583272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B117B-52A1-D32D-F16A-05BCCBA48E88}"/>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888121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6721-2249-AD49-5050-9BF518A802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F2E3A3-6C6E-45DD-17E7-79673527D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41E2FE-65F0-3FC6-2F15-F6175B157DAC}"/>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FF1051AF-5387-F16F-6C35-D50FB83F9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58802-CCCE-034D-132F-358B6B891186}"/>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95090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F254-D448-04C3-237B-F9402E1E4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DDBF9-8FC0-00A8-E48D-66EA095825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AD7BD-7BC8-3AAF-1F7B-5CE1EC4F3E84}"/>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498D4384-575D-FED4-6E74-0BAE42D46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889AF-2E86-47AD-6445-5531A83F754E}"/>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1913177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D81E-5365-8596-72CF-C626A7C8F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77112C-23B5-06AC-4FE3-F539D254E6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5E7CD7-FBD1-5E94-EDCF-6F0EFA9E594F}"/>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B9E23B8B-0219-D255-F9A5-7630CA761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A3BBC-C521-B445-F5AA-25DDA9C6B95D}"/>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3942871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C5F8-4BEB-B7CE-F671-EC9D580AF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0377D-554C-E105-BE32-4220EDD600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540ED3-4074-1B7C-F3DF-7390DA94B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3027F-E4C2-5657-850D-7E0B7E45939B}"/>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6" name="Footer Placeholder 5">
            <a:extLst>
              <a:ext uri="{FF2B5EF4-FFF2-40B4-BE49-F238E27FC236}">
                <a16:creationId xmlns:a16="http://schemas.microsoft.com/office/drawing/2014/main" id="{27D89A76-9F61-02B7-F423-637D6FA53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53E70-6227-0424-6CF9-85A81FBC44BA}"/>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16365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E19742E8-B9BA-48E3-9D9F-DC5CD913A47D}" type="slidenum">
              <a:rPr lang="en-US"/>
              <a:pPr/>
              <a:t>‹#›</a:t>
            </a:fld>
            <a:endParaRPr lang="en-US"/>
          </a:p>
        </p:txBody>
      </p:sp>
    </p:spTree>
    <p:extLst>
      <p:ext uri="{BB962C8B-B14F-4D97-AF65-F5344CB8AC3E}">
        <p14:creationId xmlns:p14="http://schemas.microsoft.com/office/powerpoint/2010/main" val="3364321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D188-3A3E-DE0E-1F57-4BBA65BD8B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ABC5F-B222-ADBB-2BB8-C87831D73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D64503-B465-AE5E-4A31-4537AF25B2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613988-DB91-B5CF-FD1F-12521E754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E2F1C-6F65-5FF4-1261-476DE9078B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5FA06B-0E66-812D-A4C1-1246484F985D}"/>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8" name="Footer Placeholder 7">
            <a:extLst>
              <a:ext uri="{FF2B5EF4-FFF2-40B4-BE49-F238E27FC236}">
                <a16:creationId xmlns:a16="http://schemas.microsoft.com/office/drawing/2014/main" id="{69F902B1-BCEF-7BC8-B0B3-792CC3F500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2596B-F94B-F4F2-5C0F-44DC714B6389}"/>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2321937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3C4B-CB80-B87A-00A1-913868832B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7AE7DE-3904-27B6-65C9-A1C349E7086C}"/>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4" name="Footer Placeholder 3">
            <a:extLst>
              <a:ext uri="{FF2B5EF4-FFF2-40B4-BE49-F238E27FC236}">
                <a16:creationId xmlns:a16="http://schemas.microsoft.com/office/drawing/2014/main" id="{04A0A771-FCDD-5857-3B14-FCF5D49CDC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2482A2-6CBA-7872-0EF1-36AB91D9C731}"/>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745460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69A96-DBCA-6385-2A6C-DB5863BA7174}"/>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3" name="Footer Placeholder 2">
            <a:extLst>
              <a:ext uri="{FF2B5EF4-FFF2-40B4-BE49-F238E27FC236}">
                <a16:creationId xmlns:a16="http://schemas.microsoft.com/office/drawing/2014/main" id="{BB63082C-C06C-E196-CDED-A8C1269FF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68958D-FEE4-D78B-B6D3-60D09C6F4633}"/>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3173103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3571-612B-528B-F36D-596856CE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BA5AE6-534D-AE38-D653-B674BB28B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787F9-3B93-C737-67E2-D0690B183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645E06-37E6-BADE-1164-36755E253BC2}"/>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6" name="Footer Placeholder 5">
            <a:extLst>
              <a:ext uri="{FF2B5EF4-FFF2-40B4-BE49-F238E27FC236}">
                <a16:creationId xmlns:a16="http://schemas.microsoft.com/office/drawing/2014/main" id="{19FDF0AB-180E-5D45-0365-28EA7736D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8AAA1-9964-4D5B-857B-C31F394FD012}"/>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802411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C1FE-0CF0-74D2-1539-1FBF212EE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5E528-416C-B2A5-2307-58C3EA631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AEE527-1E55-0602-4C7D-4D0441E66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61FAD1-DC75-A8B8-33E4-22E52A39115D}"/>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6" name="Footer Placeholder 5">
            <a:extLst>
              <a:ext uri="{FF2B5EF4-FFF2-40B4-BE49-F238E27FC236}">
                <a16:creationId xmlns:a16="http://schemas.microsoft.com/office/drawing/2014/main" id="{93FD86A9-BC18-C773-12C2-0F2140BD1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3D0CE-8A45-8DFC-667A-68861FC160A1}"/>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1627127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0280-F47A-2380-A6C2-BC601372D8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509B80-5744-B356-FAC2-0C69128C8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0AFF0-BD88-C64C-5C7A-486023CE54EB}"/>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5E8AA3EC-2587-BB96-4C61-5E6F26DF0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372C7-2B7C-A67E-964D-DBC8BD0D37E2}"/>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1906591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35189-7F5D-ED9A-D5D8-F9E7167A5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099203-F615-5A82-61D0-8D198071E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68E3A-62F2-5C6C-2802-097FBAB09996}"/>
              </a:ext>
            </a:extLst>
          </p:cNvPr>
          <p:cNvSpPr>
            <a:spLocks noGrp="1"/>
          </p:cNvSpPr>
          <p:nvPr>
            <p:ph type="dt" sz="half" idx="10"/>
          </p:nvPr>
        </p:nvSpPr>
        <p:spPr/>
        <p:txBody>
          <a:body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7973AA79-5AAF-8792-F7A0-01D583272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B117B-52A1-D32D-F16A-05BCCBA48E88}"/>
              </a:ext>
            </a:extLst>
          </p:cNvPr>
          <p:cNvSpPr>
            <a:spLocks noGrp="1"/>
          </p:cNvSpPr>
          <p:nvPr>
            <p:ph type="sldNum" sz="quarter" idx="12"/>
          </p:nvPr>
        </p:nvSpPr>
        <p:spPr/>
        <p:txBody>
          <a:bodyPr/>
          <a:lstStyle/>
          <a:p>
            <a:fld id="{2467BDBB-CE68-CC41-B8B5-74BDAA2154CC}" type="slidenum">
              <a:rPr lang="en-US" smtClean="0"/>
              <a:t>‹#›</a:t>
            </a:fld>
            <a:endParaRPr lang="en-US"/>
          </a:p>
        </p:txBody>
      </p:sp>
    </p:spTree>
    <p:extLst>
      <p:ext uri="{BB962C8B-B14F-4D97-AF65-F5344CB8AC3E}">
        <p14:creationId xmlns:p14="http://schemas.microsoft.com/office/powerpoint/2010/main" val="3747897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D20-FF23-D46C-E037-4443001D6A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E390BF-E506-C7CD-87D6-3BD6610765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698D0A-73A4-0BDF-1677-9FE4B91611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A0C7A-F388-6387-DF37-22D65D15AF4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78F269-BB67-A441-ABE6-A71C93946C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A086C77-0FDD-82A2-F996-4DC989B6420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0F42A4E-7CDC-3887-67E6-547F44961F8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A2C06-BEEE-A642-B3D3-7FE51C2B4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673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58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981200"/>
            <a:ext cx="109728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B16CCAC-2FC5-479C-B552-6F16D39B73E1}" type="slidenum">
              <a:rPr lang="en-US"/>
              <a:pPr/>
              <a:t>‹#›</a:t>
            </a:fld>
            <a:endParaRPr lang="en-US"/>
          </a:p>
        </p:txBody>
      </p:sp>
    </p:spTree>
    <p:extLst>
      <p:ext uri="{BB962C8B-B14F-4D97-AF65-F5344CB8AC3E}">
        <p14:creationId xmlns:p14="http://schemas.microsoft.com/office/powerpoint/2010/main" val="67709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981200"/>
            <a:ext cx="538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0FEA18F3-5624-48BB-B93C-5C99B855321D}" type="slidenum">
              <a:rPr lang="en-US"/>
              <a:pPr/>
              <a:t>‹#›</a:t>
            </a:fld>
            <a:endParaRPr lang="en-US"/>
          </a:p>
        </p:txBody>
      </p:sp>
    </p:spTree>
    <p:extLst>
      <p:ext uri="{BB962C8B-B14F-4D97-AF65-F5344CB8AC3E}">
        <p14:creationId xmlns:p14="http://schemas.microsoft.com/office/powerpoint/2010/main" val="1916298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4"/>
            <a:ext cx="10363201"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1800"/>
            </a:lvl1pPr>
            <a:lvl2pPr marL="342899" indent="0" algn="ctr">
              <a:buNone/>
              <a:defRPr sz="1500"/>
            </a:lvl2pPr>
            <a:lvl3pPr marL="685799" indent="0" algn="ctr">
              <a:buNone/>
              <a:defRPr sz="1350"/>
            </a:lvl3pPr>
            <a:lvl4pPr marL="1028699" indent="0" algn="ctr">
              <a:buNone/>
              <a:defRPr sz="1200"/>
            </a:lvl4pPr>
            <a:lvl5pPr marL="1371598" indent="0" algn="ctr">
              <a:buNone/>
              <a:defRPr sz="1200"/>
            </a:lvl5pPr>
            <a:lvl6pPr marL="1714497" indent="0" algn="ctr">
              <a:buNone/>
              <a:defRPr sz="1200"/>
            </a:lvl6pPr>
            <a:lvl7pPr marL="2057396" indent="0" algn="ctr">
              <a:buNone/>
              <a:defRPr sz="1200"/>
            </a:lvl7pPr>
            <a:lvl8pPr marL="2400296" indent="0" algn="ctr">
              <a:buNone/>
              <a:defRPr sz="1200"/>
            </a:lvl8pPr>
            <a:lvl9pPr marL="2743196"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239512-16B8-2A47-8437-BF5452FF382F}"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951F-D00D-4D4C-BA33-7EDFE90E2A8B}" type="slidenum">
              <a:rPr lang="en-US" smtClean="0"/>
              <a:t>‹#›</a:t>
            </a:fld>
            <a:endParaRPr lang="en-US"/>
          </a:p>
        </p:txBody>
      </p:sp>
    </p:spTree>
    <p:extLst>
      <p:ext uri="{BB962C8B-B14F-4D97-AF65-F5344CB8AC3E}">
        <p14:creationId xmlns:p14="http://schemas.microsoft.com/office/powerpoint/2010/main" val="429984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239512-16B8-2A47-8437-BF5452FF382F}"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951F-D00D-4D4C-BA33-7EDFE90E2A8B}" type="slidenum">
              <a:rPr lang="en-US" smtClean="0"/>
              <a:t>‹#›</a:t>
            </a:fld>
            <a:endParaRPr lang="en-US"/>
          </a:p>
        </p:txBody>
      </p:sp>
    </p:spTree>
    <p:extLst>
      <p:ext uri="{BB962C8B-B14F-4D97-AF65-F5344CB8AC3E}">
        <p14:creationId xmlns:p14="http://schemas.microsoft.com/office/powerpoint/2010/main" val="300380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1"/>
            <a:ext cx="10515601"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3" y="4589467"/>
            <a:ext cx="10515601" cy="1500187"/>
          </a:xfrm>
        </p:spPr>
        <p:txBody>
          <a:bodyPr/>
          <a:lstStyle>
            <a:lvl1pPr marL="0" indent="0">
              <a:buNone/>
              <a:defRPr sz="1800">
                <a:solidFill>
                  <a:schemeClr val="tx1"/>
                </a:solidFill>
              </a:defRPr>
            </a:lvl1pPr>
            <a:lvl2pPr marL="342899" indent="0">
              <a:buNone/>
              <a:defRPr sz="1500">
                <a:solidFill>
                  <a:schemeClr val="tx1">
                    <a:tint val="75000"/>
                  </a:schemeClr>
                </a:solidFill>
              </a:defRPr>
            </a:lvl2pPr>
            <a:lvl3pPr marL="685799" indent="0">
              <a:buNone/>
              <a:defRPr sz="1350">
                <a:solidFill>
                  <a:schemeClr val="tx1">
                    <a:tint val="75000"/>
                  </a:schemeClr>
                </a:solidFill>
              </a:defRPr>
            </a:lvl3pPr>
            <a:lvl4pPr marL="1028699" indent="0">
              <a:buNone/>
              <a:defRPr sz="1200">
                <a:solidFill>
                  <a:schemeClr val="tx1">
                    <a:tint val="75000"/>
                  </a:schemeClr>
                </a:solidFill>
              </a:defRPr>
            </a:lvl4pPr>
            <a:lvl5pPr marL="1371598" indent="0">
              <a:buNone/>
              <a:defRPr sz="1200">
                <a:solidFill>
                  <a:schemeClr val="tx1">
                    <a:tint val="75000"/>
                  </a:schemeClr>
                </a:solidFill>
              </a:defRPr>
            </a:lvl5pPr>
            <a:lvl6pPr marL="1714497" indent="0">
              <a:buNone/>
              <a:defRPr sz="1200">
                <a:solidFill>
                  <a:schemeClr val="tx1">
                    <a:tint val="75000"/>
                  </a:schemeClr>
                </a:solidFill>
              </a:defRPr>
            </a:lvl6pPr>
            <a:lvl7pPr marL="2057396" indent="0">
              <a:buNone/>
              <a:defRPr sz="1200">
                <a:solidFill>
                  <a:schemeClr val="tx1">
                    <a:tint val="75000"/>
                  </a:schemeClr>
                </a:solidFill>
              </a:defRPr>
            </a:lvl7pPr>
            <a:lvl8pPr marL="2400296" indent="0">
              <a:buNone/>
              <a:defRPr sz="1200">
                <a:solidFill>
                  <a:schemeClr val="tx1">
                    <a:tint val="75000"/>
                  </a:schemeClr>
                </a:solidFill>
              </a:defRPr>
            </a:lvl8pPr>
            <a:lvl9pPr marL="274319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39512-16B8-2A47-8437-BF5452FF382F}"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951F-D00D-4D4C-BA33-7EDFE90E2A8B}" type="slidenum">
              <a:rPr lang="en-US" smtClean="0"/>
              <a:t>‹#›</a:t>
            </a:fld>
            <a:endParaRPr lang="en-US"/>
          </a:p>
        </p:txBody>
      </p:sp>
    </p:spTree>
    <p:extLst>
      <p:ext uri="{BB962C8B-B14F-4D97-AF65-F5344CB8AC3E}">
        <p14:creationId xmlns:p14="http://schemas.microsoft.com/office/powerpoint/2010/main" val="4119377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239512-16B8-2A47-8437-BF5452FF382F}"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7951F-D00D-4D4C-BA33-7EDFE90E2A8B}" type="slidenum">
              <a:rPr lang="en-US" smtClean="0"/>
              <a:t>‹#›</a:t>
            </a:fld>
            <a:endParaRPr lang="en-US"/>
          </a:p>
        </p:txBody>
      </p:sp>
    </p:spTree>
    <p:extLst>
      <p:ext uri="{BB962C8B-B14F-4D97-AF65-F5344CB8AC3E}">
        <p14:creationId xmlns:p14="http://schemas.microsoft.com/office/powerpoint/2010/main" val="113883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1051560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4"/>
            <a:ext cx="5157787" cy="823912"/>
          </a:xfrm>
        </p:spPr>
        <p:txBody>
          <a:bodyPr anchor="b"/>
          <a:lstStyle>
            <a:lvl1pPr marL="0" indent="0">
              <a:buNone/>
              <a:defRPr sz="1800" b="1"/>
            </a:lvl1pPr>
            <a:lvl2pPr marL="342899" indent="0">
              <a:buNone/>
              <a:defRPr sz="1500" b="1"/>
            </a:lvl2pPr>
            <a:lvl3pPr marL="685799" indent="0">
              <a:buNone/>
              <a:defRPr sz="1350" b="1"/>
            </a:lvl3pPr>
            <a:lvl4pPr marL="1028699" indent="0">
              <a:buNone/>
              <a:defRPr sz="1200" b="1"/>
            </a:lvl4pPr>
            <a:lvl5pPr marL="1371598" indent="0">
              <a:buNone/>
              <a:defRPr sz="1200" b="1"/>
            </a:lvl5pPr>
            <a:lvl6pPr marL="1714497" indent="0">
              <a:buNone/>
              <a:defRPr sz="1200" b="1"/>
            </a:lvl6pPr>
            <a:lvl7pPr marL="2057396" indent="0">
              <a:buNone/>
              <a:defRPr sz="1200" b="1"/>
            </a:lvl7pPr>
            <a:lvl8pPr marL="2400296" indent="0">
              <a:buNone/>
              <a:defRPr sz="1200" b="1"/>
            </a:lvl8pPr>
            <a:lvl9pPr marL="2743196"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800" b="1"/>
            </a:lvl1pPr>
            <a:lvl2pPr marL="342899" indent="0">
              <a:buNone/>
              <a:defRPr sz="1500" b="1"/>
            </a:lvl2pPr>
            <a:lvl3pPr marL="685799" indent="0">
              <a:buNone/>
              <a:defRPr sz="1350" b="1"/>
            </a:lvl3pPr>
            <a:lvl4pPr marL="1028699" indent="0">
              <a:buNone/>
              <a:defRPr sz="1200" b="1"/>
            </a:lvl4pPr>
            <a:lvl5pPr marL="1371598" indent="0">
              <a:buNone/>
              <a:defRPr sz="1200" b="1"/>
            </a:lvl5pPr>
            <a:lvl6pPr marL="1714497" indent="0">
              <a:buNone/>
              <a:defRPr sz="1200" b="1"/>
            </a:lvl6pPr>
            <a:lvl7pPr marL="2057396" indent="0">
              <a:buNone/>
              <a:defRPr sz="1200" b="1"/>
            </a:lvl7pPr>
            <a:lvl8pPr marL="2400296" indent="0">
              <a:buNone/>
              <a:defRPr sz="1200" b="1"/>
            </a:lvl8pPr>
            <a:lvl9pPr marL="274319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239512-16B8-2A47-8437-BF5452FF382F}"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7951F-D00D-4D4C-BA33-7EDFE90E2A8B}" type="slidenum">
              <a:rPr lang="en-US" smtClean="0"/>
              <a:t>‹#›</a:t>
            </a:fld>
            <a:endParaRPr lang="en-US"/>
          </a:p>
        </p:txBody>
      </p:sp>
    </p:spTree>
    <p:extLst>
      <p:ext uri="{BB962C8B-B14F-4D97-AF65-F5344CB8AC3E}">
        <p14:creationId xmlns:p14="http://schemas.microsoft.com/office/powerpoint/2010/main" val="483401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239512-16B8-2A47-8437-BF5452FF382F}"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7951F-D00D-4D4C-BA33-7EDFE90E2A8B}" type="slidenum">
              <a:rPr lang="en-US" smtClean="0"/>
              <a:t>‹#›</a:t>
            </a:fld>
            <a:endParaRPr lang="en-US"/>
          </a:p>
        </p:txBody>
      </p:sp>
    </p:spTree>
    <p:extLst>
      <p:ext uri="{BB962C8B-B14F-4D97-AF65-F5344CB8AC3E}">
        <p14:creationId xmlns:p14="http://schemas.microsoft.com/office/powerpoint/2010/main" val="3848303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39512-16B8-2A47-8437-BF5452FF382F}"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7951F-D00D-4D4C-BA33-7EDFE90E2A8B}" type="slidenum">
              <a:rPr lang="en-US" smtClean="0"/>
              <a:t>‹#›</a:t>
            </a:fld>
            <a:endParaRPr lang="en-US"/>
          </a:p>
        </p:txBody>
      </p:sp>
    </p:spTree>
    <p:extLst>
      <p:ext uri="{BB962C8B-B14F-4D97-AF65-F5344CB8AC3E}">
        <p14:creationId xmlns:p14="http://schemas.microsoft.com/office/powerpoint/2010/main" val="1616084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9" cy="1600200"/>
          </a:xfrm>
        </p:spPr>
        <p:txBody>
          <a:bodyPr anchor="b"/>
          <a:lstStyle>
            <a:lvl1pPr>
              <a:defRPr sz="2399"/>
            </a:lvl1pPr>
          </a:lstStyle>
          <a:p>
            <a:r>
              <a:rPr lang="en-US"/>
              <a:t>Click to edit Master title style</a:t>
            </a:r>
            <a:endParaRPr lang="en-US" dirty="0"/>
          </a:p>
        </p:txBody>
      </p:sp>
      <p:sp>
        <p:nvSpPr>
          <p:cNvPr id="3" name="Content Placeholder 2"/>
          <p:cNvSpPr>
            <a:spLocks noGrp="1"/>
          </p:cNvSpPr>
          <p:nvPr>
            <p:ph idx="1"/>
          </p:nvPr>
        </p:nvSpPr>
        <p:spPr>
          <a:xfrm>
            <a:off x="5183189" y="987429"/>
            <a:ext cx="6172201" cy="4873625"/>
          </a:xfrm>
        </p:spPr>
        <p:txBody>
          <a:bodyPr/>
          <a:lstStyle>
            <a:lvl1pPr>
              <a:defRPr sz="2399"/>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9" cy="3811588"/>
          </a:xfrm>
        </p:spPr>
        <p:txBody>
          <a:bodyPr/>
          <a:lstStyle>
            <a:lvl1pPr marL="0" indent="0">
              <a:buNone/>
              <a:defRPr sz="1200"/>
            </a:lvl1pPr>
            <a:lvl2pPr marL="342899" indent="0">
              <a:buNone/>
              <a:defRPr sz="1050"/>
            </a:lvl2pPr>
            <a:lvl3pPr marL="685799" indent="0">
              <a:buNone/>
              <a:defRPr sz="900"/>
            </a:lvl3pPr>
            <a:lvl4pPr marL="1028699" indent="0">
              <a:buNone/>
              <a:defRPr sz="750"/>
            </a:lvl4pPr>
            <a:lvl5pPr marL="1371598" indent="0">
              <a:buNone/>
              <a:defRPr sz="750"/>
            </a:lvl5pPr>
            <a:lvl6pPr marL="1714497" indent="0">
              <a:buNone/>
              <a:defRPr sz="750"/>
            </a:lvl6pPr>
            <a:lvl7pPr marL="2057396" indent="0">
              <a:buNone/>
              <a:defRPr sz="750"/>
            </a:lvl7pPr>
            <a:lvl8pPr marL="2400296" indent="0">
              <a:buNone/>
              <a:defRPr sz="750"/>
            </a:lvl8pPr>
            <a:lvl9pPr marL="2743196"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239512-16B8-2A47-8437-BF5452FF382F}"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7951F-D00D-4D4C-BA33-7EDFE90E2A8B}" type="slidenum">
              <a:rPr lang="en-US" smtClean="0"/>
              <a:t>‹#›</a:t>
            </a:fld>
            <a:endParaRPr lang="en-US"/>
          </a:p>
        </p:txBody>
      </p:sp>
    </p:spTree>
    <p:extLst>
      <p:ext uri="{BB962C8B-B14F-4D97-AF65-F5344CB8AC3E}">
        <p14:creationId xmlns:p14="http://schemas.microsoft.com/office/powerpoint/2010/main" val="1598249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9" cy="1600200"/>
          </a:xfrm>
        </p:spPr>
        <p:txBody>
          <a:bodyPr anchor="b"/>
          <a:lstStyle>
            <a:lvl1pPr>
              <a:defRPr sz="23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9"/>
            <a:ext cx="6172201" cy="4873625"/>
          </a:xfrm>
        </p:spPr>
        <p:txBody>
          <a:bodyPr anchor="t"/>
          <a:lstStyle>
            <a:lvl1pPr marL="0" indent="0">
              <a:buNone/>
              <a:defRPr sz="2399"/>
            </a:lvl1pPr>
            <a:lvl2pPr marL="342899" indent="0">
              <a:buNone/>
              <a:defRPr sz="2100"/>
            </a:lvl2pPr>
            <a:lvl3pPr marL="685799" indent="0">
              <a:buNone/>
              <a:defRPr sz="1800"/>
            </a:lvl3pPr>
            <a:lvl4pPr marL="1028699" indent="0">
              <a:buNone/>
              <a:defRPr sz="1500"/>
            </a:lvl4pPr>
            <a:lvl5pPr marL="1371598" indent="0">
              <a:buNone/>
              <a:defRPr sz="1500"/>
            </a:lvl5pPr>
            <a:lvl6pPr marL="1714497" indent="0">
              <a:buNone/>
              <a:defRPr sz="1500"/>
            </a:lvl6pPr>
            <a:lvl7pPr marL="2057396" indent="0">
              <a:buNone/>
              <a:defRPr sz="1500"/>
            </a:lvl7pPr>
            <a:lvl8pPr marL="2400296" indent="0">
              <a:buNone/>
              <a:defRPr sz="1500"/>
            </a:lvl8pPr>
            <a:lvl9pPr marL="2743196"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9" cy="3811588"/>
          </a:xfrm>
        </p:spPr>
        <p:txBody>
          <a:bodyPr/>
          <a:lstStyle>
            <a:lvl1pPr marL="0" indent="0">
              <a:buNone/>
              <a:defRPr sz="1200"/>
            </a:lvl1pPr>
            <a:lvl2pPr marL="342899" indent="0">
              <a:buNone/>
              <a:defRPr sz="1050"/>
            </a:lvl2pPr>
            <a:lvl3pPr marL="685799" indent="0">
              <a:buNone/>
              <a:defRPr sz="900"/>
            </a:lvl3pPr>
            <a:lvl4pPr marL="1028699" indent="0">
              <a:buNone/>
              <a:defRPr sz="750"/>
            </a:lvl4pPr>
            <a:lvl5pPr marL="1371598" indent="0">
              <a:buNone/>
              <a:defRPr sz="750"/>
            </a:lvl5pPr>
            <a:lvl6pPr marL="1714497" indent="0">
              <a:buNone/>
              <a:defRPr sz="750"/>
            </a:lvl6pPr>
            <a:lvl7pPr marL="2057396" indent="0">
              <a:buNone/>
              <a:defRPr sz="750"/>
            </a:lvl7pPr>
            <a:lvl8pPr marL="2400296" indent="0">
              <a:buNone/>
              <a:defRPr sz="750"/>
            </a:lvl8pPr>
            <a:lvl9pPr marL="2743196"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239512-16B8-2A47-8437-BF5452FF382F}"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7951F-D00D-4D4C-BA33-7EDFE90E2A8B}" type="slidenum">
              <a:rPr lang="en-US" smtClean="0"/>
              <a:t>‹#›</a:t>
            </a:fld>
            <a:endParaRPr lang="en-US"/>
          </a:p>
        </p:txBody>
      </p:sp>
    </p:spTree>
    <p:extLst>
      <p:ext uri="{BB962C8B-B14F-4D97-AF65-F5344CB8AC3E}">
        <p14:creationId xmlns:p14="http://schemas.microsoft.com/office/powerpoint/2010/main" val="1598955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239512-16B8-2A47-8437-BF5452FF382F}"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951F-D00D-4D4C-BA33-7EDFE90E2A8B}" type="slidenum">
              <a:rPr lang="en-US" smtClean="0"/>
              <a:t>‹#›</a:t>
            </a:fld>
            <a:endParaRPr lang="en-US"/>
          </a:p>
        </p:txBody>
      </p:sp>
    </p:spTree>
    <p:extLst>
      <p:ext uri="{BB962C8B-B14F-4D97-AF65-F5344CB8AC3E}">
        <p14:creationId xmlns:p14="http://schemas.microsoft.com/office/powerpoint/2010/main" val="153184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679A1535-D656-45F5-8BA5-0D9AF245353F}" type="slidenum">
              <a:rPr lang="en-US"/>
              <a:pPr/>
              <a:t>‹#›</a:t>
            </a:fld>
            <a:endParaRPr lang="en-US"/>
          </a:p>
        </p:txBody>
      </p:sp>
    </p:spTree>
    <p:extLst>
      <p:ext uri="{BB962C8B-B14F-4D97-AF65-F5344CB8AC3E}">
        <p14:creationId xmlns:p14="http://schemas.microsoft.com/office/powerpoint/2010/main" val="1525712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239512-16B8-2A47-8437-BF5452FF382F}"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951F-D00D-4D4C-BA33-7EDFE90E2A8B}" type="slidenum">
              <a:rPr lang="en-US" smtClean="0"/>
              <a:t>‹#›</a:t>
            </a:fld>
            <a:endParaRPr lang="en-US"/>
          </a:p>
        </p:txBody>
      </p:sp>
    </p:spTree>
    <p:extLst>
      <p:ext uri="{BB962C8B-B14F-4D97-AF65-F5344CB8AC3E}">
        <p14:creationId xmlns:p14="http://schemas.microsoft.com/office/powerpoint/2010/main" val="1512813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348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26338" name="Rectangle 2"/>
          <p:cNvSpPr>
            <a:spLocks noGrp="1" noChangeArrowheads="1"/>
          </p:cNvSpPr>
          <p:nvPr>
            <p:ph type="ctrTitle" sz="quarter"/>
          </p:nvPr>
        </p:nvSpPr>
        <p:spPr>
          <a:xfrm>
            <a:off x="914400" y="1676400"/>
            <a:ext cx="10363200" cy="1828800"/>
          </a:xfrm>
          <a:prstGeom prst="rect">
            <a:avLst/>
          </a:prstGeom>
        </p:spPr>
        <p:txBody>
          <a:bodyPr/>
          <a:lstStyle>
            <a:lvl1pPr>
              <a:defRPr>
                <a:solidFill>
                  <a:schemeClr val="bg1">
                    <a:lumMod val="75000"/>
                  </a:schemeClr>
                </a:solidFill>
              </a:defRPr>
            </a:lvl1pPr>
          </a:lstStyle>
          <a:p>
            <a:r>
              <a:rPr lang="en-US" dirty="0"/>
              <a:t>Click to edit Master title style</a:t>
            </a:r>
          </a:p>
        </p:txBody>
      </p:sp>
      <p:sp>
        <p:nvSpPr>
          <p:cNvPr id="526339" name="Rectangle 3"/>
          <p:cNvSpPr>
            <a:spLocks noGrp="1" noChangeArrowheads="1"/>
          </p:cNvSpPr>
          <p:nvPr>
            <p:ph type="subTitle" sz="quarter" idx="1"/>
          </p:nvPr>
        </p:nvSpPr>
        <p:spPr>
          <a:xfrm>
            <a:off x="1828800" y="3886200"/>
            <a:ext cx="8534400" cy="1752600"/>
          </a:xfrm>
          <a:prstGeom prst="rect">
            <a:avLst/>
          </a:prstGeom>
        </p:spPr>
        <p:txBody>
          <a:bodyPr/>
          <a:lstStyle>
            <a:lvl1pPr marL="0" indent="0" algn="ctr">
              <a:buFont typeface="Wingdings" pitchFamily="-65" charset="2"/>
              <a:buNone/>
              <a:defRPr>
                <a:solidFill>
                  <a:schemeClr val="accent4">
                    <a:lumMod val="10000"/>
                  </a:schemeClr>
                </a:solidFill>
                <a:effectLst>
                  <a:outerShdw dist="38100" sx="1000" sy="1000" algn="tl">
                    <a:srgbClr val="000000"/>
                  </a:outerShdw>
                </a:effectLst>
              </a:defRPr>
            </a:lvl1pPr>
          </a:lstStyle>
          <a:p>
            <a:r>
              <a:rPr lang="en-US" dirty="0"/>
              <a:t>Click to edit Master subtitle style</a:t>
            </a:r>
          </a:p>
        </p:txBody>
      </p:sp>
      <p:sp>
        <p:nvSpPr>
          <p:cNvPr id="4" name="Rectangle 4"/>
          <p:cNvSpPr>
            <a:spLocks noGrp="1" noChangeArrowheads="1"/>
          </p:cNvSpPr>
          <p:nvPr>
            <p:ph type="dt" sz="quarter" idx="10"/>
          </p:nvPr>
        </p:nvSpPr>
        <p:spPr/>
        <p:txBody>
          <a:bodyPr/>
          <a:lstStyle>
            <a:lvl1pPr>
              <a:defRPr>
                <a:latin typeface="Times New Roman" pitchFamily="92" charset="0"/>
              </a:defRPr>
            </a:lvl1pPr>
          </a:lstStyle>
          <a:p>
            <a:endParaRPr lang="en-US"/>
          </a:p>
        </p:txBody>
      </p:sp>
      <p:sp>
        <p:nvSpPr>
          <p:cNvPr id="5" name="Rectangle 5"/>
          <p:cNvSpPr>
            <a:spLocks noGrp="1" noChangeArrowheads="1"/>
          </p:cNvSpPr>
          <p:nvPr>
            <p:ph type="ftr" sz="quarter" idx="11"/>
          </p:nvPr>
        </p:nvSpPr>
        <p:spPr/>
        <p:txBody>
          <a:bodyPr/>
          <a:lstStyle>
            <a:lvl1pPr>
              <a:defRPr>
                <a:latin typeface="Times New Roman" pitchFamily="92" charset="0"/>
              </a:defRPr>
            </a:lvl1pPr>
          </a:lstStyle>
          <a:p>
            <a:endParaRPr lang="en-US"/>
          </a:p>
        </p:txBody>
      </p:sp>
      <p:sp>
        <p:nvSpPr>
          <p:cNvPr id="6" name="Rectangle 6"/>
          <p:cNvSpPr>
            <a:spLocks noGrp="1" noChangeArrowheads="1"/>
          </p:cNvSpPr>
          <p:nvPr>
            <p:ph type="sldNum" sz="quarter" idx="12"/>
          </p:nvPr>
        </p:nvSpPr>
        <p:spPr/>
        <p:txBody>
          <a:bodyPr/>
          <a:lstStyle>
            <a:lvl1pPr>
              <a:defRPr>
                <a:latin typeface="Times New Roman" pitchFamily="92" charset="0"/>
              </a:defRPr>
            </a:lvl1pPr>
          </a:lstStyle>
          <a:p>
            <a:fld id="{1A335BB2-C27E-404B-A253-7B4A45ACEF9E}" type="slidenum">
              <a:rPr lang="en-US"/>
              <a:pPr/>
              <a:t>‹#›</a:t>
            </a:fld>
            <a:endParaRPr lang="en-US"/>
          </a:p>
        </p:txBody>
      </p:sp>
    </p:spTree>
    <p:extLst>
      <p:ext uri="{BB962C8B-B14F-4D97-AF65-F5344CB8AC3E}">
        <p14:creationId xmlns:p14="http://schemas.microsoft.com/office/powerpoint/2010/main" val="23311987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a:prstGeom prst="rect">
            <a:avLst/>
          </a:prstGeom>
        </p:spPr>
        <p:txBody>
          <a:bodyPr/>
          <a:lstStyle>
            <a:lvl1pPr>
              <a:defRPr>
                <a:solidFill>
                  <a:schemeClr val="bg1">
                    <a:lumMod val="60000"/>
                    <a:lumOff val="40000"/>
                  </a:schemeClr>
                </a:solidFill>
              </a:defRPr>
            </a:lvl1pPr>
          </a:lstStyle>
          <a:p>
            <a:r>
              <a:rPr lang="en-US" dirty="0"/>
              <a:t>Click to edit Master title style</a:t>
            </a:r>
          </a:p>
        </p:txBody>
      </p:sp>
      <p:sp>
        <p:nvSpPr>
          <p:cNvPr id="3" name="Content Placeholder 2"/>
          <p:cNvSpPr>
            <a:spLocks noGrp="1"/>
          </p:cNvSpPr>
          <p:nvPr>
            <p:ph idx="1"/>
          </p:nvPr>
        </p:nvSpPr>
        <p:spPr>
          <a:xfrm>
            <a:off x="609600" y="1981200"/>
            <a:ext cx="10972800" cy="4114800"/>
          </a:xfrm>
          <a:prstGeom prst="rect">
            <a:avLst/>
          </a:prstGeom>
        </p:spPr>
        <p:txBody>
          <a:bodyPr/>
          <a:lstStyle>
            <a:lvl1pPr>
              <a:defRPr>
                <a:solidFill>
                  <a:schemeClr val="bg1">
                    <a:lumMod val="75000"/>
                  </a:schemeClr>
                </a:solidFill>
                <a:effectLst>
                  <a:outerShdw blurRad="38100" dist="38100" sx="1000" sy="1000" algn="tl">
                    <a:srgbClr val="000000"/>
                  </a:outerShdw>
                </a:effectLst>
              </a:defRPr>
            </a:lvl1pPr>
            <a:lvl2pPr>
              <a:defRPr>
                <a:solidFill>
                  <a:schemeClr val="bg1">
                    <a:lumMod val="75000"/>
                  </a:schemeClr>
                </a:solidFill>
                <a:effectLst>
                  <a:outerShdw blurRad="38100" dist="38100" sx="1000" sy="1000" algn="tl">
                    <a:srgbClr val="000000"/>
                  </a:outerShdw>
                </a:effectLst>
              </a:defRPr>
            </a:lvl2pPr>
            <a:lvl3pPr>
              <a:defRPr>
                <a:solidFill>
                  <a:schemeClr val="bg1">
                    <a:lumMod val="75000"/>
                  </a:schemeClr>
                </a:solidFill>
                <a:effectLst>
                  <a:outerShdw blurRad="38100" dist="38100" sx="1000" sy="1000" algn="tl">
                    <a:srgbClr val="000000"/>
                  </a:outerShdw>
                </a:effectLst>
              </a:defRPr>
            </a:lvl3pPr>
            <a:lvl4pPr>
              <a:defRPr>
                <a:solidFill>
                  <a:schemeClr val="bg1">
                    <a:lumMod val="75000"/>
                  </a:schemeClr>
                </a:solidFill>
                <a:effectLst>
                  <a:outerShdw blurRad="38100" dist="38100" sx="1000" sy="1000" algn="tl">
                    <a:srgbClr val="000000"/>
                  </a:outerShdw>
                </a:effectLst>
              </a:defRPr>
            </a:lvl4pPr>
            <a:lvl5pPr>
              <a:defRPr>
                <a:solidFill>
                  <a:schemeClr val="bg1">
                    <a:lumMod val="75000"/>
                  </a:schemeClr>
                </a:solidFill>
                <a:effectLst>
                  <a:outerShdw blurRad="38100" dist="38100" sx="1000" sy="1000" algn="tl">
                    <a:srgbClr val="000000"/>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B16CCAC-2FC5-479C-B552-6F16D39B73E1}" type="slidenum">
              <a:rPr lang="en-US"/>
              <a:pPr/>
              <a:t>‹#›</a:t>
            </a:fld>
            <a:endParaRPr lang="en-US"/>
          </a:p>
        </p:txBody>
      </p:sp>
    </p:spTree>
    <p:extLst>
      <p:ext uri="{BB962C8B-B14F-4D97-AF65-F5344CB8AC3E}">
        <p14:creationId xmlns:p14="http://schemas.microsoft.com/office/powerpoint/2010/main" val="1014430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19742E8-B9BA-48E3-9D9F-DC5CD913A47D}" type="slidenum">
              <a:rPr lang="en-US"/>
              <a:pPr/>
              <a:t>‹#›</a:t>
            </a:fld>
            <a:endParaRPr lang="en-US"/>
          </a:p>
        </p:txBody>
      </p:sp>
    </p:spTree>
    <p:extLst>
      <p:ext uri="{BB962C8B-B14F-4D97-AF65-F5344CB8AC3E}">
        <p14:creationId xmlns:p14="http://schemas.microsoft.com/office/powerpoint/2010/main" val="39515046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9600" y="1981200"/>
            <a:ext cx="5384800" cy="4114800"/>
          </a:xfrm>
          <a:prstGeom prst="rect">
            <a:avLst/>
          </a:prstGeom>
        </p:spPr>
        <p:txBody>
          <a:bodyPr/>
          <a:lstStyle>
            <a:lvl1pPr>
              <a:defRPr sz="2800">
                <a:solidFill>
                  <a:schemeClr val="accent4">
                    <a:lumMod val="10000"/>
                  </a:schemeClr>
                </a:solidFill>
                <a:effectLst>
                  <a:outerShdw blurRad="38100" dist="38100" sx="1000" sy="1000" algn="tl">
                    <a:srgbClr val="000000"/>
                  </a:outerShdw>
                </a:effectLst>
              </a:defRPr>
            </a:lvl1pPr>
            <a:lvl2pPr>
              <a:defRPr sz="2400">
                <a:solidFill>
                  <a:schemeClr val="accent4">
                    <a:lumMod val="10000"/>
                  </a:schemeClr>
                </a:solidFill>
                <a:effectLst>
                  <a:outerShdw blurRad="38100" dist="38100" sx="1000" sy="1000" algn="tl">
                    <a:srgbClr val="000000"/>
                  </a:outerShdw>
                </a:effectLst>
              </a:defRPr>
            </a:lvl2pPr>
            <a:lvl3pPr>
              <a:defRPr sz="2000">
                <a:solidFill>
                  <a:schemeClr val="accent4">
                    <a:lumMod val="10000"/>
                  </a:schemeClr>
                </a:solidFill>
                <a:effectLst>
                  <a:outerShdw blurRad="38100" dist="38100" sx="1000" sy="1000" algn="tl">
                    <a:srgbClr val="000000"/>
                  </a:outerShdw>
                </a:effectLst>
              </a:defRPr>
            </a:lvl3pPr>
            <a:lvl4pPr>
              <a:defRPr sz="1800">
                <a:solidFill>
                  <a:schemeClr val="accent4">
                    <a:lumMod val="10000"/>
                  </a:schemeClr>
                </a:solidFill>
                <a:effectLst>
                  <a:outerShdw blurRad="38100" dist="38100" sx="1000" sy="1000" algn="tl">
                    <a:srgbClr val="000000"/>
                  </a:outerShdw>
                </a:effectLst>
              </a:defRPr>
            </a:lvl4pPr>
            <a:lvl5pPr>
              <a:defRPr sz="1800">
                <a:solidFill>
                  <a:schemeClr val="accent4">
                    <a:lumMod val="10000"/>
                  </a:schemeClr>
                </a:solidFill>
                <a:effectLst>
                  <a:outerShdw blurRad="38100" dist="38100" sx="1000" sy="1000" algn="tl">
                    <a:srgbClr val="000000"/>
                  </a:outerShdw>
                </a:effectLs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981200"/>
            <a:ext cx="538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FEA18F3-5624-48BB-B93C-5C99B855321D}" type="slidenum">
              <a:rPr lang="en-US"/>
              <a:pPr/>
              <a:t>‹#›</a:t>
            </a:fld>
            <a:endParaRPr lang="en-US"/>
          </a:p>
        </p:txBody>
      </p:sp>
    </p:spTree>
    <p:extLst>
      <p:ext uri="{BB962C8B-B14F-4D97-AF65-F5344CB8AC3E}">
        <p14:creationId xmlns:p14="http://schemas.microsoft.com/office/powerpoint/2010/main" val="467404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a:prstGeom prst="rect">
            <a:avLst/>
          </a:prstGeom>
        </p:spPr>
        <p:txBody>
          <a:bodyPr/>
          <a:lstStyle>
            <a:lvl1pPr>
              <a:defRPr>
                <a:solidFill>
                  <a:schemeClr val="bg1">
                    <a:lumMod val="75000"/>
                  </a:schemeClr>
                </a:solidFill>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79A1535-D656-45F5-8BA5-0D9AF245353F}" type="slidenum">
              <a:rPr lang="en-US"/>
              <a:pPr/>
              <a:t>‹#›</a:t>
            </a:fld>
            <a:endParaRPr lang="en-US"/>
          </a:p>
        </p:txBody>
      </p:sp>
    </p:spTree>
    <p:extLst>
      <p:ext uri="{BB962C8B-B14F-4D97-AF65-F5344CB8AC3E}">
        <p14:creationId xmlns:p14="http://schemas.microsoft.com/office/powerpoint/2010/main" val="41442952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764FBC7-3729-463C-AFB1-11B9D7010B80}" type="slidenum">
              <a:rPr lang="en-US"/>
              <a:pPr/>
              <a:t>‹#›</a:t>
            </a:fld>
            <a:endParaRPr lang="en-US"/>
          </a:p>
        </p:txBody>
      </p:sp>
    </p:spTree>
    <p:extLst>
      <p:ext uri="{BB962C8B-B14F-4D97-AF65-F5344CB8AC3E}">
        <p14:creationId xmlns:p14="http://schemas.microsoft.com/office/powerpoint/2010/main" val="4077854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BFA6419-71B1-44A2-9D28-6A5BE0AC9E2B}" type="slidenum">
              <a:rPr lang="en-US"/>
              <a:pPr/>
              <a:t>‹#›</a:t>
            </a:fld>
            <a:endParaRPr lang="en-US"/>
          </a:p>
        </p:txBody>
      </p:sp>
    </p:spTree>
    <p:extLst>
      <p:ext uri="{BB962C8B-B14F-4D97-AF65-F5344CB8AC3E}">
        <p14:creationId xmlns:p14="http://schemas.microsoft.com/office/powerpoint/2010/main" val="16283960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9D378A5-4814-433C-8A8C-2CFD75E13F38}" type="slidenum">
              <a:rPr lang="en-US"/>
              <a:pPr/>
              <a:t>‹#›</a:t>
            </a:fld>
            <a:endParaRPr lang="en-US"/>
          </a:p>
        </p:txBody>
      </p:sp>
    </p:spTree>
    <p:extLst>
      <p:ext uri="{BB962C8B-B14F-4D97-AF65-F5344CB8AC3E}">
        <p14:creationId xmlns:p14="http://schemas.microsoft.com/office/powerpoint/2010/main" val="19274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8"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p>
        </p:txBody>
      </p:sp>
      <p:sp>
        <p:nvSpPr>
          <p:cNvPr id="9"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E764FBC7-3729-463C-AFB1-11B9D7010B80}" type="slidenum">
              <a:rPr lang="en-US"/>
              <a:pPr/>
              <a:t>‹#›</a:t>
            </a:fld>
            <a:endParaRPr lang="en-US"/>
          </a:p>
        </p:txBody>
      </p:sp>
    </p:spTree>
    <p:extLst>
      <p:ext uri="{BB962C8B-B14F-4D97-AF65-F5344CB8AC3E}">
        <p14:creationId xmlns:p14="http://schemas.microsoft.com/office/powerpoint/2010/main" val="2121682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F912B9-4821-4222-91AF-BAC1D3ADBB05}" type="slidenum">
              <a:rPr lang="en-US"/>
              <a:pPr/>
              <a:t>‹#›</a:t>
            </a:fld>
            <a:endParaRPr lang="en-US"/>
          </a:p>
        </p:txBody>
      </p:sp>
    </p:spTree>
    <p:extLst>
      <p:ext uri="{BB962C8B-B14F-4D97-AF65-F5344CB8AC3E}">
        <p14:creationId xmlns:p14="http://schemas.microsoft.com/office/powerpoint/2010/main" val="4036651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0E5782-7696-486C-851E-200997B814DF}" type="slidenum">
              <a:rPr lang="en-US"/>
              <a:pPr/>
              <a:t>‹#›</a:t>
            </a:fld>
            <a:endParaRPr lang="en-US"/>
          </a:p>
        </p:txBody>
      </p:sp>
    </p:spTree>
    <p:extLst>
      <p:ext uri="{BB962C8B-B14F-4D97-AF65-F5344CB8AC3E}">
        <p14:creationId xmlns:p14="http://schemas.microsoft.com/office/powerpoint/2010/main" val="10213489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981200"/>
            <a:ext cx="109728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98C893-5DD0-4D3E-8F4C-D023EF5E0DFA}" type="slidenum">
              <a:rPr lang="en-US"/>
              <a:pPr/>
              <a:t>‹#›</a:t>
            </a:fld>
            <a:endParaRPr lang="en-US"/>
          </a:p>
        </p:txBody>
      </p:sp>
    </p:spTree>
    <p:extLst>
      <p:ext uri="{BB962C8B-B14F-4D97-AF65-F5344CB8AC3E}">
        <p14:creationId xmlns:p14="http://schemas.microsoft.com/office/powerpoint/2010/main" val="1593104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8F6B100-1F36-483E-A22C-4F5B0BCC9EE5}" type="slidenum">
              <a:rPr lang="en-US"/>
              <a:pPr/>
              <a:t>‹#›</a:t>
            </a:fld>
            <a:endParaRPr lang="en-US"/>
          </a:p>
        </p:txBody>
      </p:sp>
    </p:spTree>
    <p:extLst>
      <p:ext uri="{BB962C8B-B14F-4D97-AF65-F5344CB8AC3E}">
        <p14:creationId xmlns:p14="http://schemas.microsoft.com/office/powerpoint/2010/main" val="4225337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0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8BFA6419-71B1-44A2-9D28-6A5BE0AC9E2B}" type="slidenum">
              <a:rPr lang="en-US"/>
              <a:pPr/>
              <a:t>‹#›</a:t>
            </a:fld>
            <a:endParaRPr lang="en-US"/>
          </a:p>
        </p:txBody>
      </p:sp>
    </p:spTree>
    <p:extLst>
      <p:ext uri="{BB962C8B-B14F-4D97-AF65-F5344CB8AC3E}">
        <p14:creationId xmlns:p14="http://schemas.microsoft.com/office/powerpoint/2010/main" val="297193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79D378A5-4814-433C-8A8C-2CFD75E13F38}" type="slidenum">
              <a:rPr lang="en-US"/>
              <a:pPr/>
              <a:t>‹#›</a:t>
            </a:fld>
            <a:endParaRPr lang="en-US"/>
          </a:p>
        </p:txBody>
      </p:sp>
    </p:spTree>
    <p:extLst>
      <p:ext uri="{BB962C8B-B14F-4D97-AF65-F5344CB8AC3E}">
        <p14:creationId xmlns:p14="http://schemas.microsoft.com/office/powerpoint/2010/main" val="232330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39F912B9-4821-4222-91AF-BAC1D3ADBB05}" type="slidenum">
              <a:rPr lang="en-US"/>
              <a:pPr/>
              <a:t>‹#›</a:t>
            </a:fld>
            <a:endParaRPr lang="en-US"/>
          </a:p>
        </p:txBody>
      </p:sp>
    </p:spTree>
    <p:extLst>
      <p:ext uri="{BB962C8B-B14F-4D97-AF65-F5344CB8AC3E}">
        <p14:creationId xmlns:p14="http://schemas.microsoft.com/office/powerpoint/2010/main" val="247772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54885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5" r:id="rId13"/>
    <p:sldLayoutId id="2147483730" r:id="rId14"/>
  </p:sldLayoutIdLst>
  <p:txStyles>
    <p:titleStyle>
      <a:lvl1pPr algn="ctr" rtl="0" eaLnBrk="0" fontAlgn="base" hangingPunct="0">
        <a:spcBef>
          <a:spcPct val="0"/>
        </a:spcBef>
        <a:spcAft>
          <a:spcPct val="0"/>
        </a:spcAft>
        <a:defRPr sz="3600">
          <a:solidFill>
            <a:srgbClr val="E8FFFD"/>
          </a:solidFill>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5pPr>
      <a:lvl6pPr marL="4572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6pPr>
      <a:lvl7pPr marL="9144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7pPr>
      <a:lvl8pPr marL="13716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8pPr>
      <a:lvl9pPr marL="18288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92" charset="2"/>
        <a:buChar char="n"/>
        <a:defRPr sz="2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tx2"/>
        </a:buClr>
        <a:buSzPct val="120000"/>
        <a:buFont typeface="Arial"/>
        <a:buChar char="•"/>
        <a:defRPr sz="2100">
          <a:solidFill>
            <a:schemeClr val="tx1"/>
          </a:solidFill>
          <a:effectLst>
            <a:outerShdw blurRad="38100" dist="38100" dir="2700000" algn="tl">
              <a:srgbClr val="000000"/>
            </a:outerShdw>
          </a:effectLst>
          <a:latin typeface="+mn-lt"/>
          <a:ea typeface="ＭＳ Ｐゴシック" pitchFamily="-65" charset="-128"/>
        </a:defRPr>
      </a:lvl2pPr>
      <a:lvl3pPr marL="1143000" indent="-228600" algn="l" rtl="0" eaLnBrk="0" fontAlgn="base" hangingPunct="0">
        <a:spcBef>
          <a:spcPct val="20000"/>
        </a:spcBef>
        <a:spcAft>
          <a:spcPct val="0"/>
        </a:spcAft>
        <a:buClr>
          <a:schemeClr val="hlink"/>
        </a:buClr>
        <a:buSzPct val="65000"/>
        <a:buFont typeface="Wingdings" pitchFamily="92" charset="2"/>
        <a:buChar char="n"/>
        <a:defRPr sz="2000">
          <a:solidFill>
            <a:schemeClr val="tx1"/>
          </a:solidFill>
          <a:effectLst>
            <a:outerShdw blurRad="38100" dist="38100" dir="2700000" algn="tl">
              <a:srgbClr val="000000"/>
            </a:outerShdw>
          </a:effectLst>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pitchFamily="92" charset="2"/>
        <a:buChar char="n"/>
        <a:defRPr sz="1900">
          <a:solidFill>
            <a:schemeClr val="tx1"/>
          </a:solidFill>
          <a:effectLst>
            <a:outerShdw blurRad="38100" dist="38100" dir="2700000" algn="tl">
              <a:srgbClr val="000000"/>
            </a:outerShdw>
          </a:effectLst>
          <a:latin typeface="+mn-lt"/>
          <a:ea typeface="ＭＳ Ｐゴシック" pitchFamily="-65" charset="-128"/>
        </a:defRPr>
      </a:lvl4pPr>
      <a:lvl5pPr marL="2057400" indent="-228600" algn="l" rtl="0" eaLnBrk="0" fontAlgn="base" hangingPunct="0">
        <a:spcBef>
          <a:spcPct val="20000"/>
        </a:spcBef>
        <a:spcAft>
          <a:spcPct val="0"/>
        </a:spcAft>
        <a:buClr>
          <a:schemeClr val="hlink"/>
        </a:buClr>
        <a:buSzPct val="65000"/>
        <a:buFont typeface="Wingdings" pitchFamily="92" charset="2"/>
        <a:buChar char="n"/>
        <a:defRPr sz="2000">
          <a:solidFill>
            <a:schemeClr val="tx1"/>
          </a:solidFill>
          <a:effectLst>
            <a:outerShdw blurRad="38100" dist="38100" dir="2700000" algn="tl">
              <a:srgbClr val="000000"/>
            </a:outerShdw>
          </a:effectLst>
          <a:latin typeface="+mn-lt"/>
          <a:ea typeface="ＭＳ Ｐゴシック" pitchFamily="-65" charset="-128"/>
        </a:defRPr>
      </a:lvl5pPr>
      <a:lvl6pPr marL="2514600" indent="-228600" algn="l" rtl="0" fontAlgn="base">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ＭＳ Ｐゴシック" pitchFamily="-65" charset="-128"/>
        </a:defRPr>
      </a:lvl6pPr>
      <a:lvl7pPr marL="2971800" indent="-228600" algn="l" rtl="0" fontAlgn="base">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ＭＳ Ｐゴシック" pitchFamily="-65" charset="-128"/>
        </a:defRPr>
      </a:lvl7pPr>
      <a:lvl8pPr marL="3429000" indent="-228600" algn="l" rtl="0" fontAlgn="base">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ＭＳ Ｐゴシック" pitchFamily="-65" charset="-128"/>
        </a:defRPr>
      </a:lvl8pPr>
      <a:lvl9pPr marL="3886200" indent="-228600" algn="l" rtl="0" fontAlgn="base">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FDCD11-40D7-82E1-F6F6-1E1D4DEAE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DD443A-0783-46AA-2117-73E5C0ABB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F0843-0ED3-46F1-75FE-6C1D3760A0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B125D523-C7EA-B477-78A1-919B1EF88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F6BFD4-4A88-426C-D018-6F7CD0AE2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7BDBB-CE68-CC41-B8B5-74BDAA2154CC}" type="slidenum">
              <a:rPr lang="en-US" smtClean="0"/>
              <a:t>‹#›</a:t>
            </a:fld>
            <a:endParaRPr lang="en-US"/>
          </a:p>
        </p:txBody>
      </p:sp>
    </p:spTree>
    <p:extLst>
      <p:ext uri="{BB962C8B-B14F-4D97-AF65-F5344CB8AC3E}">
        <p14:creationId xmlns:p14="http://schemas.microsoft.com/office/powerpoint/2010/main" val="1409888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FDCD11-40D7-82E1-F6F6-1E1D4DEAE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DD443A-0783-46AA-2117-73E5C0ABB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F0843-0ED3-46F1-75FE-6C1D3760A0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C9D20-1B28-4641-831A-89CD47E2E709}" type="datetimeFigureOut">
              <a:rPr lang="en-US" smtClean="0"/>
              <a:t>5/8/2024</a:t>
            </a:fld>
            <a:endParaRPr lang="en-US"/>
          </a:p>
        </p:txBody>
      </p:sp>
      <p:sp>
        <p:nvSpPr>
          <p:cNvPr id="5" name="Footer Placeholder 4">
            <a:extLst>
              <a:ext uri="{FF2B5EF4-FFF2-40B4-BE49-F238E27FC236}">
                <a16:creationId xmlns:a16="http://schemas.microsoft.com/office/drawing/2014/main" id="{B125D523-C7EA-B477-78A1-919B1EF88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F6BFD4-4A88-426C-D018-6F7CD0AE2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7BDBB-CE68-CC41-B8B5-74BDAA2154CC}" type="slidenum">
              <a:rPr lang="en-US" smtClean="0"/>
              <a:t>‹#›</a:t>
            </a:fld>
            <a:endParaRPr lang="en-US"/>
          </a:p>
        </p:txBody>
      </p:sp>
    </p:spTree>
    <p:extLst>
      <p:ext uri="{BB962C8B-B14F-4D97-AF65-F5344CB8AC3E}">
        <p14:creationId xmlns:p14="http://schemas.microsoft.com/office/powerpoint/2010/main" val="357641516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77440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967FE2-F108-AC4A-AD8B-0171145C74B0}"/>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630211450"/>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239512-16B8-2A47-8437-BF5452FF382F}" type="datetimeFigureOut">
              <a:rPr lang="en-US" smtClean="0"/>
              <a:t>5/8/2024</a:t>
            </a:fld>
            <a:endParaRPr lang="en-US"/>
          </a:p>
        </p:txBody>
      </p:sp>
      <p:sp>
        <p:nvSpPr>
          <p:cNvPr id="5" name="Footer Placeholder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47951F-D00D-4D4C-BA33-7EDFE90E2A8B}" type="slidenum">
              <a:rPr lang="en-US" smtClean="0"/>
              <a:t>‹#›</a:t>
            </a:fld>
            <a:endParaRPr lang="en-US"/>
          </a:p>
        </p:txBody>
      </p:sp>
    </p:spTree>
    <p:extLst>
      <p:ext uri="{BB962C8B-B14F-4D97-AF65-F5344CB8AC3E}">
        <p14:creationId xmlns:p14="http://schemas.microsoft.com/office/powerpoint/2010/main" val="90691452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68579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50" indent="-171450" algn="l" defTabSz="68579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9" indent="-171450" algn="l" defTabSz="68579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9" indent="-171450" algn="l" defTabSz="68579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7"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9" rtl="0" eaLnBrk="1" latinLnBrk="0" hangingPunct="1">
        <a:defRPr sz="1350" kern="1200">
          <a:solidFill>
            <a:schemeClr val="tx1"/>
          </a:solidFill>
          <a:latin typeface="+mn-lt"/>
          <a:ea typeface="+mn-ea"/>
          <a:cs typeface="+mn-cs"/>
        </a:defRPr>
      </a:lvl1pPr>
      <a:lvl2pPr marL="342899" algn="l" defTabSz="685799" rtl="0" eaLnBrk="1" latinLnBrk="0" hangingPunct="1">
        <a:defRPr sz="1350" kern="1200">
          <a:solidFill>
            <a:schemeClr val="tx1"/>
          </a:solidFill>
          <a:latin typeface="+mn-lt"/>
          <a:ea typeface="+mn-ea"/>
          <a:cs typeface="+mn-cs"/>
        </a:defRPr>
      </a:lvl2pPr>
      <a:lvl3pPr marL="685799" algn="l" defTabSz="685799" rtl="0" eaLnBrk="1" latinLnBrk="0" hangingPunct="1">
        <a:defRPr sz="1350" kern="1200">
          <a:solidFill>
            <a:schemeClr val="tx1"/>
          </a:solidFill>
          <a:latin typeface="+mn-lt"/>
          <a:ea typeface="+mn-ea"/>
          <a:cs typeface="+mn-cs"/>
        </a:defRPr>
      </a:lvl3pPr>
      <a:lvl4pPr marL="1028699" algn="l" defTabSz="685799" rtl="0" eaLnBrk="1" latinLnBrk="0" hangingPunct="1">
        <a:defRPr sz="1350" kern="1200">
          <a:solidFill>
            <a:schemeClr val="tx1"/>
          </a:solidFill>
          <a:latin typeface="+mn-lt"/>
          <a:ea typeface="+mn-ea"/>
          <a:cs typeface="+mn-cs"/>
        </a:defRPr>
      </a:lvl4pPr>
      <a:lvl5pPr marL="1371598" algn="l" defTabSz="685799" rtl="0" eaLnBrk="1" latinLnBrk="0" hangingPunct="1">
        <a:defRPr sz="1350" kern="1200">
          <a:solidFill>
            <a:schemeClr val="tx1"/>
          </a:solidFill>
          <a:latin typeface="+mn-lt"/>
          <a:ea typeface="+mn-ea"/>
          <a:cs typeface="+mn-cs"/>
        </a:defRPr>
      </a:lvl5pPr>
      <a:lvl6pPr marL="1714497" algn="l" defTabSz="685799" rtl="0" eaLnBrk="1" latinLnBrk="0" hangingPunct="1">
        <a:defRPr sz="1350" kern="1200">
          <a:solidFill>
            <a:schemeClr val="tx1"/>
          </a:solidFill>
          <a:latin typeface="+mn-lt"/>
          <a:ea typeface="+mn-ea"/>
          <a:cs typeface="+mn-cs"/>
        </a:defRPr>
      </a:lvl6pPr>
      <a:lvl7pPr marL="2057396" algn="l" defTabSz="685799" rtl="0" eaLnBrk="1" latinLnBrk="0" hangingPunct="1">
        <a:defRPr sz="1350" kern="1200">
          <a:solidFill>
            <a:schemeClr val="tx1"/>
          </a:solidFill>
          <a:latin typeface="+mn-lt"/>
          <a:ea typeface="+mn-ea"/>
          <a:cs typeface="+mn-cs"/>
        </a:defRPr>
      </a:lvl7pPr>
      <a:lvl8pPr marL="2400296" algn="l" defTabSz="685799" rtl="0" eaLnBrk="1" latinLnBrk="0" hangingPunct="1">
        <a:defRPr sz="1350" kern="1200">
          <a:solidFill>
            <a:schemeClr val="tx1"/>
          </a:solidFill>
          <a:latin typeface="+mn-lt"/>
          <a:ea typeface="+mn-ea"/>
          <a:cs typeface="+mn-cs"/>
        </a:defRPr>
      </a:lvl8pPr>
      <a:lvl9pPr marL="2743196" algn="l" defTabSz="685799"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53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3366"/>
                  </a:outerShdw>
                </a:effectLst>
                <a:latin typeface="Arial" pitchFamily="92" charset="0"/>
              </a:defRPr>
            </a:lvl1pPr>
          </a:lstStyle>
          <a:p>
            <a:endParaRPr lang="en-US"/>
          </a:p>
        </p:txBody>
      </p:sp>
      <p:sp>
        <p:nvSpPr>
          <p:cNvPr id="5253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3366"/>
                  </a:outerShdw>
                </a:effectLst>
                <a:latin typeface="Arial" pitchFamily="92" charset="0"/>
              </a:defRPr>
            </a:lvl1pPr>
          </a:lstStyle>
          <a:p>
            <a:endParaRPr lang="en-US"/>
          </a:p>
        </p:txBody>
      </p:sp>
      <p:sp>
        <p:nvSpPr>
          <p:cNvPr id="5253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3366"/>
                  </a:outerShdw>
                </a:effectLst>
                <a:latin typeface="Arial" pitchFamily="92" charset="0"/>
              </a:defRPr>
            </a:lvl1pPr>
          </a:lstStyle>
          <a:p>
            <a:fld id="{F51A88BC-9263-4470-8DA7-DCC5281A26FC}" type="slidenum">
              <a:rPr lang="en-US"/>
              <a:pPr/>
              <a:t>‹#›</a:t>
            </a:fld>
            <a:endParaRPr lang="en-US"/>
          </a:p>
        </p:txBody>
      </p:sp>
    </p:spTree>
    <p:extLst>
      <p:ext uri="{BB962C8B-B14F-4D97-AF65-F5344CB8AC3E}">
        <p14:creationId xmlns:p14="http://schemas.microsoft.com/office/powerpoint/2010/main" val="963030429"/>
      </p:ext>
    </p:extLst>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eaLnBrk="0" fontAlgn="base" hangingPunct="0">
        <a:spcBef>
          <a:spcPct val="0"/>
        </a:spcBef>
        <a:spcAft>
          <a:spcPct val="0"/>
        </a:spcAft>
        <a:defRPr sz="3600">
          <a:solidFill>
            <a:srgbClr val="E8FFFD"/>
          </a:solidFill>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5pPr>
      <a:lvl6pPr marL="4572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6pPr>
      <a:lvl7pPr marL="9144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7pPr>
      <a:lvl8pPr marL="13716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8pPr>
      <a:lvl9pPr marL="18288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92" charset="2"/>
        <a:buChar char="n"/>
        <a:defRPr sz="2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tx2"/>
        </a:buClr>
        <a:buSzPct val="120000"/>
        <a:buFont typeface="Arial"/>
        <a:buChar char="•"/>
        <a:defRPr sz="2100">
          <a:solidFill>
            <a:schemeClr val="tx1"/>
          </a:solidFill>
          <a:effectLst>
            <a:outerShdw blurRad="38100" dist="38100" dir="2700000" algn="tl">
              <a:srgbClr val="000000"/>
            </a:outerShdw>
          </a:effectLst>
          <a:latin typeface="+mn-lt"/>
          <a:ea typeface="ＭＳ Ｐゴシック" pitchFamily="-65" charset="-128"/>
        </a:defRPr>
      </a:lvl2pPr>
      <a:lvl3pPr marL="1143000" indent="-228600" algn="l" rtl="0" eaLnBrk="0" fontAlgn="base" hangingPunct="0">
        <a:spcBef>
          <a:spcPct val="20000"/>
        </a:spcBef>
        <a:spcAft>
          <a:spcPct val="0"/>
        </a:spcAft>
        <a:buClr>
          <a:schemeClr val="hlink"/>
        </a:buClr>
        <a:buSzPct val="65000"/>
        <a:buFont typeface="Wingdings" pitchFamily="92" charset="2"/>
        <a:buChar char="n"/>
        <a:defRPr sz="2000">
          <a:solidFill>
            <a:schemeClr val="tx1"/>
          </a:solidFill>
          <a:effectLst>
            <a:outerShdw blurRad="38100" dist="38100" dir="2700000" algn="tl">
              <a:srgbClr val="000000"/>
            </a:outerShdw>
          </a:effectLst>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pitchFamily="92" charset="2"/>
        <a:buChar char="n"/>
        <a:defRPr sz="1900">
          <a:solidFill>
            <a:schemeClr val="tx1"/>
          </a:solidFill>
          <a:effectLst>
            <a:outerShdw blurRad="38100" dist="38100" dir="2700000" algn="tl">
              <a:srgbClr val="000000"/>
            </a:outerShdw>
          </a:effectLst>
          <a:latin typeface="+mn-lt"/>
          <a:ea typeface="ＭＳ Ｐゴシック" pitchFamily="-65" charset="-128"/>
        </a:defRPr>
      </a:lvl4pPr>
      <a:lvl5pPr marL="2057400" indent="-228600" algn="l" rtl="0" eaLnBrk="0" fontAlgn="base" hangingPunct="0">
        <a:spcBef>
          <a:spcPct val="20000"/>
        </a:spcBef>
        <a:spcAft>
          <a:spcPct val="0"/>
        </a:spcAft>
        <a:buClr>
          <a:schemeClr val="hlink"/>
        </a:buClr>
        <a:buSzPct val="65000"/>
        <a:buFont typeface="Wingdings" pitchFamily="92" charset="2"/>
        <a:buChar char="n"/>
        <a:defRPr sz="2000">
          <a:solidFill>
            <a:schemeClr val="tx1"/>
          </a:solidFill>
          <a:effectLst>
            <a:outerShdw blurRad="38100" dist="38100" dir="2700000" algn="tl">
              <a:srgbClr val="000000"/>
            </a:outerShdw>
          </a:effectLst>
          <a:latin typeface="+mn-lt"/>
          <a:ea typeface="ＭＳ Ｐゴシック" pitchFamily="-65" charset="-128"/>
        </a:defRPr>
      </a:lvl5pPr>
      <a:lvl6pPr marL="2514600" indent="-228600" algn="l" rtl="0" fontAlgn="base">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ＭＳ Ｐゴシック" pitchFamily="-65" charset="-128"/>
        </a:defRPr>
      </a:lvl6pPr>
      <a:lvl7pPr marL="2971800" indent="-228600" algn="l" rtl="0" fontAlgn="base">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ＭＳ Ｐゴシック" pitchFamily="-65" charset="-128"/>
        </a:defRPr>
      </a:lvl7pPr>
      <a:lvl8pPr marL="3429000" indent="-228600" algn="l" rtl="0" fontAlgn="base">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ＭＳ Ｐゴシック" pitchFamily="-65" charset="-128"/>
        </a:defRPr>
      </a:lvl8pPr>
      <a:lvl9pPr marL="3886200" indent="-228600" algn="l" rtl="0" fontAlgn="base">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2228335" y="0"/>
            <a:ext cx="7710616" cy="2529840"/>
          </a:xfrm>
        </p:spPr>
        <p:txBody>
          <a:bodyPr/>
          <a:lstStyle/>
          <a:p>
            <a:r>
              <a:rPr lang="en-US" sz="3200" dirty="0">
                <a:solidFill>
                  <a:srgbClr val="002060"/>
                </a:solidFill>
              </a:rPr>
              <a:t>Beyond Delinquency and Drug Use:</a:t>
            </a:r>
            <a:br>
              <a:rPr lang="en-US" sz="3200" dirty="0">
                <a:solidFill>
                  <a:srgbClr val="002060"/>
                </a:solidFill>
              </a:rPr>
            </a:br>
            <a:r>
              <a:rPr lang="en-US" sz="3200" dirty="0">
                <a:solidFill>
                  <a:srgbClr val="002060"/>
                </a:solidFill>
              </a:rPr>
              <a:t>Links of Peer Pressure to Long-term Adolescent Psychosocial Development</a:t>
            </a:r>
            <a:br>
              <a:rPr lang="en-US" sz="3200" dirty="0">
                <a:solidFill>
                  <a:srgbClr val="002060"/>
                </a:solidFill>
              </a:rPr>
            </a:br>
            <a:r>
              <a:rPr lang="en-US" sz="2000" b="1" dirty="0">
                <a:solidFill>
                  <a:srgbClr val="002060"/>
                </a:solidFill>
                <a:ea typeface="Times New Roman" pitchFamily="92" charset="0"/>
                <a:cs typeface="Times New Roman" pitchFamily="92" charset="0"/>
              </a:rPr>
              <a:t>Joe Allen </a:t>
            </a:r>
            <a:br>
              <a:rPr lang="en-US" sz="2000" b="1" dirty="0">
                <a:solidFill>
                  <a:srgbClr val="002060"/>
                </a:solidFill>
                <a:ea typeface="Times New Roman" pitchFamily="92" charset="0"/>
                <a:cs typeface="Times New Roman" pitchFamily="92" charset="0"/>
              </a:rPr>
            </a:br>
            <a:r>
              <a:rPr lang="en-US" sz="2000" b="1" dirty="0">
                <a:solidFill>
                  <a:srgbClr val="002060"/>
                </a:solidFill>
                <a:ea typeface="Times New Roman" pitchFamily="92" charset="0"/>
                <a:cs typeface="Times New Roman" pitchFamily="92" charset="0"/>
              </a:rPr>
              <a:t>Jessica A. Stern</a:t>
            </a:r>
            <a:br>
              <a:rPr lang="en-US" sz="2000" b="1" dirty="0">
                <a:solidFill>
                  <a:srgbClr val="002060"/>
                </a:solidFill>
                <a:ea typeface="Times New Roman" pitchFamily="92" charset="0"/>
                <a:cs typeface="Times New Roman" pitchFamily="92" charset="0"/>
              </a:rPr>
            </a:br>
            <a:r>
              <a:rPr lang="en-US" sz="2000" b="1" dirty="0">
                <a:solidFill>
                  <a:srgbClr val="002060"/>
                </a:solidFill>
                <a:ea typeface="Times New Roman" pitchFamily="92" charset="0"/>
                <a:cs typeface="Times New Roman" pitchFamily="92" charset="0"/>
              </a:rPr>
              <a:t>Corey Pettit</a:t>
            </a:r>
            <a:br>
              <a:rPr lang="en-US" sz="2000" b="1" dirty="0">
                <a:solidFill>
                  <a:srgbClr val="002060"/>
                </a:solidFill>
                <a:ea typeface="Times New Roman" pitchFamily="92" charset="0"/>
                <a:cs typeface="Times New Roman" pitchFamily="92" charset="0"/>
              </a:rPr>
            </a:br>
            <a:r>
              <a:rPr lang="en-US" sz="2000" b="1" dirty="0">
                <a:solidFill>
                  <a:srgbClr val="002060"/>
                </a:solidFill>
                <a:ea typeface="Times New Roman" pitchFamily="92" charset="0"/>
                <a:cs typeface="Times New Roman" pitchFamily="92" charset="0"/>
              </a:rPr>
              <a:t>Amanda F. Hellwig</a:t>
            </a:r>
            <a:br>
              <a:rPr lang="en-US" sz="2000" b="1" dirty="0">
                <a:solidFill>
                  <a:srgbClr val="002060"/>
                </a:solidFill>
                <a:ea typeface="Times New Roman" pitchFamily="92" charset="0"/>
                <a:cs typeface="Times New Roman" pitchFamily="92" charset="0"/>
              </a:rPr>
            </a:br>
            <a:r>
              <a:rPr lang="en-US" sz="2000" b="1" i="1" dirty="0">
                <a:solidFill>
                  <a:srgbClr val="002060"/>
                </a:solidFill>
                <a:ea typeface="Times New Roman" pitchFamily="92" charset="0"/>
                <a:cs typeface="Times New Roman" pitchFamily="92" charset="0"/>
              </a:rPr>
              <a:t>University of Virginia</a:t>
            </a:r>
            <a:r>
              <a:rPr lang="en-US" sz="2600" i="1" dirty="0">
                <a:solidFill>
                  <a:srgbClr val="002060"/>
                </a:solidFill>
                <a:ea typeface="ＭＳ Ｐゴシック" pitchFamily="92" charset="-128"/>
                <a:cs typeface="ＭＳ Ｐゴシック" pitchFamily="92" charset="-128"/>
              </a:rPr>
              <a:t> </a:t>
            </a:r>
            <a:br>
              <a:rPr lang="en-US" sz="2600" i="1" dirty="0">
                <a:solidFill>
                  <a:srgbClr val="002060"/>
                </a:solidFill>
                <a:ea typeface="ＭＳ Ｐゴシック" pitchFamily="92" charset="-128"/>
                <a:cs typeface="ＭＳ Ｐゴシック" pitchFamily="92" charset="-128"/>
              </a:rPr>
            </a:br>
            <a:br>
              <a:rPr lang="en-US" sz="2600" i="1" dirty="0">
                <a:solidFill>
                  <a:srgbClr val="002060"/>
                </a:solidFill>
                <a:ea typeface="ＭＳ Ｐゴシック" pitchFamily="92" charset="-128"/>
                <a:cs typeface="ＭＳ Ｐゴシック" pitchFamily="92" charset="-128"/>
              </a:rPr>
            </a:br>
            <a:endParaRPr lang="en-US" sz="2600" i="1" dirty="0">
              <a:solidFill>
                <a:srgbClr val="002060"/>
              </a:solidFill>
              <a:effectLst>
                <a:outerShdw blurRad="38100" dist="38100" dir="2700000" algn="tl">
                  <a:srgbClr val="FFFFFF"/>
                </a:outerShdw>
              </a:effectLst>
              <a:ea typeface="ＭＳ Ｐゴシック" pitchFamily="92" charset="-128"/>
              <a:cs typeface="ＭＳ Ｐゴシック" pitchFamily="92" charset="-128"/>
            </a:endParaRPr>
          </a:p>
        </p:txBody>
      </p:sp>
      <p:sp>
        <p:nvSpPr>
          <p:cNvPr id="16387" name="Rectangle 8"/>
          <p:cNvSpPr>
            <a:spLocks noChangeArrowheads="1"/>
          </p:cNvSpPr>
          <p:nvPr/>
        </p:nvSpPr>
        <p:spPr bwMode="auto">
          <a:xfrm>
            <a:off x="2809670" y="5689038"/>
            <a:ext cx="6299200" cy="1000274"/>
          </a:xfrm>
          <a:prstGeom prst="rect">
            <a:avLst/>
          </a:prstGeom>
          <a:noFill/>
          <a:ln w="9525">
            <a:noFill/>
            <a:miter lim="800000"/>
            <a:headEnd/>
            <a:tailEnd/>
          </a:ln>
        </p:spPr>
        <p:txBody>
          <a:bodyPr>
            <a:prstTxWarp prst="textNoShape">
              <a:avLst/>
            </a:prstTxWarp>
            <a:spAutoFit/>
          </a:bodyPr>
          <a:lstStyle/>
          <a:p>
            <a:pPr algn="ctr" fontAlgn="base">
              <a:spcBef>
                <a:spcPct val="0"/>
              </a:spcBef>
              <a:spcAft>
                <a:spcPct val="0"/>
              </a:spcAft>
            </a:pPr>
            <a:r>
              <a:rPr lang="en-US" i="1" dirty="0">
                <a:solidFill>
                  <a:srgbClr val="002060"/>
                </a:solidFill>
                <a:latin typeface="Times New Roman" pitchFamily="92" charset="0"/>
                <a:ea typeface="ＭＳ Ｐゴシック" pitchFamily="92" charset="-128"/>
              </a:rPr>
              <a:t>We gratefully acknowledge grant support from NIMH and NICHD </a:t>
            </a:r>
          </a:p>
          <a:p>
            <a:pPr algn="ctr" fontAlgn="base">
              <a:spcBef>
                <a:spcPct val="0"/>
              </a:spcBef>
              <a:spcAft>
                <a:spcPct val="0"/>
              </a:spcAft>
            </a:pPr>
            <a:r>
              <a:rPr lang="en-US" sz="2000" i="1" dirty="0">
                <a:solidFill>
                  <a:srgbClr val="002060"/>
                </a:solidFill>
                <a:latin typeface="Times New Roman" pitchFamily="92" charset="0"/>
                <a:ea typeface="ＭＳ Ｐゴシック" pitchFamily="92" charset="-128"/>
              </a:rPr>
              <a:t>Copies of related papers are available at:</a:t>
            </a:r>
            <a:br>
              <a:rPr lang="en-US" sz="2100" i="1" dirty="0">
                <a:solidFill>
                  <a:srgbClr val="002060"/>
                </a:solidFill>
                <a:latin typeface="Times New Roman" pitchFamily="92" charset="0"/>
                <a:ea typeface="ＭＳ Ｐゴシック" pitchFamily="92" charset="-128"/>
              </a:rPr>
            </a:br>
            <a:r>
              <a:rPr lang="en-US" sz="2100" i="1" dirty="0" err="1">
                <a:solidFill>
                  <a:srgbClr val="002060"/>
                </a:solidFill>
                <a:latin typeface="Times New Roman" pitchFamily="92" charset="0"/>
                <a:ea typeface="ＭＳ Ｐゴシック" pitchFamily="92" charset="-128"/>
              </a:rPr>
              <a:t>www.Teenresearch.org</a:t>
            </a:r>
            <a:endParaRPr lang="en-US" sz="2100" i="1" dirty="0">
              <a:solidFill>
                <a:srgbClr val="002060"/>
              </a:solidFill>
              <a:latin typeface="Times New Roman" pitchFamily="92" charset="0"/>
              <a:ea typeface="ＭＳ Ｐゴシック" pitchFamily="92" charset="-128"/>
            </a:endParaRPr>
          </a:p>
        </p:txBody>
      </p:sp>
      <p:grpSp>
        <p:nvGrpSpPr>
          <p:cNvPr id="3" name="Group 2"/>
          <p:cNvGrpSpPr/>
          <p:nvPr/>
        </p:nvGrpSpPr>
        <p:grpSpPr>
          <a:xfrm>
            <a:off x="1659563" y="3000968"/>
            <a:ext cx="8537408" cy="2588498"/>
            <a:chOff x="148392" y="3747272"/>
            <a:chExt cx="8537408" cy="2588498"/>
          </a:xfrm>
        </p:grpSpPr>
        <p:sp>
          <p:nvSpPr>
            <p:cNvPr id="4" name="Text Box 4"/>
            <p:cNvSpPr txBox="1">
              <a:spLocks noChangeArrowheads="1"/>
            </p:cNvSpPr>
            <p:nvPr/>
          </p:nvSpPr>
          <p:spPr bwMode="auto">
            <a:xfrm>
              <a:off x="148392" y="3750447"/>
              <a:ext cx="3048000" cy="2585323"/>
            </a:xfrm>
            <a:prstGeom prst="rect">
              <a:avLst/>
            </a:prstGeom>
            <a:noFill/>
            <a:ln w="9525">
              <a:noFill/>
              <a:miter lim="800000"/>
              <a:headEnd/>
              <a:tailEnd/>
            </a:ln>
            <a:effectLst/>
          </p:spPr>
          <p:txBody>
            <a:bodyPr>
              <a:prstTxWarp prst="textNoShape">
                <a:avLst/>
              </a:prstTxWarp>
              <a:spAutoFit/>
            </a:bodyPr>
            <a:lstStyle/>
            <a:p>
              <a:pPr fontAlgn="base">
                <a:spcBef>
                  <a:spcPct val="0"/>
                </a:spcBef>
                <a:spcAft>
                  <a:spcPct val="0"/>
                </a:spcAft>
              </a:pPr>
              <a:r>
                <a:rPr lang="en-US" u="sng" dirty="0">
                  <a:solidFill>
                    <a:srgbClr val="002060"/>
                  </a:solidFill>
                  <a:latin typeface="Times New Roman" pitchFamily="92" charset="0"/>
                  <a:ea typeface="ＭＳ Ｐゴシック" pitchFamily="92" charset="-128"/>
                </a:rPr>
                <a:t>Collaborators</a:t>
              </a:r>
              <a:r>
                <a:rPr lang="en-US" dirty="0">
                  <a:solidFill>
                    <a:srgbClr val="002060"/>
                  </a:solidFill>
                  <a:latin typeface="Times New Roman" pitchFamily="92" charset="0"/>
                  <a:ea typeface="ＭＳ Ｐゴシック" pitchFamily="92" charset="-128"/>
                </a:rPr>
                <a:t>:</a:t>
              </a:r>
            </a:p>
            <a:p>
              <a:pPr fontAlgn="base">
                <a:spcBef>
                  <a:spcPct val="0"/>
                </a:spcBef>
                <a:spcAft>
                  <a:spcPct val="0"/>
                </a:spcAft>
              </a:pPr>
              <a:r>
                <a:rPr lang="en-US" dirty="0">
                  <a:solidFill>
                    <a:srgbClr val="002060"/>
                  </a:solidFill>
                  <a:latin typeface="Times New Roman" pitchFamily="92" charset="0"/>
                  <a:ea typeface="ＭＳ Ｐゴシック" pitchFamily="92" charset="-128"/>
                </a:rPr>
                <a:t>Maryfrances Porter, Ph.D.	</a:t>
              </a:r>
            </a:p>
            <a:p>
              <a:pPr fontAlgn="base">
                <a:spcBef>
                  <a:spcPct val="0"/>
                </a:spcBef>
                <a:spcAft>
                  <a:spcPct val="0"/>
                </a:spcAft>
              </a:pPr>
              <a:r>
                <a:rPr lang="en-US" dirty="0">
                  <a:solidFill>
                    <a:srgbClr val="002060"/>
                  </a:solidFill>
                  <a:latin typeface="Times New Roman" pitchFamily="92" charset="0"/>
                  <a:ea typeface="ＭＳ Ｐゴシック" pitchFamily="92" charset="-128"/>
                </a:rPr>
                <a:t>Kathleen McElhaney,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Joseph Tan,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Meghan Costello</a:t>
              </a:r>
            </a:p>
            <a:p>
              <a:pPr fontAlgn="base">
                <a:spcBef>
                  <a:spcPct val="0"/>
                </a:spcBef>
                <a:spcAft>
                  <a:spcPct val="0"/>
                </a:spcAft>
              </a:pPr>
              <a:r>
                <a:rPr lang="en-US" dirty="0">
                  <a:solidFill>
                    <a:srgbClr val="002060"/>
                  </a:solidFill>
                  <a:latin typeface="Times New Roman" pitchFamily="92" charset="0"/>
                  <a:ea typeface="ＭＳ Ｐゴシック" pitchFamily="92" charset="-128"/>
                </a:rPr>
                <a:t>Lauren </a:t>
              </a:r>
              <a:r>
                <a:rPr lang="en-US" dirty="0" err="1">
                  <a:solidFill>
                    <a:srgbClr val="002060"/>
                  </a:solidFill>
                  <a:latin typeface="Times New Roman" pitchFamily="92" charset="0"/>
                  <a:ea typeface="ＭＳ Ｐゴシック" pitchFamily="92" charset="-128"/>
                </a:rPr>
                <a:t>Elreda</a:t>
              </a:r>
              <a:r>
                <a:rPr lang="en-US" dirty="0">
                  <a:solidFill>
                    <a:srgbClr val="002060"/>
                  </a:solidFill>
                  <a:latin typeface="Times New Roman" pitchFamily="92" charset="0"/>
                  <a:ea typeface="ＭＳ Ｐゴシック" pitchFamily="92" charset="-128"/>
                </a:rPr>
                <a:t>,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Emily Loeb,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Penny Marsh</a:t>
              </a:r>
            </a:p>
            <a:p>
              <a:pPr fontAlgn="base">
                <a:spcBef>
                  <a:spcPct val="0"/>
                </a:spcBef>
                <a:spcAft>
                  <a:spcPct val="0"/>
                </a:spcAft>
              </a:pPr>
              <a:r>
                <a:rPr lang="en-US" dirty="0">
                  <a:solidFill>
                    <a:srgbClr val="002060"/>
                  </a:solidFill>
                  <a:latin typeface="Times New Roman" pitchFamily="92" charset="0"/>
                  <a:ea typeface="ＭＳ Ｐゴシック" pitchFamily="92" charset="-128"/>
                </a:rPr>
                <a:t>Corey Pettit</a:t>
              </a:r>
            </a:p>
          </p:txBody>
        </p:sp>
        <p:sp>
          <p:nvSpPr>
            <p:cNvPr id="5" name="Text Box 5"/>
            <p:cNvSpPr txBox="1">
              <a:spLocks noChangeArrowheads="1"/>
            </p:cNvSpPr>
            <p:nvPr/>
          </p:nvSpPr>
          <p:spPr bwMode="auto">
            <a:xfrm>
              <a:off x="3399592" y="3747272"/>
              <a:ext cx="2340994" cy="2585323"/>
            </a:xfrm>
            <a:prstGeom prst="rect">
              <a:avLst/>
            </a:prstGeom>
            <a:noFill/>
            <a:ln w="9525">
              <a:noFill/>
              <a:miter lim="800000"/>
              <a:headEnd/>
              <a:tailEnd/>
            </a:ln>
            <a:effectLst/>
          </p:spPr>
          <p:txBody>
            <a:bodyPr wrap="square">
              <a:prstTxWarp prst="textNoShape">
                <a:avLst/>
              </a:prstTxWarp>
              <a:spAutoFit/>
            </a:bodyPr>
            <a:lstStyle/>
            <a:p>
              <a:pPr fontAlgn="base">
                <a:spcBef>
                  <a:spcPct val="0"/>
                </a:spcBef>
                <a:spcAft>
                  <a:spcPct val="0"/>
                </a:spcAft>
              </a:pPr>
              <a:endParaRPr lang="en-US" dirty="0">
                <a:solidFill>
                  <a:srgbClr val="002060"/>
                </a:solidFill>
                <a:latin typeface="Times New Roman" pitchFamily="92" charset="0"/>
                <a:ea typeface="ＭＳ Ｐゴシック" pitchFamily="92" charset="-128"/>
              </a:endParaRPr>
            </a:p>
            <a:p>
              <a:pPr fontAlgn="base">
                <a:spcBef>
                  <a:spcPct val="0"/>
                </a:spcBef>
                <a:spcAft>
                  <a:spcPct val="0"/>
                </a:spcAft>
              </a:pPr>
              <a:r>
                <a:rPr lang="en-US" dirty="0">
                  <a:solidFill>
                    <a:srgbClr val="002060"/>
                  </a:solidFill>
                  <a:latin typeface="Times New Roman" pitchFamily="92" charset="0"/>
                  <a:ea typeface="ＭＳ Ｐゴシック" pitchFamily="92" charset="-128"/>
                </a:rPr>
                <a:t>Farah Williams,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Amanda </a:t>
              </a:r>
              <a:r>
                <a:rPr lang="en-US" dirty="0" err="1">
                  <a:solidFill>
                    <a:srgbClr val="002060"/>
                  </a:solidFill>
                  <a:latin typeface="Times New Roman" pitchFamily="92" charset="0"/>
                  <a:ea typeface="ＭＳ Ｐゴシック" pitchFamily="92" charset="-128"/>
                </a:rPr>
                <a:t>Hellwig</a:t>
              </a:r>
              <a:endParaRPr lang="en-US" dirty="0">
                <a:solidFill>
                  <a:srgbClr val="002060"/>
                </a:solidFill>
                <a:latin typeface="Times New Roman" pitchFamily="92" charset="0"/>
                <a:ea typeface="ＭＳ Ｐゴシック" pitchFamily="92" charset="-128"/>
              </a:endParaRPr>
            </a:p>
            <a:p>
              <a:pPr fontAlgn="base">
                <a:spcBef>
                  <a:spcPct val="0"/>
                </a:spcBef>
                <a:spcAft>
                  <a:spcPct val="0"/>
                </a:spcAft>
              </a:pPr>
              <a:r>
                <a:rPr lang="en-US" dirty="0">
                  <a:solidFill>
                    <a:srgbClr val="002060"/>
                  </a:solidFill>
                  <a:latin typeface="Times New Roman" pitchFamily="92" charset="0"/>
                  <a:ea typeface="ＭＳ Ｐゴシック" pitchFamily="92" charset="-128"/>
                </a:rPr>
                <a:t>Megan </a:t>
              </a:r>
              <a:r>
                <a:rPr lang="en-US" dirty="0" err="1">
                  <a:solidFill>
                    <a:srgbClr val="002060"/>
                  </a:solidFill>
                  <a:latin typeface="Times New Roman" pitchFamily="92" charset="0"/>
                  <a:ea typeface="ＭＳ Ｐゴシック" pitchFamily="92" charset="-128"/>
                </a:rPr>
                <a:t>Schad</a:t>
              </a:r>
              <a:r>
                <a:rPr lang="en-US" dirty="0">
                  <a:solidFill>
                    <a:srgbClr val="002060"/>
                  </a:solidFill>
                  <a:latin typeface="Times New Roman" pitchFamily="92" charset="0"/>
                  <a:ea typeface="ＭＳ Ｐゴシック" pitchFamily="92" charset="-128"/>
                </a:rPr>
                <a:t>,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Natasha Bailey</a:t>
              </a:r>
            </a:p>
            <a:p>
              <a:pPr fontAlgn="base">
                <a:spcBef>
                  <a:spcPct val="0"/>
                </a:spcBef>
                <a:spcAft>
                  <a:spcPct val="0"/>
                </a:spcAft>
              </a:pPr>
              <a:r>
                <a:rPr lang="en-US" dirty="0">
                  <a:solidFill>
                    <a:srgbClr val="002060"/>
                  </a:solidFill>
                  <a:latin typeface="Times New Roman" pitchFamily="92" charset="0"/>
                  <a:ea typeface="ＭＳ Ｐゴシック" pitchFamily="92" charset="-128"/>
                </a:rPr>
                <a:t>Elie Hessel,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Rachel </a:t>
              </a:r>
              <a:r>
                <a:rPr lang="en-US" dirty="0" err="1">
                  <a:solidFill>
                    <a:srgbClr val="002060"/>
                  </a:solidFill>
                  <a:latin typeface="Times New Roman" pitchFamily="92" charset="0"/>
                  <a:ea typeface="ＭＳ Ｐゴシック" pitchFamily="92" charset="-128"/>
                </a:rPr>
                <a:t>Narr</a:t>
              </a:r>
              <a:r>
                <a:rPr lang="en-US" dirty="0">
                  <a:solidFill>
                    <a:srgbClr val="002060"/>
                  </a:solidFill>
                  <a:latin typeface="Times New Roman" pitchFamily="92" charset="0"/>
                  <a:ea typeface="ＭＳ Ｐゴシック" pitchFamily="92" charset="-128"/>
                </a:rPr>
                <a:t>,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Meghan Costello</a:t>
              </a:r>
            </a:p>
            <a:p>
              <a:pPr fontAlgn="base">
                <a:spcBef>
                  <a:spcPct val="0"/>
                </a:spcBef>
                <a:spcAft>
                  <a:spcPct val="0"/>
                </a:spcAft>
              </a:pPr>
              <a:r>
                <a:rPr lang="en-US" dirty="0">
                  <a:solidFill>
                    <a:srgbClr val="002060"/>
                  </a:solidFill>
                  <a:latin typeface="Times New Roman" pitchFamily="92" charset="0"/>
                  <a:ea typeface="ＭＳ Ｐゴシック" pitchFamily="92" charset="-128"/>
                </a:rPr>
                <a:t>Alison Nagel, Ph.D.</a:t>
              </a:r>
            </a:p>
          </p:txBody>
        </p:sp>
        <p:sp>
          <p:nvSpPr>
            <p:cNvPr id="6" name="Text Box 6"/>
            <p:cNvSpPr txBox="1">
              <a:spLocks noChangeArrowheads="1"/>
            </p:cNvSpPr>
            <p:nvPr/>
          </p:nvSpPr>
          <p:spPr bwMode="auto">
            <a:xfrm>
              <a:off x="6109454" y="3747272"/>
              <a:ext cx="2576346" cy="2585323"/>
            </a:xfrm>
            <a:prstGeom prst="rect">
              <a:avLst/>
            </a:prstGeom>
            <a:noFill/>
            <a:ln w="9525">
              <a:noFill/>
              <a:miter lim="800000"/>
              <a:headEnd/>
              <a:tailEnd/>
            </a:ln>
            <a:effectLst/>
          </p:spPr>
          <p:txBody>
            <a:bodyPr wrap="none">
              <a:prstTxWarp prst="textNoShape">
                <a:avLst/>
              </a:prstTxWarp>
              <a:spAutoFit/>
            </a:bodyPr>
            <a:lstStyle/>
            <a:p>
              <a:pPr fontAlgn="base">
                <a:spcBef>
                  <a:spcPct val="0"/>
                </a:spcBef>
                <a:spcAft>
                  <a:spcPct val="0"/>
                </a:spcAft>
              </a:pPr>
              <a:endParaRPr lang="en-US" dirty="0">
                <a:solidFill>
                  <a:srgbClr val="002060"/>
                </a:solidFill>
                <a:latin typeface="Times New Roman" pitchFamily="92" charset="0"/>
                <a:ea typeface="ＭＳ Ｐゴシック" pitchFamily="92" charset="-128"/>
              </a:endParaRPr>
            </a:p>
            <a:p>
              <a:pPr fontAlgn="base">
                <a:spcBef>
                  <a:spcPct val="0"/>
                </a:spcBef>
                <a:spcAft>
                  <a:spcPct val="0"/>
                </a:spcAft>
              </a:pPr>
              <a:r>
                <a:rPr lang="en-US" dirty="0">
                  <a:solidFill>
                    <a:srgbClr val="002060"/>
                  </a:solidFill>
                  <a:latin typeface="Times New Roman" pitchFamily="92" charset="0"/>
                  <a:ea typeface="ＭＳ Ｐゴシック" pitchFamily="92" charset="-128"/>
                </a:rPr>
                <a:t>Christy McFarland,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Emily Marston,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Erin </a:t>
              </a:r>
              <a:r>
                <a:rPr lang="en-US" dirty="0" err="1">
                  <a:solidFill>
                    <a:srgbClr val="002060"/>
                  </a:solidFill>
                  <a:latin typeface="Times New Roman" pitchFamily="92" charset="0"/>
                  <a:ea typeface="ＭＳ Ｐゴシック" pitchFamily="92" charset="-128"/>
                </a:rPr>
                <a:t>Miga</a:t>
              </a:r>
              <a:r>
                <a:rPr lang="en-US" dirty="0">
                  <a:solidFill>
                    <a:srgbClr val="002060"/>
                  </a:solidFill>
                  <a:latin typeface="Times New Roman" pitchFamily="92" charset="0"/>
                  <a:ea typeface="ＭＳ Ｐゴシック" pitchFamily="92" charset="-128"/>
                </a:rPr>
                <a:t>,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Amanda Hare,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Jessica </a:t>
              </a:r>
              <a:r>
                <a:rPr lang="en-US" dirty="0" err="1">
                  <a:solidFill>
                    <a:srgbClr val="002060"/>
                  </a:solidFill>
                  <a:latin typeface="Times New Roman" pitchFamily="92" charset="0"/>
                  <a:ea typeface="ＭＳ Ｐゴシック" pitchFamily="92" charset="-128"/>
                </a:rPr>
                <a:t>Kansky</a:t>
              </a:r>
              <a:r>
                <a:rPr lang="en-US" dirty="0">
                  <a:solidFill>
                    <a:srgbClr val="002060"/>
                  </a:solidFill>
                  <a:latin typeface="Times New Roman" pitchFamily="92" charset="0"/>
                  <a:ea typeface="ＭＳ Ｐゴシック" pitchFamily="92" charset="-128"/>
                </a:rPr>
                <a:t>, Ph.D.</a:t>
              </a:r>
            </a:p>
            <a:p>
              <a:pPr fontAlgn="base">
                <a:spcBef>
                  <a:spcPct val="0"/>
                </a:spcBef>
                <a:spcAft>
                  <a:spcPct val="0"/>
                </a:spcAft>
              </a:pPr>
              <a:r>
                <a:rPr lang="en-US" dirty="0" err="1">
                  <a:solidFill>
                    <a:srgbClr val="002060"/>
                  </a:solidFill>
                  <a:latin typeface="Times New Roman" pitchFamily="92" charset="0"/>
                  <a:ea typeface="ＭＳ Ｐゴシック" pitchFamily="92" charset="-128"/>
                </a:rPr>
                <a:t>Alida</a:t>
              </a:r>
              <a:r>
                <a:rPr lang="en-US" dirty="0">
                  <a:solidFill>
                    <a:srgbClr val="002060"/>
                  </a:solidFill>
                  <a:latin typeface="Times New Roman" pitchFamily="92" charset="0"/>
                  <a:ea typeface="ＭＳ Ｐゴシック" pitchFamily="92" charset="-128"/>
                </a:rPr>
                <a:t> Davis</a:t>
              </a:r>
            </a:p>
            <a:p>
              <a:pPr fontAlgn="base">
                <a:spcBef>
                  <a:spcPct val="0"/>
                </a:spcBef>
                <a:spcAft>
                  <a:spcPct val="0"/>
                </a:spcAft>
              </a:pPr>
              <a:r>
                <a:rPr lang="en-US" dirty="0">
                  <a:solidFill>
                    <a:srgbClr val="002060"/>
                  </a:solidFill>
                  <a:latin typeface="Times New Roman" pitchFamily="92" charset="0"/>
                  <a:ea typeface="ＭＳ Ｐゴシック" pitchFamily="92" charset="-128"/>
                </a:rPr>
                <a:t>Gabby Hunt</a:t>
              </a:r>
            </a:p>
            <a:p>
              <a:pPr fontAlgn="base">
                <a:spcBef>
                  <a:spcPct val="0"/>
                </a:spcBef>
                <a:spcAft>
                  <a:spcPct val="0"/>
                </a:spcAft>
              </a:pPr>
              <a:r>
                <a:rPr lang="en-US" dirty="0">
                  <a:solidFill>
                    <a:srgbClr val="002060"/>
                  </a:solidFill>
                  <a:latin typeface="Times New Roman" pitchFamily="92" charset="0"/>
                  <a:ea typeface="ＭＳ Ｐゴシック" pitchFamily="92" charset="-128"/>
                </a:rPr>
                <a:t>Bert Uchino, Ph.D.</a:t>
              </a:r>
            </a:p>
          </p:txBody>
        </p:sp>
      </p:grpSp>
      <p:sp>
        <p:nvSpPr>
          <p:cNvPr id="2" name="TextBox 1"/>
          <p:cNvSpPr txBox="1"/>
          <p:nvPr/>
        </p:nvSpPr>
        <p:spPr>
          <a:xfrm>
            <a:off x="3507103" y="-2215602"/>
            <a:ext cx="184666" cy="307777"/>
          </a:xfrm>
          <a:prstGeom prst="rect">
            <a:avLst/>
          </a:prstGeom>
          <a:noFill/>
        </p:spPr>
        <p:txBody>
          <a:bodyPr wrap="none" rtlCol="0">
            <a:spAutoFit/>
          </a:bodyPr>
          <a:lstStyle/>
          <a:p>
            <a:pPr fontAlgn="base">
              <a:spcAft>
                <a:spcPct val="0"/>
              </a:spcAft>
            </a:pPr>
            <a:endParaRPr lang="en-US" sz="1400" i="1" dirty="0">
              <a:solidFill>
                <a:srgbClr val="002060"/>
              </a:solidFill>
              <a:latin typeface="Times New Roman" pitchFamily="92" charset="0"/>
              <a:ea typeface="ＭＳ Ｐゴシック" pitchFamily="92"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A9D353-CC23-C5A3-36C9-C4E90909930D}"/>
              </a:ext>
            </a:extLst>
          </p:cNvPr>
          <p:cNvSpPr txBox="1"/>
          <p:nvPr/>
        </p:nvSpPr>
        <p:spPr>
          <a:xfrm>
            <a:off x="1938419" y="310951"/>
            <a:ext cx="8315161" cy="954107"/>
          </a:xfrm>
          <a:prstGeom prst="rect">
            <a:avLst/>
          </a:prstGeom>
          <a:noFill/>
        </p:spPr>
        <p:txBody>
          <a:bodyPr wrap="none" rtlCol="0">
            <a:spAutoFit/>
          </a:bodyPr>
          <a:lstStyle/>
          <a:p>
            <a:pPr algn="l">
              <a:spcBef>
                <a:spcPts val="0"/>
              </a:spcBef>
            </a:pPr>
            <a:r>
              <a:rPr lang="en-US" sz="2800" dirty="0">
                <a:solidFill>
                  <a:schemeClr val="bg1">
                    <a:lumMod val="50000"/>
                  </a:schemeClr>
                </a:solidFill>
              </a:rPr>
              <a:t>Stability of Pressure from Best Friend Across Years</a:t>
            </a:r>
          </a:p>
          <a:p>
            <a:pPr algn="ctr">
              <a:spcBef>
                <a:spcPts val="0"/>
              </a:spcBef>
            </a:pPr>
            <a:r>
              <a:rPr lang="en-US" sz="2800" dirty="0">
                <a:solidFill>
                  <a:schemeClr val="bg1">
                    <a:lumMod val="50000"/>
                  </a:schemeClr>
                </a:solidFill>
              </a:rPr>
              <a:t>(Note: Friend can change from year to year)</a:t>
            </a:r>
          </a:p>
        </p:txBody>
      </p:sp>
      <p:sp>
        <p:nvSpPr>
          <p:cNvPr id="3" name="TextBox 2">
            <a:extLst>
              <a:ext uri="{FF2B5EF4-FFF2-40B4-BE49-F238E27FC236}">
                <a16:creationId xmlns:a16="http://schemas.microsoft.com/office/drawing/2014/main" id="{2FB16358-747E-E40E-EE2F-E3AA2D085803}"/>
              </a:ext>
            </a:extLst>
          </p:cNvPr>
          <p:cNvSpPr txBox="1"/>
          <p:nvPr/>
        </p:nvSpPr>
        <p:spPr>
          <a:xfrm>
            <a:off x="2250831" y="1828800"/>
            <a:ext cx="8750104" cy="5262979"/>
          </a:xfrm>
          <a:prstGeom prst="rect">
            <a:avLst/>
          </a:prstGeom>
          <a:noFill/>
        </p:spPr>
        <p:txBody>
          <a:bodyPr wrap="square" rtlCol="0">
            <a:spAutoFit/>
          </a:bodyPr>
          <a:lstStyle/>
          <a:p>
            <a:pPr algn="l">
              <a:spcBef>
                <a:spcPts val="0"/>
              </a:spcBef>
            </a:pPr>
            <a:r>
              <a:rPr lang="en-US" sz="2800" dirty="0">
                <a:solidFill>
                  <a:schemeClr val="bg1">
                    <a:lumMod val="50000"/>
                  </a:schemeClr>
                </a:solidFill>
              </a:rPr>
              <a:t>				General		Antisocial</a:t>
            </a:r>
          </a:p>
          <a:p>
            <a:pPr algn="l">
              <a:spcBef>
                <a:spcPts val="0"/>
              </a:spcBef>
            </a:pPr>
            <a:r>
              <a:rPr lang="en-US" sz="2800" dirty="0">
                <a:solidFill>
                  <a:schemeClr val="bg1">
                    <a:lumMod val="50000"/>
                  </a:schemeClr>
                </a:solidFill>
              </a:rPr>
              <a:t>				</a:t>
            </a:r>
            <a:r>
              <a:rPr lang="en-US" sz="2800" u="sng" dirty="0">
                <a:solidFill>
                  <a:schemeClr val="bg1">
                    <a:lumMod val="50000"/>
                  </a:schemeClr>
                </a:solidFill>
              </a:rPr>
              <a:t>Pressure</a:t>
            </a:r>
            <a:r>
              <a:rPr lang="en-US" sz="2800" dirty="0">
                <a:solidFill>
                  <a:schemeClr val="bg1">
                    <a:lumMod val="50000"/>
                  </a:schemeClr>
                </a:solidFill>
              </a:rPr>
              <a:t>		</a:t>
            </a:r>
            <a:r>
              <a:rPr lang="en-US" sz="2800" u="sng" dirty="0">
                <a:solidFill>
                  <a:schemeClr val="bg1">
                    <a:lumMod val="50000"/>
                  </a:schemeClr>
                </a:solidFill>
              </a:rPr>
              <a:t>Pressure</a:t>
            </a:r>
          </a:p>
          <a:p>
            <a:pPr algn="l">
              <a:spcBef>
                <a:spcPts val="0"/>
              </a:spcBef>
            </a:pPr>
            <a:endParaRPr lang="en-US" sz="2800" dirty="0">
              <a:solidFill>
                <a:schemeClr val="bg1">
                  <a:lumMod val="50000"/>
                </a:schemeClr>
              </a:solidFill>
            </a:endParaRPr>
          </a:p>
          <a:p>
            <a:pPr algn="l">
              <a:spcBef>
                <a:spcPts val="0"/>
              </a:spcBef>
            </a:pPr>
            <a:r>
              <a:rPr lang="en-US" sz="2800" dirty="0">
                <a:solidFill>
                  <a:schemeClr val="bg1">
                    <a:lumMod val="50000"/>
                  </a:schemeClr>
                </a:solidFill>
              </a:rPr>
              <a:t>Age 13 to 14		.22**			.23**</a:t>
            </a:r>
          </a:p>
          <a:p>
            <a:pPr algn="l">
              <a:spcBef>
                <a:spcPts val="0"/>
              </a:spcBef>
            </a:pPr>
            <a:endParaRPr lang="en-US" sz="2800" dirty="0">
              <a:solidFill>
                <a:schemeClr val="bg1">
                  <a:lumMod val="50000"/>
                </a:schemeClr>
              </a:solidFill>
            </a:endParaRPr>
          </a:p>
          <a:p>
            <a:pPr algn="l">
              <a:spcBef>
                <a:spcPts val="0"/>
              </a:spcBef>
            </a:pPr>
            <a:r>
              <a:rPr lang="en-US" sz="2800" dirty="0">
                <a:solidFill>
                  <a:schemeClr val="bg1">
                    <a:lumMod val="50000"/>
                  </a:schemeClr>
                </a:solidFill>
              </a:rPr>
              <a:t>Age 14 to 15		.50***			.40***</a:t>
            </a:r>
          </a:p>
          <a:p>
            <a:pPr algn="l">
              <a:spcBef>
                <a:spcPts val="0"/>
              </a:spcBef>
            </a:pPr>
            <a:endParaRPr lang="en-US" sz="2800" dirty="0">
              <a:solidFill>
                <a:schemeClr val="bg1">
                  <a:lumMod val="50000"/>
                </a:schemeClr>
              </a:solidFill>
            </a:endParaRPr>
          </a:p>
          <a:p>
            <a:pPr algn="l">
              <a:spcBef>
                <a:spcPts val="0"/>
              </a:spcBef>
            </a:pPr>
            <a:r>
              <a:rPr lang="en-US" sz="2800" dirty="0">
                <a:solidFill>
                  <a:schemeClr val="bg1">
                    <a:lumMod val="50000"/>
                  </a:schemeClr>
                </a:solidFill>
              </a:rPr>
              <a:t>Age 15 to 16		.51***			.26**</a:t>
            </a:r>
          </a:p>
          <a:p>
            <a:pPr algn="l">
              <a:spcBef>
                <a:spcPts val="0"/>
              </a:spcBef>
            </a:pPr>
            <a:r>
              <a:rPr lang="en-US" sz="2800" dirty="0">
                <a:solidFill>
                  <a:schemeClr val="bg1">
                    <a:lumMod val="50000"/>
                  </a:schemeClr>
                </a:solidFill>
              </a:rPr>
              <a:t>		</a:t>
            </a:r>
          </a:p>
          <a:p>
            <a:pPr algn="l">
              <a:spcBef>
                <a:spcPts val="0"/>
              </a:spcBef>
            </a:pPr>
            <a:r>
              <a:rPr lang="en-US" sz="2800" dirty="0">
                <a:solidFill>
                  <a:schemeClr val="bg1">
                    <a:lumMod val="50000"/>
                  </a:schemeClr>
                </a:solidFill>
              </a:rPr>
              <a:t>Age 16 to 17		.55***			.14</a:t>
            </a:r>
          </a:p>
          <a:p>
            <a:pPr algn="l">
              <a:spcBef>
                <a:spcPts val="0"/>
              </a:spcBef>
            </a:pPr>
            <a:endParaRPr lang="en-US" sz="2800" dirty="0">
              <a:solidFill>
                <a:schemeClr val="bg1">
                  <a:lumMod val="50000"/>
                </a:schemeClr>
              </a:solidFill>
            </a:endParaRPr>
          </a:p>
          <a:p>
            <a:pPr algn="l">
              <a:spcBef>
                <a:spcPts val="0"/>
              </a:spcBef>
            </a:pPr>
            <a:endParaRPr lang="en-US" sz="2800" dirty="0">
              <a:solidFill>
                <a:schemeClr val="bg1">
                  <a:lumMod val="50000"/>
                </a:schemeClr>
              </a:solidFill>
            </a:endParaRPr>
          </a:p>
        </p:txBody>
      </p:sp>
    </p:spTree>
    <p:extLst>
      <p:ext uri="{BB962C8B-B14F-4D97-AF65-F5344CB8AC3E}">
        <p14:creationId xmlns:p14="http://schemas.microsoft.com/office/powerpoint/2010/main" val="2421460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48536" y="952500"/>
            <a:ext cx="8449565" cy="1371600"/>
          </a:xfrm>
          <a:prstGeom prst="rect">
            <a:avLst/>
          </a:prstGeom>
        </p:spPr>
        <p:txBody>
          <a:bodyPr/>
          <a:lstStyle/>
          <a:p>
            <a:r>
              <a:rPr lang="en-US" sz="4000" dirty="0">
                <a:solidFill>
                  <a:srgbClr val="002060"/>
                </a:solidFill>
              </a:rPr>
              <a:t>Question 1:</a:t>
            </a:r>
            <a:br>
              <a:rPr lang="en-US" sz="4000" dirty="0">
                <a:solidFill>
                  <a:srgbClr val="002060"/>
                </a:solidFill>
              </a:rPr>
            </a:br>
            <a:br>
              <a:rPr lang="en-US" sz="4000" dirty="0">
                <a:solidFill>
                  <a:srgbClr val="002060"/>
                </a:solidFill>
              </a:rPr>
            </a:br>
            <a:r>
              <a:rPr lang="en-US" sz="4000" dirty="0">
                <a:solidFill>
                  <a:srgbClr val="002060"/>
                </a:solidFill>
              </a:rPr>
              <a:t>What are the primary sequelae of exposure to peer pressure in late adolescence?</a:t>
            </a:r>
          </a:p>
        </p:txBody>
      </p:sp>
    </p:spTree>
    <p:extLst>
      <p:ext uri="{BB962C8B-B14F-4D97-AF65-F5344CB8AC3E}">
        <p14:creationId xmlns:p14="http://schemas.microsoft.com/office/powerpoint/2010/main" val="387887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51" name="Rectangle 12"/>
          <p:cNvSpPr>
            <a:spLocks noGrp="1" noChangeArrowheads="1"/>
          </p:cNvSpPr>
          <p:nvPr>
            <p:ph type="title" idx="4294967295"/>
          </p:nvPr>
        </p:nvSpPr>
        <p:spPr>
          <a:xfrm>
            <a:off x="176420" y="195626"/>
            <a:ext cx="10972800" cy="1371600"/>
          </a:xfrm>
          <a:prstGeom prst="rect">
            <a:avLst/>
          </a:prstGeom>
        </p:spPr>
        <p:txBody>
          <a:bodyPr/>
          <a:lstStyle/>
          <a:p>
            <a:pPr eaLnBrk="1" hangingPunct="1"/>
            <a:r>
              <a:rPr lang="en-US" dirty="0">
                <a:solidFill>
                  <a:srgbClr val="002060"/>
                </a:solidFill>
                <a:latin typeface="Times New Roman" charset="0"/>
                <a:ea typeface="ＭＳ Ｐゴシック" charset="0"/>
                <a:cs typeface="ＭＳ Ｐゴシック" charset="0"/>
              </a:rPr>
              <a:t>Concurrent Relationship of Exposure to Peer Pressure to Displays of Autonomy/Assertiveness with Close Friend</a:t>
            </a:r>
            <a:br>
              <a:rPr lang="en-US" dirty="0">
                <a:solidFill>
                  <a:srgbClr val="002060"/>
                </a:solidFill>
                <a:latin typeface="Times New Roman" charset="0"/>
                <a:ea typeface="ＭＳ Ｐゴシック" charset="0"/>
                <a:cs typeface="ＭＳ Ｐゴシック" charset="0"/>
              </a:rPr>
            </a:br>
            <a:r>
              <a:rPr lang="en-US" dirty="0">
                <a:solidFill>
                  <a:srgbClr val="002060"/>
                </a:solidFill>
                <a:latin typeface="Times New Roman" charset="0"/>
                <a:ea typeface="ＭＳ Ｐゴシック" charset="0"/>
                <a:cs typeface="ＭＳ Ｐゴシック" charset="0"/>
              </a:rPr>
              <a:t> </a:t>
            </a:r>
            <a:br>
              <a:rPr lang="en-US" dirty="0">
                <a:solidFill>
                  <a:srgbClr val="002060"/>
                </a:solidFill>
                <a:latin typeface="Times New Roman" charset="0"/>
                <a:ea typeface="ＭＳ Ｐゴシック" charset="0"/>
                <a:cs typeface="ＭＳ Ｐゴシック" charset="0"/>
              </a:rPr>
            </a:br>
            <a:endParaRPr lang="en-US" dirty="0">
              <a:solidFill>
                <a:srgbClr val="002060"/>
              </a:solidFill>
              <a:latin typeface="Times New Roman" charset="0"/>
              <a:ea typeface="ＭＳ Ｐゴシック" charset="0"/>
              <a:cs typeface="ＭＳ Ｐゴシック" charset="0"/>
            </a:endParaRPr>
          </a:p>
        </p:txBody>
      </p:sp>
      <p:sp>
        <p:nvSpPr>
          <p:cNvPr id="21" name="Oval 3"/>
          <p:cNvSpPr>
            <a:spLocks noChangeArrowheads="1"/>
          </p:cNvSpPr>
          <p:nvPr/>
        </p:nvSpPr>
        <p:spPr bwMode="auto">
          <a:xfrm>
            <a:off x="9618800" y="3029405"/>
            <a:ext cx="2467626" cy="1389729"/>
          </a:xfrm>
          <a:prstGeom prst="ellipse">
            <a:avLst/>
          </a:prstGeom>
          <a:solidFill>
            <a:srgbClr val="FFF39F"/>
          </a:solidFill>
          <a:ln w="34925">
            <a:solidFill>
              <a:schemeClr val="bg1"/>
            </a:solidFill>
            <a:round/>
            <a:headEnd/>
            <a:tailEnd/>
          </a:ln>
        </p:spPr>
        <p:txBody>
          <a:bodyPr lIns="0" tIns="0" rIns="0" bIns="0" anchor="ctr"/>
          <a:lstStyle/>
          <a:p>
            <a:pPr algn="ctr" fontAlgn="base">
              <a:spcBef>
                <a:spcPct val="50000"/>
              </a:spcBef>
              <a:spcAft>
                <a:spcPct val="0"/>
              </a:spcAft>
            </a:pPr>
            <a:r>
              <a:rPr lang="en-US" sz="2000" dirty="0">
                <a:solidFill>
                  <a:srgbClr val="002060"/>
                </a:solidFill>
                <a:latin typeface="Times New Roman" pitchFamily="92" charset="0"/>
                <a:ea typeface="ＭＳ Ｐゴシック" pitchFamily="92" charset="-128"/>
              </a:rPr>
              <a:t>Assertiveness with Close Friend (</a:t>
            </a:r>
            <a:r>
              <a:rPr lang="en-US" sz="2000" dirty="0" err="1">
                <a:solidFill>
                  <a:srgbClr val="002060"/>
                </a:solidFill>
                <a:latin typeface="Times New Roman" pitchFamily="92" charset="0"/>
                <a:ea typeface="ＭＳ Ｐゴシック" pitchFamily="92" charset="-128"/>
              </a:rPr>
              <a:t>Obsvd</a:t>
            </a:r>
            <a:r>
              <a:rPr lang="en-US" sz="2000" dirty="0">
                <a:solidFill>
                  <a:srgbClr val="002060"/>
                </a:solidFill>
                <a:latin typeface="Times New Roman" pitchFamily="92" charset="0"/>
                <a:ea typeface="ＭＳ Ｐゴシック" pitchFamily="92" charset="-128"/>
              </a:rPr>
              <a:t>.)</a:t>
            </a:r>
          </a:p>
        </p:txBody>
      </p:sp>
      <p:sp>
        <p:nvSpPr>
          <p:cNvPr id="27" name="TextBox 26"/>
          <p:cNvSpPr txBox="1"/>
          <p:nvPr/>
        </p:nvSpPr>
        <p:spPr>
          <a:xfrm>
            <a:off x="4774187" y="1384074"/>
            <a:ext cx="1810111" cy="523220"/>
          </a:xfrm>
          <a:prstGeom prst="rect">
            <a:avLst/>
          </a:prstGeom>
          <a:noFill/>
        </p:spPr>
        <p:txBody>
          <a:bodyPr wrap="none" rtlCol="0">
            <a:spAutoFit/>
          </a:bodyPr>
          <a:lstStyle/>
          <a:p>
            <a:pPr fontAlgn="base">
              <a:spcAft>
                <a:spcPct val="0"/>
              </a:spcAft>
            </a:pPr>
            <a:r>
              <a:rPr lang="en-US" sz="2800" i="1" u="sng" dirty="0">
                <a:solidFill>
                  <a:srgbClr val="002060"/>
                </a:solidFill>
                <a:latin typeface="Times New Roman" pitchFamily="92" charset="0"/>
                <a:ea typeface="ＭＳ Ｐゴシック" pitchFamily="92" charset="-128"/>
              </a:rPr>
              <a:t>Ages 16-17</a:t>
            </a:r>
          </a:p>
        </p:txBody>
      </p:sp>
      <p:sp>
        <p:nvSpPr>
          <p:cNvPr id="28" name="TextBox 27"/>
          <p:cNvSpPr txBox="1"/>
          <p:nvPr/>
        </p:nvSpPr>
        <p:spPr>
          <a:xfrm>
            <a:off x="9979837" y="1384074"/>
            <a:ext cx="1810111" cy="523220"/>
          </a:xfrm>
          <a:prstGeom prst="rect">
            <a:avLst/>
          </a:prstGeom>
          <a:noFill/>
        </p:spPr>
        <p:txBody>
          <a:bodyPr wrap="none" rtlCol="0">
            <a:spAutoFit/>
          </a:bodyPr>
          <a:lstStyle/>
          <a:p>
            <a:pPr fontAlgn="base">
              <a:spcAft>
                <a:spcPct val="0"/>
              </a:spcAft>
            </a:pPr>
            <a:r>
              <a:rPr lang="en-US" sz="2800" i="1" u="sng" dirty="0">
                <a:solidFill>
                  <a:srgbClr val="002060"/>
                </a:solidFill>
                <a:latin typeface="Times New Roman" pitchFamily="92" charset="0"/>
                <a:ea typeface="ＭＳ Ｐゴシック" pitchFamily="92" charset="-128"/>
              </a:rPr>
              <a:t>Ages 16-17</a:t>
            </a:r>
          </a:p>
        </p:txBody>
      </p:sp>
      <p:cxnSp>
        <p:nvCxnSpPr>
          <p:cNvPr id="29" name="Straight Arrow Connector 28"/>
          <p:cNvCxnSpPr>
            <a:cxnSpLocks/>
            <a:stCxn id="34" idx="6"/>
            <a:endCxn id="21" idx="2"/>
          </p:cNvCxnSpPr>
          <p:nvPr/>
        </p:nvCxnSpPr>
        <p:spPr bwMode="auto">
          <a:xfrm flipV="1">
            <a:off x="6587939" y="3724270"/>
            <a:ext cx="3030861" cy="2703649"/>
          </a:xfrm>
          <a:prstGeom prst="straightConnector1">
            <a:avLst/>
          </a:prstGeom>
          <a:noFill/>
          <a:ln w="19050" cap="flat" cmpd="sng" algn="ctr">
            <a:solidFill>
              <a:schemeClr val="accent4"/>
            </a:solidFill>
            <a:prstDash val="solid"/>
            <a:round/>
            <a:headEnd type="none" w="med" len="med"/>
            <a:tailEnd type="arrow"/>
          </a:ln>
          <a:effectLst/>
        </p:spPr>
      </p:cxnSp>
      <p:sp>
        <p:nvSpPr>
          <p:cNvPr id="34" name="Oval 2"/>
          <p:cNvSpPr>
            <a:spLocks noChangeArrowheads="1"/>
          </p:cNvSpPr>
          <p:nvPr/>
        </p:nvSpPr>
        <p:spPr bwMode="auto">
          <a:xfrm>
            <a:off x="4883831" y="6162560"/>
            <a:ext cx="1704108" cy="530718"/>
          </a:xfrm>
          <a:prstGeom prst="ellipse">
            <a:avLst/>
          </a:prstGeom>
          <a:solidFill>
            <a:schemeClr val="accent4"/>
          </a:solidFill>
          <a:ln w="34925">
            <a:solidFill>
              <a:schemeClr val="accent3"/>
            </a:solidFill>
            <a:round/>
            <a:headEnd/>
            <a:tailEnd/>
          </a:ln>
        </p:spPr>
        <p:txBody>
          <a:bodyPr lIns="0" tIns="0" rIns="0" bIns="0" anchor="ctr"/>
          <a:lstStyle/>
          <a:p>
            <a:pPr algn="ctr" fontAlgn="base">
              <a:spcBef>
                <a:spcPct val="50000"/>
              </a:spcBef>
              <a:spcAft>
                <a:spcPct val="0"/>
              </a:spcAft>
            </a:pPr>
            <a:r>
              <a:rPr lang="en-US" sz="1600" dirty="0">
                <a:solidFill>
                  <a:srgbClr val="002060"/>
                </a:solidFill>
                <a:latin typeface="Times New Roman" pitchFamily="92" charset="0"/>
                <a:ea typeface="ＭＳ Ｐゴシック" pitchFamily="92" charset="-128"/>
              </a:rPr>
              <a:t>Gender</a:t>
            </a:r>
          </a:p>
        </p:txBody>
      </p:sp>
      <p:cxnSp>
        <p:nvCxnSpPr>
          <p:cNvPr id="35" name="Straight Arrow Connector 34"/>
          <p:cNvCxnSpPr>
            <a:cxnSpLocks/>
            <a:stCxn id="36" idx="6"/>
            <a:endCxn id="21" idx="2"/>
          </p:cNvCxnSpPr>
          <p:nvPr/>
        </p:nvCxnSpPr>
        <p:spPr bwMode="auto">
          <a:xfrm>
            <a:off x="7175519" y="2615388"/>
            <a:ext cx="2443281" cy="1108882"/>
          </a:xfrm>
          <a:prstGeom prst="straightConnector1">
            <a:avLst/>
          </a:prstGeom>
          <a:noFill/>
          <a:ln w="69850" cap="flat" cmpd="sng" algn="ctr">
            <a:solidFill>
              <a:schemeClr val="bg1"/>
            </a:solidFill>
            <a:prstDash val="solid"/>
            <a:round/>
            <a:headEnd type="arrow" w="med" len="med"/>
            <a:tailEnd type="arrow"/>
          </a:ln>
          <a:effectLst/>
        </p:spPr>
      </p:cxnSp>
      <p:sp>
        <p:nvSpPr>
          <p:cNvPr id="36" name="Oval 2"/>
          <p:cNvSpPr>
            <a:spLocks noChangeArrowheads="1"/>
          </p:cNvSpPr>
          <p:nvPr/>
        </p:nvSpPr>
        <p:spPr bwMode="auto">
          <a:xfrm>
            <a:off x="4451696" y="2064242"/>
            <a:ext cx="2723823" cy="1102291"/>
          </a:xfrm>
          <a:prstGeom prst="ellipse">
            <a:avLst/>
          </a:prstGeom>
          <a:solidFill>
            <a:srgbClr val="BCDAFF"/>
          </a:solidFill>
          <a:ln w="34925">
            <a:solidFill>
              <a:schemeClr val="bg1"/>
            </a:solidFill>
            <a:round/>
            <a:headEnd/>
            <a:tailEnd/>
          </a:ln>
        </p:spPr>
        <p:txBody>
          <a:bodyPr lIns="0" tIns="0" rIns="0" bIns="0" anchor="ctr"/>
          <a:lstStyle/>
          <a:p>
            <a:pPr algn="ctr" fontAlgn="base">
              <a:spcBef>
                <a:spcPct val="50000"/>
              </a:spcBef>
              <a:spcAft>
                <a:spcPct val="0"/>
              </a:spcAft>
            </a:pPr>
            <a:r>
              <a:rPr lang="en-US" sz="2000" dirty="0">
                <a:solidFill>
                  <a:srgbClr val="002060"/>
                </a:solidFill>
                <a:latin typeface="Times New Roman" pitchFamily="92" charset="0"/>
                <a:ea typeface="ＭＳ Ｐゴシック" pitchFamily="92" charset="-128"/>
              </a:rPr>
              <a:t>Pressure re: Neutral/Positive Behaviors</a:t>
            </a:r>
          </a:p>
        </p:txBody>
      </p:sp>
      <p:sp>
        <p:nvSpPr>
          <p:cNvPr id="24" name="Text Box 11"/>
          <p:cNvSpPr txBox="1">
            <a:spLocks noChangeArrowheads="1"/>
          </p:cNvSpPr>
          <p:nvPr/>
        </p:nvSpPr>
        <p:spPr bwMode="auto">
          <a:xfrm>
            <a:off x="7973669" y="2923735"/>
            <a:ext cx="820763"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fontAlgn="base">
              <a:spcAft>
                <a:spcPct val="0"/>
              </a:spcAft>
            </a:pPr>
            <a:r>
              <a:rPr lang="en-US" dirty="0">
                <a:solidFill>
                  <a:srgbClr val="002060"/>
                </a:solidFill>
              </a:rPr>
              <a:t>-.27***</a:t>
            </a:r>
          </a:p>
        </p:txBody>
      </p:sp>
      <p:sp>
        <p:nvSpPr>
          <p:cNvPr id="3" name="Oval 2">
            <a:extLst>
              <a:ext uri="{FF2B5EF4-FFF2-40B4-BE49-F238E27FC236}">
                <a16:creationId xmlns:a16="http://schemas.microsoft.com/office/drawing/2014/main" id="{E02C5E0C-4E50-B63F-948F-4331A81994F4}"/>
              </a:ext>
            </a:extLst>
          </p:cNvPr>
          <p:cNvSpPr>
            <a:spLocks noChangeArrowheads="1"/>
          </p:cNvSpPr>
          <p:nvPr/>
        </p:nvSpPr>
        <p:spPr bwMode="auto">
          <a:xfrm>
            <a:off x="4883831" y="5452661"/>
            <a:ext cx="1704108" cy="530718"/>
          </a:xfrm>
          <a:prstGeom prst="ellipse">
            <a:avLst/>
          </a:prstGeom>
          <a:solidFill>
            <a:schemeClr val="accent4"/>
          </a:solidFill>
          <a:ln w="34925">
            <a:solidFill>
              <a:schemeClr val="accent3"/>
            </a:solidFill>
            <a:round/>
            <a:headEnd/>
            <a:tailEnd/>
          </a:ln>
        </p:spPr>
        <p:txBody>
          <a:bodyPr lIns="0" tIns="0" rIns="0" bIns="0" anchor="ctr"/>
          <a:lstStyle/>
          <a:p>
            <a:pPr algn="ctr" fontAlgn="base">
              <a:spcBef>
                <a:spcPct val="50000"/>
              </a:spcBef>
              <a:spcAft>
                <a:spcPct val="0"/>
              </a:spcAft>
            </a:pPr>
            <a:r>
              <a:rPr lang="en-US" sz="1600" dirty="0">
                <a:solidFill>
                  <a:srgbClr val="002060"/>
                </a:solidFill>
                <a:latin typeface="Times New Roman" pitchFamily="92" charset="0"/>
                <a:ea typeface="ＭＳ Ｐゴシック" pitchFamily="92" charset="-128"/>
              </a:rPr>
              <a:t>Family Income</a:t>
            </a:r>
          </a:p>
        </p:txBody>
      </p:sp>
      <p:cxnSp>
        <p:nvCxnSpPr>
          <p:cNvPr id="5" name="Straight Arrow Connector 18">
            <a:extLst>
              <a:ext uri="{FF2B5EF4-FFF2-40B4-BE49-F238E27FC236}">
                <a16:creationId xmlns:a16="http://schemas.microsoft.com/office/drawing/2014/main" id="{6413BCFB-A348-177F-203C-A78916EAB5C8}"/>
              </a:ext>
            </a:extLst>
          </p:cNvPr>
          <p:cNvCxnSpPr>
            <a:cxnSpLocks noChangeShapeType="1"/>
            <a:stCxn id="3" idx="6"/>
            <a:endCxn id="21" idx="2"/>
          </p:cNvCxnSpPr>
          <p:nvPr/>
        </p:nvCxnSpPr>
        <p:spPr bwMode="auto">
          <a:xfrm flipV="1">
            <a:off x="6587939" y="3724270"/>
            <a:ext cx="3030861" cy="1993750"/>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39" name="Oval 2">
            <a:extLst>
              <a:ext uri="{FF2B5EF4-FFF2-40B4-BE49-F238E27FC236}">
                <a16:creationId xmlns:a16="http://schemas.microsoft.com/office/drawing/2014/main" id="{7D5D89A4-59AB-6D1F-CDF7-8CAE2CEF8F83}"/>
              </a:ext>
            </a:extLst>
          </p:cNvPr>
          <p:cNvSpPr>
            <a:spLocks noChangeArrowheads="1"/>
          </p:cNvSpPr>
          <p:nvPr/>
        </p:nvSpPr>
        <p:spPr bwMode="auto">
          <a:xfrm>
            <a:off x="4439170" y="3316844"/>
            <a:ext cx="2723823" cy="1102291"/>
          </a:xfrm>
          <a:prstGeom prst="ellipse">
            <a:avLst/>
          </a:prstGeom>
          <a:solidFill>
            <a:srgbClr val="FDE6DC"/>
          </a:solidFill>
          <a:ln w="34925">
            <a:solidFill>
              <a:schemeClr val="bg1"/>
            </a:solidFill>
            <a:round/>
            <a:headEnd/>
            <a:tailEnd/>
          </a:ln>
        </p:spPr>
        <p:txBody>
          <a:bodyPr lIns="0" tIns="0" rIns="0" bIns="0" anchor="ctr"/>
          <a:lstStyle/>
          <a:p>
            <a:pPr algn="ctr" fontAlgn="base">
              <a:spcBef>
                <a:spcPct val="50000"/>
              </a:spcBef>
              <a:spcAft>
                <a:spcPct val="0"/>
              </a:spcAft>
            </a:pPr>
            <a:r>
              <a:rPr lang="en-US" sz="2000" dirty="0">
                <a:solidFill>
                  <a:srgbClr val="002060"/>
                </a:solidFill>
                <a:latin typeface="Times New Roman" pitchFamily="92" charset="0"/>
                <a:ea typeface="ＭＳ Ｐゴシック" pitchFamily="92" charset="-128"/>
              </a:rPr>
              <a:t>Pressure re: Antisocial Behaviors</a:t>
            </a:r>
          </a:p>
        </p:txBody>
      </p:sp>
      <p:cxnSp>
        <p:nvCxnSpPr>
          <p:cNvPr id="45" name="Straight Arrow Connector 44">
            <a:extLst>
              <a:ext uri="{FF2B5EF4-FFF2-40B4-BE49-F238E27FC236}">
                <a16:creationId xmlns:a16="http://schemas.microsoft.com/office/drawing/2014/main" id="{C8430FD8-0509-15F7-A51E-CBE6C09B4CCD}"/>
              </a:ext>
            </a:extLst>
          </p:cNvPr>
          <p:cNvCxnSpPr>
            <a:cxnSpLocks/>
            <a:stCxn id="39" idx="6"/>
            <a:endCxn id="21" idx="2"/>
          </p:cNvCxnSpPr>
          <p:nvPr/>
        </p:nvCxnSpPr>
        <p:spPr bwMode="auto">
          <a:xfrm flipV="1">
            <a:off x="7162993" y="3724270"/>
            <a:ext cx="2455807" cy="143720"/>
          </a:xfrm>
          <a:prstGeom prst="straightConnector1">
            <a:avLst/>
          </a:prstGeom>
          <a:noFill/>
          <a:ln w="25400" cap="flat" cmpd="sng" algn="ctr">
            <a:solidFill>
              <a:schemeClr val="bg1"/>
            </a:solidFill>
            <a:prstDash val="solid"/>
            <a:round/>
            <a:headEnd type="none" w="med" len="med"/>
            <a:tailEnd type="arrow"/>
          </a:ln>
          <a:effectLst/>
        </p:spPr>
      </p:cxnSp>
      <p:sp>
        <p:nvSpPr>
          <p:cNvPr id="48" name="Text Box 11">
            <a:extLst>
              <a:ext uri="{FF2B5EF4-FFF2-40B4-BE49-F238E27FC236}">
                <a16:creationId xmlns:a16="http://schemas.microsoft.com/office/drawing/2014/main" id="{D2C3D057-C828-9015-D5BC-2FB597DA41F6}"/>
              </a:ext>
            </a:extLst>
          </p:cNvPr>
          <p:cNvSpPr txBox="1">
            <a:spLocks noChangeArrowheads="1"/>
          </p:cNvSpPr>
          <p:nvPr/>
        </p:nvSpPr>
        <p:spPr bwMode="auto">
          <a:xfrm>
            <a:off x="8088148" y="3660973"/>
            <a:ext cx="394169"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fontAlgn="base">
              <a:spcAft>
                <a:spcPct val="0"/>
              </a:spcAft>
            </a:pPr>
            <a:r>
              <a:rPr lang="en-US" dirty="0">
                <a:solidFill>
                  <a:srgbClr val="002060"/>
                </a:solidFill>
              </a:rPr>
              <a:t>.05</a:t>
            </a:r>
          </a:p>
        </p:txBody>
      </p:sp>
      <p:sp>
        <p:nvSpPr>
          <p:cNvPr id="50" name="Text Box 11">
            <a:extLst>
              <a:ext uri="{FF2B5EF4-FFF2-40B4-BE49-F238E27FC236}">
                <a16:creationId xmlns:a16="http://schemas.microsoft.com/office/drawing/2014/main" id="{E2FE41E6-E61A-A0BB-5D97-EEFAA3213E27}"/>
              </a:ext>
            </a:extLst>
          </p:cNvPr>
          <p:cNvSpPr txBox="1">
            <a:spLocks noChangeArrowheads="1"/>
          </p:cNvSpPr>
          <p:nvPr/>
        </p:nvSpPr>
        <p:spPr bwMode="auto">
          <a:xfrm>
            <a:off x="7323084" y="5037338"/>
            <a:ext cx="765064"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fontAlgn="base">
              <a:spcAft>
                <a:spcPct val="0"/>
              </a:spcAft>
            </a:pPr>
            <a:r>
              <a:rPr lang="en-US" sz="1600" dirty="0">
                <a:solidFill>
                  <a:srgbClr val="002060"/>
                </a:solidFill>
              </a:rPr>
              <a:t>.05</a:t>
            </a:r>
          </a:p>
        </p:txBody>
      </p:sp>
      <p:sp>
        <p:nvSpPr>
          <p:cNvPr id="51" name="Text Box 11">
            <a:extLst>
              <a:ext uri="{FF2B5EF4-FFF2-40B4-BE49-F238E27FC236}">
                <a16:creationId xmlns:a16="http://schemas.microsoft.com/office/drawing/2014/main" id="{90FDB51E-9D68-8506-DA04-2667D9B5B16B}"/>
              </a:ext>
            </a:extLst>
          </p:cNvPr>
          <p:cNvSpPr txBox="1">
            <a:spLocks noChangeArrowheads="1"/>
          </p:cNvSpPr>
          <p:nvPr/>
        </p:nvSpPr>
        <p:spPr bwMode="auto">
          <a:xfrm>
            <a:off x="7184832" y="5673816"/>
            <a:ext cx="765064"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fontAlgn="base">
              <a:spcAft>
                <a:spcPct val="0"/>
              </a:spcAft>
            </a:pPr>
            <a:r>
              <a:rPr lang="en-US" sz="1600" dirty="0">
                <a:solidFill>
                  <a:srgbClr val="002060"/>
                </a:solidFill>
              </a:rPr>
              <a:t>.05</a:t>
            </a:r>
          </a:p>
        </p:txBody>
      </p:sp>
      <p:sp>
        <p:nvSpPr>
          <p:cNvPr id="6" name="Rectangle 5">
            <a:extLst>
              <a:ext uri="{FF2B5EF4-FFF2-40B4-BE49-F238E27FC236}">
                <a16:creationId xmlns:a16="http://schemas.microsoft.com/office/drawing/2014/main" id="{F8D69AB4-83E3-BD2B-C570-6286D41B0632}"/>
              </a:ext>
            </a:extLst>
          </p:cNvPr>
          <p:cNvSpPr>
            <a:spLocks noChangeArrowheads="1"/>
          </p:cNvSpPr>
          <p:nvPr/>
        </p:nvSpPr>
        <p:spPr bwMode="auto">
          <a:xfrm>
            <a:off x="500063" y="1908769"/>
            <a:ext cx="3707285" cy="4568231"/>
          </a:xfrm>
          <a:prstGeom prst="rect">
            <a:avLst/>
          </a:prstGeom>
          <a:noFill/>
          <a:ln w="9525">
            <a:noFill/>
            <a:miter lim="800000"/>
            <a:headEnd/>
            <a:tailEnd/>
          </a:ln>
        </p:spPr>
        <p:txBody>
          <a:bodyPr>
            <a:prstTxWarp prst="textNoShape">
              <a:avLst/>
            </a:prstTxWarp>
          </a:bodyPr>
          <a:lstStyle/>
          <a:p>
            <a:pPr marL="342900" indent="-342900" fontAlgn="base">
              <a:lnSpc>
                <a:spcPct val="90000"/>
              </a:lnSpc>
              <a:spcBef>
                <a:spcPct val="20000"/>
              </a:spcBef>
              <a:spcAft>
                <a:spcPct val="0"/>
              </a:spcAft>
              <a:buFontTx/>
              <a:buChar char="•"/>
            </a:pPr>
            <a:r>
              <a:rPr lang="en-US" sz="2100" dirty="0">
                <a:solidFill>
                  <a:srgbClr val="173737"/>
                </a:solidFill>
                <a:latin typeface="Times New Roman" pitchFamily="92" charset="0"/>
                <a:ea typeface="ＭＳ Ｐゴシック" pitchFamily="92" charset="-128"/>
              </a:rPr>
              <a:t>Hypothetical Dilemma: (e.g., decide which characters would win vs. lose on a reality-show “survivor” contest).  s</a:t>
            </a:r>
          </a:p>
          <a:p>
            <a:pPr marL="342900" indent="-342900" fontAlgn="base">
              <a:lnSpc>
                <a:spcPct val="90000"/>
              </a:lnSpc>
              <a:spcBef>
                <a:spcPct val="20000"/>
              </a:spcBef>
              <a:spcAft>
                <a:spcPct val="0"/>
              </a:spcAft>
              <a:buFontTx/>
              <a:buChar char="•"/>
            </a:pPr>
            <a:r>
              <a:rPr lang="en-US" sz="2100" dirty="0">
                <a:solidFill>
                  <a:srgbClr val="173737"/>
                </a:solidFill>
                <a:latin typeface="Times New Roman" pitchFamily="92" charset="0"/>
                <a:ea typeface="ＭＳ Ｐゴシック" pitchFamily="92" charset="-128"/>
              </a:rPr>
              <a:t>Statements explaining position and reasoning– a marker of autonomy.  </a:t>
            </a:r>
          </a:p>
          <a:p>
            <a:pPr marL="342900" indent="-342900" fontAlgn="base">
              <a:lnSpc>
                <a:spcPct val="90000"/>
              </a:lnSpc>
              <a:spcBef>
                <a:spcPct val="20000"/>
              </a:spcBef>
              <a:spcAft>
                <a:spcPct val="0"/>
              </a:spcAft>
              <a:buFontTx/>
              <a:buChar char="•"/>
            </a:pPr>
            <a:r>
              <a:rPr lang="en-US" sz="2100" dirty="0">
                <a:solidFill>
                  <a:srgbClr val="173737"/>
                </a:solidFill>
                <a:latin typeface="Times New Roman" pitchFamily="92" charset="0"/>
                <a:ea typeface="ＭＳ Ｐゴシック" pitchFamily="92" charset="-128"/>
              </a:rPr>
              <a:t>Repeated at each age with scores averaged together.</a:t>
            </a:r>
          </a:p>
          <a:p>
            <a:pPr marL="342900" indent="-342900" fontAlgn="base">
              <a:lnSpc>
                <a:spcPct val="90000"/>
              </a:lnSpc>
              <a:spcBef>
                <a:spcPct val="20000"/>
              </a:spcBef>
              <a:spcAft>
                <a:spcPct val="0"/>
              </a:spcAft>
              <a:buFontTx/>
              <a:buChar char="•"/>
            </a:pPr>
            <a:r>
              <a:rPr lang="en-US" sz="2100" dirty="0">
                <a:solidFill>
                  <a:srgbClr val="173737"/>
                </a:solidFill>
                <a:latin typeface="Times New Roman" pitchFamily="92" charset="0"/>
                <a:ea typeface="ＭＳ Ｐゴシック" pitchFamily="92" charset="-128"/>
              </a:rPr>
              <a:t>Interrater reliability in ‘good’ range ICC = .64.</a:t>
            </a:r>
          </a:p>
          <a:p>
            <a:pPr marL="342900" indent="-342900" fontAlgn="base">
              <a:lnSpc>
                <a:spcPct val="90000"/>
              </a:lnSpc>
              <a:spcBef>
                <a:spcPct val="20000"/>
              </a:spcBef>
              <a:spcAft>
                <a:spcPct val="0"/>
              </a:spcAft>
              <a:buFontTx/>
              <a:buChar char="•"/>
            </a:pPr>
            <a:endParaRPr lang="en-US" sz="2100" dirty="0">
              <a:solidFill>
                <a:srgbClr val="173737"/>
              </a:solidFill>
              <a:latin typeface="Times New Roman" pitchFamily="92" charset="0"/>
              <a:ea typeface="ＭＳ Ｐゴシック" pitchFamily="92" charset="-128"/>
            </a:endParaRPr>
          </a:p>
          <a:p>
            <a:pPr fontAlgn="base">
              <a:lnSpc>
                <a:spcPct val="90000"/>
              </a:lnSpc>
              <a:spcBef>
                <a:spcPct val="20000"/>
              </a:spcBef>
              <a:spcAft>
                <a:spcPct val="0"/>
              </a:spcAft>
            </a:pPr>
            <a:endParaRPr lang="en-US" sz="1000" dirty="0">
              <a:solidFill>
                <a:srgbClr val="C00000"/>
              </a:solidFill>
              <a:latin typeface="Times New Roman" pitchFamily="92" charset="0"/>
              <a:ea typeface="ＭＳ Ｐゴシック" pitchFamily="92" charset="-128"/>
            </a:endParaRPr>
          </a:p>
          <a:p>
            <a:pPr marL="800100" lvl="1" indent="-342900" fontAlgn="base">
              <a:lnSpc>
                <a:spcPct val="90000"/>
              </a:lnSpc>
              <a:spcBef>
                <a:spcPct val="20000"/>
              </a:spcBef>
              <a:spcAft>
                <a:spcPct val="0"/>
              </a:spcAft>
              <a:buFontTx/>
              <a:buChar char="•"/>
            </a:pPr>
            <a:endParaRPr lang="en-US" dirty="0">
              <a:solidFill>
                <a:srgbClr val="003366"/>
              </a:solidFill>
              <a:latin typeface="Times New Roman" pitchFamily="92" charset="0"/>
              <a:ea typeface="ＭＳ Ｐゴシック" pitchFamily="92" charset="-128"/>
            </a:endParaRPr>
          </a:p>
          <a:p>
            <a:pPr marL="342900" indent="-342900" fontAlgn="base">
              <a:lnSpc>
                <a:spcPct val="90000"/>
              </a:lnSpc>
              <a:spcBef>
                <a:spcPct val="20000"/>
              </a:spcBef>
              <a:spcAft>
                <a:spcPct val="0"/>
              </a:spcAft>
              <a:buFontTx/>
              <a:buChar char="•"/>
            </a:pPr>
            <a:endParaRPr lang="en-US" sz="2100" dirty="0">
              <a:solidFill>
                <a:srgbClr val="FFFFFF"/>
              </a:solidFill>
              <a:latin typeface="Times New Roman" pitchFamily="92" charset="0"/>
              <a:ea typeface="ＭＳ Ｐゴシック" pitchFamily="92" charset="-128"/>
            </a:endParaRPr>
          </a:p>
        </p:txBody>
      </p:sp>
    </p:spTree>
    <p:extLst>
      <p:ext uri="{BB962C8B-B14F-4D97-AF65-F5344CB8AC3E}">
        <p14:creationId xmlns:p14="http://schemas.microsoft.com/office/powerpoint/2010/main" val="186488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22" presetClass="entr" presetSubtype="8"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p:bldP spid="28" grpId="0"/>
      <p:bldP spid="34" grpId="0" animBg="1"/>
      <p:bldP spid="36" grpId="0" animBg="1"/>
      <p:bldP spid="24" grpId="0" animBg="1"/>
      <p:bldP spid="24" grpId="1" animBg="1"/>
      <p:bldP spid="3" grpId="0" animBg="1"/>
      <p:bldP spid="39" grpId="0" animBg="1"/>
      <p:bldP spid="48" grpId="0" animBg="1"/>
      <p:bldP spid="50"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51" name="Rectangle 12"/>
          <p:cNvSpPr>
            <a:spLocks noGrp="1" noChangeArrowheads="1"/>
          </p:cNvSpPr>
          <p:nvPr>
            <p:ph type="title" idx="4294967295"/>
          </p:nvPr>
        </p:nvSpPr>
        <p:spPr>
          <a:xfrm>
            <a:off x="176420" y="147259"/>
            <a:ext cx="10972800" cy="1371600"/>
          </a:xfrm>
          <a:prstGeom prst="rect">
            <a:avLst/>
          </a:prstGeom>
        </p:spPr>
        <p:txBody>
          <a:bodyPr/>
          <a:lstStyle/>
          <a:p>
            <a:pPr eaLnBrk="1" hangingPunct="1"/>
            <a:r>
              <a:rPr lang="en-US" dirty="0">
                <a:solidFill>
                  <a:srgbClr val="002060"/>
                </a:solidFill>
                <a:latin typeface="Times New Roman" charset="0"/>
                <a:ea typeface="ＭＳ Ｐゴシック" charset="0"/>
                <a:cs typeface="ＭＳ Ｐゴシック" charset="0"/>
              </a:rPr>
              <a:t>Predictions from Adolescent Exposure to Peer Pressure </a:t>
            </a:r>
            <a:br>
              <a:rPr lang="en-US" dirty="0">
                <a:solidFill>
                  <a:srgbClr val="002060"/>
                </a:solidFill>
                <a:latin typeface="Times New Roman" charset="0"/>
                <a:ea typeface="ＭＳ Ｐゴシック" charset="0"/>
                <a:cs typeface="ＭＳ Ｐゴシック" charset="0"/>
              </a:rPr>
            </a:br>
            <a:r>
              <a:rPr lang="en-US" dirty="0">
                <a:solidFill>
                  <a:srgbClr val="002060"/>
                </a:solidFill>
                <a:latin typeface="Times New Roman" charset="0"/>
                <a:ea typeface="ＭＳ Ｐゴシック" charset="0"/>
                <a:cs typeface="ＭＳ Ｐゴシック" charset="0"/>
              </a:rPr>
              <a:t>to Romantic Partner Coercive Behavior (Partner-report)</a:t>
            </a:r>
            <a:br>
              <a:rPr lang="en-US" dirty="0">
                <a:solidFill>
                  <a:srgbClr val="002060"/>
                </a:solidFill>
                <a:latin typeface="Times New Roman" charset="0"/>
                <a:ea typeface="ＭＳ Ｐゴシック" charset="0"/>
                <a:cs typeface="ＭＳ Ｐゴシック" charset="0"/>
              </a:rPr>
            </a:br>
            <a:r>
              <a:rPr lang="en-US" dirty="0">
                <a:solidFill>
                  <a:srgbClr val="002060"/>
                </a:solidFill>
                <a:latin typeface="Times New Roman" charset="0"/>
                <a:ea typeface="ＭＳ Ｐゴシック" charset="0"/>
                <a:cs typeface="ＭＳ Ｐゴシック" charset="0"/>
              </a:rPr>
              <a:t> </a:t>
            </a:r>
            <a:br>
              <a:rPr lang="en-US" dirty="0">
                <a:solidFill>
                  <a:srgbClr val="002060"/>
                </a:solidFill>
                <a:latin typeface="Times New Roman" charset="0"/>
                <a:ea typeface="ＭＳ Ｐゴシック" charset="0"/>
                <a:cs typeface="ＭＳ Ｐゴシック" charset="0"/>
              </a:rPr>
            </a:br>
            <a:endParaRPr lang="en-US" dirty="0">
              <a:solidFill>
                <a:srgbClr val="002060"/>
              </a:solidFill>
              <a:latin typeface="Times New Roman" charset="0"/>
              <a:ea typeface="ＭＳ Ｐゴシック" charset="0"/>
              <a:cs typeface="ＭＳ Ｐゴシック" charset="0"/>
            </a:endParaRPr>
          </a:p>
        </p:txBody>
      </p:sp>
      <p:sp>
        <p:nvSpPr>
          <p:cNvPr id="21" name="Oval 3"/>
          <p:cNvSpPr>
            <a:spLocks noChangeArrowheads="1"/>
          </p:cNvSpPr>
          <p:nvPr/>
        </p:nvSpPr>
        <p:spPr bwMode="auto">
          <a:xfrm>
            <a:off x="9232435" y="3047534"/>
            <a:ext cx="2873104" cy="1371601"/>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Romantic Partner Coercive Behavior</a:t>
            </a:r>
          </a:p>
          <a:p>
            <a:pPr marL="0" marR="0" lvl="0" indent="0" algn="ctr" defTabSz="914400" rtl="0" eaLnBrk="1" fontAlgn="base" latinLnBrk="0" hangingPunct="1">
              <a:lnSpc>
                <a:spcPct val="100000"/>
              </a:lnSpc>
              <a:spcBef>
                <a:spcPct val="50000"/>
              </a:spcBef>
              <a:spcAft>
                <a:spcPct val="0"/>
              </a:spcAft>
              <a:buClrTx/>
              <a:buSzTx/>
              <a:buFontTx/>
              <a:buNone/>
              <a:tabLst/>
              <a:defRPr/>
            </a:pPr>
            <a:r>
              <a:rPr lang="en-US" sz="2000" dirty="0">
                <a:solidFill>
                  <a:srgbClr val="002060"/>
                </a:solidFill>
                <a:latin typeface="Times New Roman" pitchFamily="92" charset="0"/>
                <a:ea typeface="ＭＳ Ｐゴシック" pitchFamily="92" charset="-128"/>
              </a:rPr>
              <a:t>(partner report)</a:t>
            </a:r>
            <a:endPar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endParaRPr>
          </a:p>
        </p:txBody>
      </p:sp>
      <p:cxnSp>
        <p:nvCxnSpPr>
          <p:cNvPr id="23" name="Straight Arrow Connector 18"/>
          <p:cNvCxnSpPr>
            <a:cxnSpLocks noChangeShapeType="1"/>
            <a:stCxn id="32" idx="6"/>
            <a:endCxn id="21" idx="2"/>
          </p:cNvCxnSpPr>
          <p:nvPr/>
        </p:nvCxnSpPr>
        <p:spPr bwMode="auto">
          <a:xfrm flipV="1">
            <a:off x="6698888" y="3733335"/>
            <a:ext cx="2533547" cy="1185030"/>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27" name="TextBox 26"/>
          <p:cNvSpPr txBox="1"/>
          <p:nvPr/>
        </p:nvSpPr>
        <p:spPr>
          <a:xfrm>
            <a:off x="4839868" y="1384074"/>
            <a:ext cx="1810111"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Ages 16-17</a:t>
            </a:r>
          </a:p>
        </p:txBody>
      </p:sp>
      <p:sp>
        <p:nvSpPr>
          <p:cNvPr id="28" name="TextBox 27"/>
          <p:cNvSpPr txBox="1"/>
          <p:nvPr/>
        </p:nvSpPr>
        <p:spPr>
          <a:xfrm>
            <a:off x="9593472" y="1384074"/>
            <a:ext cx="181011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FF0000"/>
                </a:solidFill>
                <a:effectLst/>
                <a:uLnTx/>
                <a:uFillTx/>
                <a:latin typeface="Times New Roman" pitchFamily="92" charset="0"/>
                <a:ea typeface="ＭＳ Ｐゴシック" pitchFamily="92" charset="-128"/>
                <a:cs typeface="+mn-cs"/>
              </a:rPr>
              <a:t>Ages 18-24</a:t>
            </a:r>
          </a:p>
        </p:txBody>
      </p:sp>
      <p:cxnSp>
        <p:nvCxnSpPr>
          <p:cNvPr id="29" name="Straight Arrow Connector 28"/>
          <p:cNvCxnSpPr>
            <a:cxnSpLocks/>
            <a:stCxn id="34" idx="6"/>
            <a:endCxn id="21" idx="2"/>
          </p:cNvCxnSpPr>
          <p:nvPr/>
        </p:nvCxnSpPr>
        <p:spPr bwMode="auto">
          <a:xfrm flipV="1">
            <a:off x="6421798" y="3733335"/>
            <a:ext cx="2810637" cy="2668603"/>
          </a:xfrm>
          <a:prstGeom prst="straightConnector1">
            <a:avLst/>
          </a:prstGeom>
          <a:noFill/>
          <a:ln w="19050" cap="flat" cmpd="sng" algn="ctr">
            <a:solidFill>
              <a:schemeClr val="accent4"/>
            </a:solidFill>
            <a:prstDash val="solid"/>
            <a:round/>
            <a:headEnd type="none" w="med" len="med"/>
            <a:tailEnd type="arrow"/>
          </a:ln>
          <a:effectLst/>
        </p:spPr>
      </p:cxnSp>
      <p:sp>
        <p:nvSpPr>
          <p:cNvPr id="32" name="Oval 2"/>
          <p:cNvSpPr>
            <a:spLocks noChangeArrowheads="1"/>
          </p:cNvSpPr>
          <p:nvPr/>
        </p:nvSpPr>
        <p:spPr bwMode="auto">
          <a:xfrm>
            <a:off x="4482161" y="4530437"/>
            <a:ext cx="2216727" cy="775856"/>
          </a:xfrm>
          <a:prstGeom prst="ellipse">
            <a:avLst/>
          </a:prstGeom>
          <a:solidFill>
            <a:schemeClr val="tx2">
              <a:lumMod val="90000"/>
            </a:schemeClr>
          </a:solidFill>
          <a:ln w="34925">
            <a:solidFill>
              <a:schemeClr val="accent5">
                <a:lumMod val="60000"/>
                <a:lumOff val="40000"/>
              </a:schemeClr>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Observed Assertiveness with Friend</a:t>
            </a:r>
          </a:p>
        </p:txBody>
      </p:sp>
      <p:sp>
        <p:nvSpPr>
          <p:cNvPr id="34" name="Oval 2"/>
          <p:cNvSpPr>
            <a:spLocks noChangeArrowheads="1"/>
          </p:cNvSpPr>
          <p:nvPr/>
        </p:nvSpPr>
        <p:spPr bwMode="auto">
          <a:xfrm>
            <a:off x="4717690" y="6136579"/>
            <a:ext cx="1704108" cy="530718"/>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Gender</a:t>
            </a:r>
          </a:p>
        </p:txBody>
      </p:sp>
      <p:cxnSp>
        <p:nvCxnSpPr>
          <p:cNvPr id="35" name="Straight Arrow Connector 34"/>
          <p:cNvCxnSpPr>
            <a:cxnSpLocks/>
            <a:stCxn id="36" idx="6"/>
            <a:endCxn id="21" idx="2"/>
          </p:cNvCxnSpPr>
          <p:nvPr/>
        </p:nvCxnSpPr>
        <p:spPr bwMode="auto">
          <a:xfrm>
            <a:off x="7009378" y="2615388"/>
            <a:ext cx="2223057" cy="1117947"/>
          </a:xfrm>
          <a:prstGeom prst="straightConnector1">
            <a:avLst/>
          </a:prstGeom>
          <a:noFill/>
          <a:ln w="69850" cap="flat" cmpd="sng" algn="ctr">
            <a:solidFill>
              <a:schemeClr val="bg1"/>
            </a:solidFill>
            <a:prstDash val="solid"/>
            <a:round/>
            <a:headEnd type="none" w="med" len="med"/>
            <a:tailEnd type="arrow"/>
          </a:ln>
          <a:effectLst/>
        </p:spPr>
      </p:cxnSp>
      <p:sp>
        <p:nvSpPr>
          <p:cNvPr id="36" name="Oval 2"/>
          <p:cNvSpPr>
            <a:spLocks noChangeArrowheads="1"/>
          </p:cNvSpPr>
          <p:nvPr/>
        </p:nvSpPr>
        <p:spPr bwMode="auto">
          <a:xfrm>
            <a:off x="4285555" y="2064242"/>
            <a:ext cx="2723823" cy="1102291"/>
          </a:xfrm>
          <a:prstGeom prst="ellipse">
            <a:avLst/>
          </a:prstGeom>
          <a:solidFill>
            <a:srgbClr val="BCDAF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re: Neutral/Positive Behaviors</a:t>
            </a:r>
          </a:p>
        </p:txBody>
      </p:sp>
      <p:sp>
        <p:nvSpPr>
          <p:cNvPr id="24" name="Text Box 11"/>
          <p:cNvSpPr txBox="1">
            <a:spLocks noChangeArrowheads="1"/>
          </p:cNvSpPr>
          <p:nvPr/>
        </p:nvSpPr>
        <p:spPr bwMode="auto">
          <a:xfrm>
            <a:off x="7679345" y="2804931"/>
            <a:ext cx="490407"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charset="0"/>
                <a:ea typeface="ＭＳ Ｐゴシック" charset="0"/>
              </a:rPr>
              <a:t>.22*</a:t>
            </a:r>
          </a:p>
        </p:txBody>
      </p:sp>
      <p:sp>
        <p:nvSpPr>
          <p:cNvPr id="3" name="Oval 2">
            <a:extLst>
              <a:ext uri="{FF2B5EF4-FFF2-40B4-BE49-F238E27FC236}">
                <a16:creationId xmlns:a16="http://schemas.microsoft.com/office/drawing/2014/main" id="{E02C5E0C-4E50-B63F-948F-4331A81994F4}"/>
              </a:ext>
            </a:extLst>
          </p:cNvPr>
          <p:cNvSpPr>
            <a:spLocks noChangeArrowheads="1"/>
          </p:cNvSpPr>
          <p:nvPr/>
        </p:nvSpPr>
        <p:spPr bwMode="auto">
          <a:xfrm>
            <a:off x="4717690" y="5452661"/>
            <a:ext cx="1704108" cy="530718"/>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Family Income</a:t>
            </a:r>
          </a:p>
        </p:txBody>
      </p:sp>
      <p:cxnSp>
        <p:nvCxnSpPr>
          <p:cNvPr id="5" name="Straight Arrow Connector 18">
            <a:extLst>
              <a:ext uri="{FF2B5EF4-FFF2-40B4-BE49-F238E27FC236}">
                <a16:creationId xmlns:a16="http://schemas.microsoft.com/office/drawing/2014/main" id="{6413BCFB-A348-177F-203C-A78916EAB5C8}"/>
              </a:ext>
            </a:extLst>
          </p:cNvPr>
          <p:cNvCxnSpPr>
            <a:cxnSpLocks noChangeShapeType="1"/>
            <a:stCxn id="3" idx="6"/>
            <a:endCxn id="21" idx="2"/>
          </p:cNvCxnSpPr>
          <p:nvPr/>
        </p:nvCxnSpPr>
        <p:spPr bwMode="auto">
          <a:xfrm flipV="1">
            <a:off x="6421798" y="3733335"/>
            <a:ext cx="2810637" cy="1984685"/>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39" name="Oval 2">
            <a:extLst>
              <a:ext uri="{FF2B5EF4-FFF2-40B4-BE49-F238E27FC236}">
                <a16:creationId xmlns:a16="http://schemas.microsoft.com/office/drawing/2014/main" id="{7D5D89A4-59AB-6D1F-CDF7-8CAE2CEF8F83}"/>
              </a:ext>
            </a:extLst>
          </p:cNvPr>
          <p:cNvSpPr>
            <a:spLocks noChangeArrowheads="1"/>
          </p:cNvSpPr>
          <p:nvPr/>
        </p:nvSpPr>
        <p:spPr bwMode="auto">
          <a:xfrm>
            <a:off x="4273029" y="3316844"/>
            <a:ext cx="2723823" cy="1102291"/>
          </a:xfrm>
          <a:prstGeom prst="ellipse">
            <a:avLst/>
          </a:prstGeom>
          <a:solidFill>
            <a:srgbClr val="FDE6DC"/>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re: Antisocial Behaviors</a:t>
            </a:r>
          </a:p>
        </p:txBody>
      </p:sp>
      <p:cxnSp>
        <p:nvCxnSpPr>
          <p:cNvPr id="45" name="Straight Arrow Connector 44">
            <a:extLst>
              <a:ext uri="{FF2B5EF4-FFF2-40B4-BE49-F238E27FC236}">
                <a16:creationId xmlns:a16="http://schemas.microsoft.com/office/drawing/2014/main" id="{C8430FD8-0509-15F7-A51E-CBE6C09B4CCD}"/>
              </a:ext>
            </a:extLst>
          </p:cNvPr>
          <p:cNvCxnSpPr>
            <a:cxnSpLocks/>
            <a:stCxn id="39" idx="6"/>
            <a:endCxn id="21" idx="2"/>
          </p:cNvCxnSpPr>
          <p:nvPr/>
        </p:nvCxnSpPr>
        <p:spPr bwMode="auto">
          <a:xfrm flipV="1">
            <a:off x="6996852" y="3733335"/>
            <a:ext cx="2235583" cy="134655"/>
          </a:xfrm>
          <a:prstGeom prst="straightConnector1">
            <a:avLst/>
          </a:prstGeom>
          <a:noFill/>
          <a:ln w="25400" cap="flat" cmpd="sng" algn="ctr">
            <a:solidFill>
              <a:schemeClr val="bg1"/>
            </a:solidFill>
            <a:prstDash val="solid"/>
            <a:round/>
            <a:headEnd type="none" w="med" len="med"/>
            <a:tailEnd type="arrow"/>
          </a:ln>
          <a:effectLst/>
        </p:spPr>
      </p:cxnSp>
      <p:sp>
        <p:nvSpPr>
          <p:cNvPr id="48" name="Text Box 11">
            <a:extLst>
              <a:ext uri="{FF2B5EF4-FFF2-40B4-BE49-F238E27FC236}">
                <a16:creationId xmlns:a16="http://schemas.microsoft.com/office/drawing/2014/main" id="{D2C3D057-C828-9015-D5BC-2FB597DA41F6}"/>
              </a:ext>
            </a:extLst>
          </p:cNvPr>
          <p:cNvSpPr txBox="1">
            <a:spLocks noChangeArrowheads="1"/>
          </p:cNvSpPr>
          <p:nvPr/>
        </p:nvSpPr>
        <p:spPr bwMode="auto">
          <a:xfrm>
            <a:off x="7922007" y="3660973"/>
            <a:ext cx="400285"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charset="0"/>
                <a:ea typeface="ＭＳ Ｐゴシック" charset="0"/>
              </a:rPr>
              <a:t>.04</a:t>
            </a:r>
          </a:p>
        </p:txBody>
      </p:sp>
      <p:sp>
        <p:nvSpPr>
          <p:cNvPr id="49" name="Text Box 11">
            <a:extLst>
              <a:ext uri="{FF2B5EF4-FFF2-40B4-BE49-F238E27FC236}">
                <a16:creationId xmlns:a16="http://schemas.microsoft.com/office/drawing/2014/main" id="{97325989-F7B8-9D44-99BA-F42AE99A10FE}"/>
              </a:ext>
            </a:extLst>
          </p:cNvPr>
          <p:cNvSpPr txBox="1">
            <a:spLocks noChangeArrowheads="1"/>
          </p:cNvSpPr>
          <p:nvPr/>
        </p:nvSpPr>
        <p:spPr bwMode="auto">
          <a:xfrm>
            <a:off x="7641160" y="4249559"/>
            <a:ext cx="480989" cy="276999"/>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1800" dirty="0">
                <a:solidFill>
                  <a:srgbClr val="002060"/>
                </a:solidFill>
              </a:rPr>
              <a:t>-.03</a:t>
            </a:r>
            <a:endParaRPr kumimoji="0" lang="en-US" sz="1800" b="0" i="0" u="none" strike="noStrike" kern="1200" cap="none" spc="0" normalizeH="0" baseline="0" noProof="0" dirty="0">
              <a:ln>
                <a:noFill/>
              </a:ln>
              <a:solidFill>
                <a:srgbClr val="002060"/>
              </a:solidFill>
              <a:effectLst/>
              <a:uLnTx/>
              <a:uFillTx/>
              <a:latin typeface="Times New Roman" charset="0"/>
              <a:ea typeface="ＭＳ Ｐゴシック" charset="0"/>
            </a:endParaRPr>
          </a:p>
        </p:txBody>
      </p:sp>
      <p:sp>
        <p:nvSpPr>
          <p:cNvPr id="50" name="Text Box 11">
            <a:extLst>
              <a:ext uri="{FF2B5EF4-FFF2-40B4-BE49-F238E27FC236}">
                <a16:creationId xmlns:a16="http://schemas.microsoft.com/office/drawing/2014/main" id="{E2FE41E6-E61A-A0BB-5D97-EEFAA3213E27}"/>
              </a:ext>
            </a:extLst>
          </p:cNvPr>
          <p:cNvSpPr txBox="1">
            <a:spLocks noChangeArrowheads="1"/>
          </p:cNvSpPr>
          <p:nvPr/>
        </p:nvSpPr>
        <p:spPr bwMode="auto">
          <a:xfrm>
            <a:off x="7065166" y="5038526"/>
            <a:ext cx="491579"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charset="0"/>
                <a:ea typeface="ＭＳ Ｐゴシック" charset="0"/>
              </a:rPr>
              <a:t>-.18*</a:t>
            </a:r>
          </a:p>
        </p:txBody>
      </p:sp>
      <p:sp>
        <p:nvSpPr>
          <p:cNvPr id="51" name="Text Box 11">
            <a:extLst>
              <a:ext uri="{FF2B5EF4-FFF2-40B4-BE49-F238E27FC236}">
                <a16:creationId xmlns:a16="http://schemas.microsoft.com/office/drawing/2014/main" id="{90FDB51E-9D68-8506-DA04-2667D9B5B16B}"/>
              </a:ext>
            </a:extLst>
          </p:cNvPr>
          <p:cNvSpPr txBox="1">
            <a:spLocks noChangeArrowheads="1"/>
          </p:cNvSpPr>
          <p:nvPr/>
        </p:nvSpPr>
        <p:spPr bwMode="auto">
          <a:xfrm>
            <a:off x="7116590" y="5521394"/>
            <a:ext cx="765064"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1600" dirty="0">
                <a:solidFill>
                  <a:srgbClr val="002060"/>
                </a:solidFill>
              </a:rPr>
              <a:t>-.03</a:t>
            </a:r>
            <a:endParaRPr kumimoji="0" lang="en-US" sz="1600" b="0" i="0" u="none" strike="noStrike" kern="1200" cap="none" spc="0" normalizeH="0" baseline="0" noProof="0" dirty="0">
              <a:ln>
                <a:noFill/>
              </a:ln>
              <a:solidFill>
                <a:srgbClr val="002060"/>
              </a:solidFill>
              <a:effectLst/>
              <a:uLnTx/>
              <a:uFillTx/>
              <a:latin typeface="Times New Roman" charset="0"/>
              <a:ea typeface="ＭＳ Ｐゴシック" charset="0"/>
            </a:endParaRPr>
          </a:p>
        </p:txBody>
      </p:sp>
      <p:sp>
        <p:nvSpPr>
          <p:cNvPr id="12" name="Rectangle 3">
            <a:extLst>
              <a:ext uri="{FF2B5EF4-FFF2-40B4-BE49-F238E27FC236}">
                <a16:creationId xmlns:a16="http://schemas.microsoft.com/office/drawing/2014/main" id="{676DBE12-976C-E037-BCA2-00C0D9357043}"/>
              </a:ext>
            </a:extLst>
          </p:cNvPr>
          <p:cNvSpPr>
            <a:spLocks noChangeArrowheads="1"/>
          </p:cNvSpPr>
          <p:nvPr/>
        </p:nvSpPr>
        <p:spPr bwMode="auto">
          <a:xfrm>
            <a:off x="86461" y="1508303"/>
            <a:ext cx="4272179" cy="49208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90000"/>
              </a:lnSpc>
              <a:spcBef>
                <a:spcPct val="20000"/>
              </a:spcBef>
              <a:spcAft>
                <a:spcPts val="1200"/>
              </a:spcAft>
              <a:buClrTx/>
              <a:buSzTx/>
              <a:buFontTx/>
              <a:buChar char="•"/>
              <a:tabLst/>
              <a:defRPr/>
            </a:pPr>
            <a:r>
              <a:rPr kumimoji="0" lang="en-US" sz="2000" b="0" i="0" u="none" strike="noStrike" kern="1200" cap="none" spc="0" normalizeH="0" baseline="0" noProof="0" dirty="0">
                <a:ln>
                  <a:noFill/>
                </a:ln>
                <a:solidFill>
                  <a:srgbClr val="2B5481">
                    <a:lumMod val="75000"/>
                  </a:srgbClr>
                </a:solidFill>
                <a:effectLst/>
                <a:uLnTx/>
                <a:uFillTx/>
                <a:latin typeface="Arial"/>
                <a:ea typeface="+mn-ea"/>
                <a:cs typeface="+mn-cs"/>
              </a:rPr>
              <a:t>From Conflict in Relationships Measure (Wolfe et al.,, 1994; 1998)</a:t>
            </a:r>
            <a:endParaRPr kumimoji="0" lang="en-US" sz="2100" b="0" i="1" u="none" strike="noStrike" kern="1200" cap="none" spc="0" normalizeH="0" baseline="0" noProof="0" dirty="0">
              <a:ln>
                <a:noFill/>
              </a:ln>
              <a:solidFill>
                <a:srgbClr val="2B5481">
                  <a:lumMod val="75000"/>
                </a:srgbClr>
              </a:solidFill>
              <a:effectLst/>
              <a:uLnTx/>
              <a:uFillTx/>
              <a:latin typeface="Arial"/>
              <a:ea typeface="+mn-ea"/>
              <a:cs typeface="+mn-cs"/>
            </a:endParaRPr>
          </a:p>
          <a:p>
            <a:pPr marL="342900" marR="0" lvl="0" indent="-342900" algn="l" defTabSz="914400" rtl="0" eaLnBrk="1" fontAlgn="auto" latinLnBrk="0" hangingPunct="1">
              <a:lnSpc>
                <a:spcPct val="90000"/>
              </a:lnSpc>
              <a:spcBef>
                <a:spcPct val="20000"/>
              </a:spcBef>
              <a:spcAft>
                <a:spcPts val="1200"/>
              </a:spcAft>
              <a:buClrTx/>
              <a:buSzTx/>
              <a:buFontTx/>
              <a:buChar char="•"/>
              <a:tabLst/>
              <a:defRPr/>
            </a:pPr>
            <a:r>
              <a:rPr kumimoji="0" lang="en-US" sz="2000" b="0" i="0" u="none" strike="noStrike" kern="1200" cap="none" spc="0" normalizeH="0" baseline="0" noProof="0" dirty="0">
                <a:ln>
                  <a:noFill/>
                </a:ln>
                <a:solidFill>
                  <a:srgbClr val="2B5481">
                    <a:lumMod val="75000"/>
                  </a:srgbClr>
                </a:solidFill>
                <a:effectLst/>
                <a:uLnTx/>
                <a:uFillTx/>
                <a:latin typeface="Arial"/>
                <a:ea typeface="+mn-ea"/>
                <a:cs typeface="+mn-cs"/>
              </a:rPr>
              <a:t>15-item verbal aggression scale</a:t>
            </a:r>
          </a:p>
          <a:p>
            <a:pPr marL="800100" lvl="1" indent="-342900">
              <a:lnSpc>
                <a:spcPct val="90000"/>
              </a:lnSpc>
              <a:spcBef>
                <a:spcPct val="20000"/>
              </a:spcBef>
              <a:spcAft>
                <a:spcPts val="1200"/>
              </a:spcAft>
              <a:buFontTx/>
              <a:buChar char="•"/>
            </a:pPr>
            <a:r>
              <a:rPr lang="en-US" sz="2000" dirty="0">
                <a:solidFill>
                  <a:srgbClr val="2B5481">
                    <a:lumMod val="75000"/>
                  </a:srgbClr>
                </a:solidFill>
                <a:latin typeface="Arial"/>
              </a:rPr>
              <a:t>Threats</a:t>
            </a:r>
          </a:p>
          <a:p>
            <a:pPr marL="800100" lvl="1" indent="-342900">
              <a:lnSpc>
                <a:spcPct val="90000"/>
              </a:lnSpc>
              <a:spcBef>
                <a:spcPct val="20000"/>
              </a:spcBef>
              <a:spcAft>
                <a:spcPts val="1200"/>
              </a:spcAft>
              <a:buFontTx/>
              <a:buChar char="•"/>
            </a:pPr>
            <a:r>
              <a:rPr kumimoji="0" lang="en-US" sz="2000" b="0" i="0" u="none" strike="noStrike" kern="1200" cap="none" spc="0" normalizeH="0" baseline="0" noProof="0" dirty="0">
                <a:ln>
                  <a:noFill/>
                </a:ln>
                <a:solidFill>
                  <a:srgbClr val="2B5481">
                    <a:lumMod val="75000"/>
                  </a:srgbClr>
                </a:solidFill>
                <a:effectLst/>
                <a:uLnTx/>
                <a:uFillTx/>
                <a:latin typeface="Arial"/>
                <a:ea typeface="+mn-ea"/>
                <a:cs typeface="+mn-cs"/>
              </a:rPr>
              <a:t>Insults</a:t>
            </a:r>
          </a:p>
          <a:p>
            <a:pPr marL="800100" lvl="1" indent="-342900">
              <a:lnSpc>
                <a:spcPct val="90000"/>
              </a:lnSpc>
              <a:spcBef>
                <a:spcPct val="20000"/>
              </a:spcBef>
              <a:spcAft>
                <a:spcPts val="1200"/>
              </a:spcAft>
              <a:buFontTx/>
              <a:buChar char="•"/>
            </a:pPr>
            <a:r>
              <a:rPr lang="en-US" sz="2000" dirty="0">
                <a:solidFill>
                  <a:srgbClr val="2B5481">
                    <a:lumMod val="75000"/>
                  </a:srgbClr>
                </a:solidFill>
                <a:latin typeface="Arial"/>
              </a:rPr>
              <a:t>Other coercive behaviors</a:t>
            </a:r>
            <a:endParaRPr kumimoji="0" lang="en-US" sz="2000" b="0" i="0" u="none" strike="noStrike" kern="1200" cap="none" spc="0" normalizeH="0" baseline="0" noProof="0" dirty="0">
              <a:ln>
                <a:noFill/>
              </a:ln>
              <a:solidFill>
                <a:srgbClr val="2B5481">
                  <a:lumMod val="75000"/>
                </a:srgbClr>
              </a:solidFill>
              <a:effectLst/>
              <a:uLnTx/>
              <a:uFillTx/>
              <a:latin typeface="Arial"/>
              <a:ea typeface="+mn-ea"/>
              <a:cs typeface="+mn-cs"/>
            </a:endParaRPr>
          </a:p>
          <a:p>
            <a:pPr marL="800100" marR="0" lvl="1" indent="-342900" algn="l" defTabSz="914400" rtl="0" eaLnBrk="1" fontAlgn="auto" latinLnBrk="0" hangingPunct="1">
              <a:lnSpc>
                <a:spcPct val="90000"/>
              </a:lnSpc>
              <a:spcBef>
                <a:spcPct val="20000"/>
              </a:spcBef>
              <a:spcAft>
                <a:spcPts val="1200"/>
              </a:spcAft>
              <a:buClrTx/>
              <a:buSzTx/>
              <a:buFontTx/>
              <a:buChar char="•"/>
              <a:tabLst/>
              <a:defRPr/>
            </a:pPr>
            <a:r>
              <a:rPr kumimoji="0" lang="en-US" sz="2000" b="0" i="0" u="none" strike="noStrike" kern="1200" cap="none" spc="0" normalizeH="0" baseline="0" noProof="0" dirty="0">
                <a:ln>
                  <a:noFill/>
                </a:ln>
                <a:solidFill>
                  <a:srgbClr val="2B5481">
                    <a:lumMod val="75000"/>
                  </a:srgbClr>
                </a:solidFill>
                <a:effectLst/>
                <a:uLnTx/>
                <a:uFillTx/>
                <a:latin typeface="Arial"/>
                <a:ea typeface="+mn-ea"/>
                <a:cs typeface="+mn-cs"/>
              </a:rPr>
              <a:t>Partner ratings averaged across the 3 periods (relationships of at least 3-months duration)</a:t>
            </a:r>
          </a:p>
          <a:p>
            <a:pPr marL="800100" marR="0" lvl="1" indent="-342900" algn="l" defTabSz="914400" rtl="0" eaLnBrk="1" fontAlgn="auto" latinLnBrk="0" hangingPunct="1">
              <a:lnSpc>
                <a:spcPct val="90000"/>
              </a:lnSpc>
              <a:spcBef>
                <a:spcPct val="20000"/>
              </a:spcBef>
              <a:spcAft>
                <a:spcPts val="1200"/>
              </a:spcAft>
              <a:buClrTx/>
              <a:buSzTx/>
              <a:buFontTx/>
              <a:buChar char="•"/>
              <a:tabLst/>
              <a:defRPr/>
            </a:pPr>
            <a:r>
              <a:rPr kumimoji="0" lang="en-US" sz="2000" b="0" i="0" u="none" strike="noStrike" kern="1200" cap="none" spc="0" normalizeH="0" baseline="0" noProof="0" dirty="0">
                <a:ln>
                  <a:noFill/>
                </a:ln>
                <a:solidFill>
                  <a:srgbClr val="2B5481">
                    <a:lumMod val="75000"/>
                  </a:srgbClr>
                </a:solidFill>
                <a:effectLst/>
                <a:uLnTx/>
                <a:uFillTx/>
                <a:latin typeface="Arial"/>
                <a:ea typeface="+mn-ea"/>
                <a:cs typeface="+mn-cs"/>
              </a:rPr>
              <a:t>Cronbach’s </a:t>
            </a:r>
            <a:r>
              <a:rPr kumimoji="0" lang="el-GR" sz="2000" b="0" i="0" u="none" strike="noStrike" kern="1200" cap="none" spc="0" normalizeH="0" baseline="0" noProof="0" dirty="0">
                <a:ln>
                  <a:noFill/>
                </a:ln>
                <a:solidFill>
                  <a:srgbClr val="2B5481">
                    <a:lumMod val="75000"/>
                  </a:srgbClr>
                </a:solidFill>
                <a:effectLst/>
                <a:uLnTx/>
                <a:uFillTx/>
                <a:latin typeface="Arial"/>
                <a:ea typeface="+mn-ea"/>
                <a:cs typeface="+mn-cs"/>
              </a:rPr>
              <a:t>α</a:t>
            </a:r>
            <a:r>
              <a:rPr kumimoji="0" lang="en-US" sz="2000" b="0" i="0" u="none" strike="noStrike" kern="1200" cap="none" spc="0" normalizeH="0" baseline="0" noProof="0" dirty="0">
                <a:ln>
                  <a:noFill/>
                </a:ln>
                <a:solidFill>
                  <a:srgbClr val="2B5481">
                    <a:lumMod val="75000"/>
                  </a:srgbClr>
                </a:solidFill>
                <a:effectLst/>
                <a:uLnTx/>
                <a:uFillTx/>
                <a:latin typeface="Arial"/>
                <a:ea typeface="+mn-ea"/>
                <a:cs typeface="+mn-cs"/>
              </a:rPr>
              <a:t> = .74 -.83</a:t>
            </a:r>
          </a:p>
        </p:txBody>
      </p:sp>
    </p:spTree>
    <p:extLst>
      <p:ext uri="{BB962C8B-B14F-4D97-AF65-F5344CB8AC3E}">
        <p14:creationId xmlns:p14="http://schemas.microsoft.com/office/powerpoint/2010/main" val="25302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22" presetClass="entr" presetSubtype="8"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p:bldP spid="28" grpId="0"/>
      <p:bldP spid="32" grpId="0" animBg="1"/>
      <p:bldP spid="34" grpId="0" animBg="1"/>
      <p:bldP spid="36" grpId="0" animBg="1"/>
      <p:bldP spid="24" grpId="0" animBg="1"/>
      <p:bldP spid="24" grpId="1" animBg="1"/>
      <p:bldP spid="3" grpId="0" animBg="1"/>
      <p:bldP spid="39"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51" name="Rectangle 12"/>
          <p:cNvSpPr>
            <a:spLocks noGrp="1" noChangeArrowheads="1"/>
          </p:cNvSpPr>
          <p:nvPr>
            <p:ph type="title" idx="4294967295"/>
          </p:nvPr>
        </p:nvSpPr>
        <p:spPr>
          <a:xfrm>
            <a:off x="609600" y="245768"/>
            <a:ext cx="10972800" cy="1371600"/>
          </a:xfrm>
          <a:prstGeom prst="rect">
            <a:avLst/>
          </a:prstGeom>
        </p:spPr>
        <p:txBody>
          <a:bodyPr/>
          <a:lstStyle/>
          <a:p>
            <a:pPr eaLnBrk="1" hangingPunct="1"/>
            <a:r>
              <a:rPr lang="en-US" dirty="0">
                <a:solidFill>
                  <a:srgbClr val="002060"/>
                </a:solidFill>
                <a:latin typeface="Times New Roman" charset="0"/>
                <a:ea typeface="ＭＳ Ｐゴシック" charset="0"/>
                <a:cs typeface="ＭＳ Ｐゴシック" charset="0"/>
              </a:rPr>
              <a:t>Predictions from Adolescent Exposure to Peer Pressure </a:t>
            </a:r>
            <a:br>
              <a:rPr lang="en-US" dirty="0">
                <a:solidFill>
                  <a:srgbClr val="002060"/>
                </a:solidFill>
                <a:latin typeface="Times New Roman" charset="0"/>
                <a:ea typeface="ＭＳ Ｐゴシック" charset="0"/>
                <a:cs typeface="ＭＳ Ｐゴシック" charset="0"/>
              </a:rPr>
            </a:br>
            <a:r>
              <a:rPr lang="en-US" dirty="0">
                <a:solidFill>
                  <a:srgbClr val="002060"/>
                </a:solidFill>
                <a:latin typeface="Times New Roman" charset="0"/>
                <a:ea typeface="ＭＳ Ｐゴシック" charset="0"/>
                <a:cs typeface="ＭＳ Ｐゴシック" charset="0"/>
              </a:rPr>
              <a:t>to Functional Independence in Adulthood</a:t>
            </a:r>
            <a:br>
              <a:rPr lang="en-US" dirty="0">
                <a:solidFill>
                  <a:srgbClr val="002060"/>
                </a:solidFill>
                <a:latin typeface="Times New Roman" charset="0"/>
                <a:ea typeface="ＭＳ Ｐゴシック" charset="0"/>
                <a:cs typeface="ＭＳ Ｐゴシック" charset="0"/>
              </a:rPr>
            </a:br>
            <a:r>
              <a:rPr lang="en-US" dirty="0">
                <a:solidFill>
                  <a:srgbClr val="002060"/>
                </a:solidFill>
                <a:latin typeface="Times New Roman" charset="0"/>
                <a:ea typeface="ＭＳ Ｐゴシック" charset="0"/>
                <a:cs typeface="ＭＳ Ｐゴシック" charset="0"/>
              </a:rPr>
              <a:t> </a:t>
            </a:r>
            <a:br>
              <a:rPr lang="en-US" dirty="0">
                <a:solidFill>
                  <a:srgbClr val="002060"/>
                </a:solidFill>
                <a:latin typeface="Times New Roman" charset="0"/>
                <a:ea typeface="ＭＳ Ｐゴシック" charset="0"/>
                <a:cs typeface="ＭＳ Ｐゴシック" charset="0"/>
              </a:rPr>
            </a:br>
            <a:endParaRPr lang="en-US" dirty="0">
              <a:solidFill>
                <a:srgbClr val="002060"/>
              </a:solidFill>
              <a:latin typeface="Times New Roman" charset="0"/>
              <a:ea typeface="ＭＳ Ｐゴシック" charset="0"/>
              <a:cs typeface="ＭＳ Ｐゴシック" charset="0"/>
            </a:endParaRPr>
          </a:p>
        </p:txBody>
      </p:sp>
      <p:sp>
        <p:nvSpPr>
          <p:cNvPr id="21" name="Oval 3"/>
          <p:cNvSpPr>
            <a:spLocks noChangeArrowheads="1"/>
          </p:cNvSpPr>
          <p:nvPr/>
        </p:nvSpPr>
        <p:spPr bwMode="auto">
          <a:xfrm>
            <a:off x="9875217" y="3029405"/>
            <a:ext cx="2236107" cy="1389729"/>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sz="2000" dirty="0">
                <a:solidFill>
                  <a:srgbClr val="002060"/>
                </a:solidFill>
                <a:latin typeface="Times New Roman" pitchFamily="92" charset="0"/>
                <a:ea typeface="ＭＳ Ｐゴシック" pitchFamily="92" charset="-128"/>
              </a:rPr>
              <a:t>Functional Independence (Parent-report)</a:t>
            </a:r>
            <a:endPar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endParaRPr>
          </a:p>
        </p:txBody>
      </p:sp>
      <p:cxnSp>
        <p:nvCxnSpPr>
          <p:cNvPr id="23" name="Straight Arrow Connector 18"/>
          <p:cNvCxnSpPr>
            <a:cxnSpLocks noChangeShapeType="1"/>
            <a:stCxn id="32" idx="6"/>
          </p:cNvCxnSpPr>
          <p:nvPr/>
        </p:nvCxnSpPr>
        <p:spPr bwMode="auto">
          <a:xfrm flipV="1">
            <a:off x="7018712" y="3724270"/>
            <a:ext cx="2927625" cy="1194095"/>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27" name="TextBox 26"/>
          <p:cNvSpPr txBox="1"/>
          <p:nvPr/>
        </p:nvSpPr>
        <p:spPr>
          <a:xfrm>
            <a:off x="5159692" y="1384074"/>
            <a:ext cx="181011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Ages 16-17</a:t>
            </a:r>
          </a:p>
        </p:txBody>
      </p:sp>
      <p:sp>
        <p:nvSpPr>
          <p:cNvPr id="28" name="TextBox 27"/>
          <p:cNvSpPr txBox="1"/>
          <p:nvPr/>
        </p:nvSpPr>
        <p:spPr>
          <a:xfrm>
            <a:off x="10004736" y="1384074"/>
            <a:ext cx="1191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FF0000"/>
                </a:solidFill>
                <a:effectLst/>
                <a:uLnTx/>
                <a:uFillTx/>
                <a:latin typeface="Times New Roman" pitchFamily="92" charset="0"/>
                <a:ea typeface="ＭＳ Ｐゴシック" pitchFamily="92" charset="-128"/>
                <a:cs typeface="+mn-cs"/>
              </a:rPr>
              <a:t>Age 23</a:t>
            </a:r>
          </a:p>
        </p:txBody>
      </p:sp>
      <p:cxnSp>
        <p:nvCxnSpPr>
          <p:cNvPr id="29" name="Straight Arrow Connector 28"/>
          <p:cNvCxnSpPr>
            <a:cxnSpLocks/>
            <a:stCxn id="34" idx="6"/>
          </p:cNvCxnSpPr>
          <p:nvPr/>
        </p:nvCxnSpPr>
        <p:spPr bwMode="auto">
          <a:xfrm flipV="1">
            <a:off x="6741622" y="3724270"/>
            <a:ext cx="3204715" cy="2677668"/>
          </a:xfrm>
          <a:prstGeom prst="straightConnector1">
            <a:avLst/>
          </a:prstGeom>
          <a:noFill/>
          <a:ln w="19050" cap="flat" cmpd="sng" algn="ctr">
            <a:solidFill>
              <a:schemeClr val="accent4"/>
            </a:solidFill>
            <a:prstDash val="solid"/>
            <a:round/>
            <a:headEnd type="none" w="med" len="med"/>
            <a:tailEnd type="arrow"/>
          </a:ln>
          <a:effectLst/>
        </p:spPr>
      </p:cxnSp>
      <p:sp>
        <p:nvSpPr>
          <p:cNvPr id="32" name="Oval 2"/>
          <p:cNvSpPr>
            <a:spLocks noChangeArrowheads="1"/>
          </p:cNvSpPr>
          <p:nvPr/>
        </p:nvSpPr>
        <p:spPr bwMode="auto">
          <a:xfrm>
            <a:off x="4801985" y="4530437"/>
            <a:ext cx="2216727" cy="775856"/>
          </a:xfrm>
          <a:prstGeom prst="ellipse">
            <a:avLst/>
          </a:prstGeom>
          <a:solidFill>
            <a:schemeClr val="tx2">
              <a:lumMod val="90000"/>
            </a:schemeClr>
          </a:solidFill>
          <a:ln w="34925">
            <a:solidFill>
              <a:schemeClr val="accent5">
                <a:lumMod val="60000"/>
                <a:lumOff val="40000"/>
              </a:schemeClr>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Observed Assertiveness with Friend</a:t>
            </a:r>
          </a:p>
        </p:txBody>
      </p:sp>
      <p:sp>
        <p:nvSpPr>
          <p:cNvPr id="34" name="Oval 2"/>
          <p:cNvSpPr>
            <a:spLocks noChangeArrowheads="1"/>
          </p:cNvSpPr>
          <p:nvPr/>
        </p:nvSpPr>
        <p:spPr bwMode="auto">
          <a:xfrm>
            <a:off x="5037514" y="6136579"/>
            <a:ext cx="1704108" cy="530718"/>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Gender</a:t>
            </a:r>
          </a:p>
        </p:txBody>
      </p:sp>
      <p:cxnSp>
        <p:nvCxnSpPr>
          <p:cNvPr id="35" name="Straight Arrow Connector 34"/>
          <p:cNvCxnSpPr>
            <a:cxnSpLocks/>
            <a:stCxn id="36" idx="6"/>
          </p:cNvCxnSpPr>
          <p:nvPr/>
        </p:nvCxnSpPr>
        <p:spPr bwMode="auto">
          <a:xfrm>
            <a:off x="7329202" y="2615388"/>
            <a:ext cx="2617135" cy="1108882"/>
          </a:xfrm>
          <a:prstGeom prst="straightConnector1">
            <a:avLst/>
          </a:prstGeom>
          <a:noFill/>
          <a:ln w="69850" cap="flat" cmpd="sng" algn="ctr">
            <a:solidFill>
              <a:schemeClr val="bg1"/>
            </a:solidFill>
            <a:prstDash val="solid"/>
            <a:round/>
            <a:headEnd type="none" w="med" len="med"/>
            <a:tailEnd type="arrow"/>
          </a:ln>
          <a:effectLst/>
        </p:spPr>
      </p:cxnSp>
      <p:sp>
        <p:nvSpPr>
          <p:cNvPr id="36" name="Oval 2"/>
          <p:cNvSpPr>
            <a:spLocks noChangeArrowheads="1"/>
          </p:cNvSpPr>
          <p:nvPr/>
        </p:nvSpPr>
        <p:spPr bwMode="auto">
          <a:xfrm>
            <a:off x="4605379" y="2064242"/>
            <a:ext cx="2723823" cy="1102291"/>
          </a:xfrm>
          <a:prstGeom prst="ellipse">
            <a:avLst/>
          </a:prstGeom>
          <a:solidFill>
            <a:srgbClr val="BCDAF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re: Neutral/Positive Behaviors</a:t>
            </a:r>
          </a:p>
        </p:txBody>
      </p:sp>
      <p:sp>
        <p:nvSpPr>
          <p:cNvPr id="24" name="Text Box 11"/>
          <p:cNvSpPr txBox="1">
            <a:spLocks noChangeArrowheads="1"/>
          </p:cNvSpPr>
          <p:nvPr/>
        </p:nvSpPr>
        <p:spPr bwMode="auto">
          <a:xfrm>
            <a:off x="7811349" y="2721628"/>
            <a:ext cx="813014"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dirty="0">
                <a:solidFill>
                  <a:srgbClr val="002060"/>
                </a:solidFill>
              </a:rPr>
              <a:t>-.34***</a:t>
            </a:r>
            <a:endParaRPr kumimoji="0" lang="en-US" sz="2000" b="0" i="0" u="none" strike="noStrike" kern="1200" cap="none" spc="0" normalizeH="0" baseline="0" noProof="0" dirty="0">
              <a:ln>
                <a:noFill/>
              </a:ln>
              <a:solidFill>
                <a:srgbClr val="002060"/>
              </a:solidFill>
              <a:effectLst/>
              <a:uLnTx/>
              <a:uFillTx/>
              <a:latin typeface="Times New Roman" charset="0"/>
              <a:ea typeface="ＭＳ Ｐゴシック" charset="0"/>
            </a:endParaRPr>
          </a:p>
        </p:txBody>
      </p:sp>
      <p:sp>
        <p:nvSpPr>
          <p:cNvPr id="3" name="Oval 2">
            <a:extLst>
              <a:ext uri="{FF2B5EF4-FFF2-40B4-BE49-F238E27FC236}">
                <a16:creationId xmlns:a16="http://schemas.microsoft.com/office/drawing/2014/main" id="{E02C5E0C-4E50-B63F-948F-4331A81994F4}"/>
              </a:ext>
            </a:extLst>
          </p:cNvPr>
          <p:cNvSpPr>
            <a:spLocks noChangeArrowheads="1"/>
          </p:cNvSpPr>
          <p:nvPr/>
        </p:nvSpPr>
        <p:spPr bwMode="auto">
          <a:xfrm>
            <a:off x="5037514" y="5452661"/>
            <a:ext cx="1704108" cy="530718"/>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Family Income</a:t>
            </a:r>
          </a:p>
        </p:txBody>
      </p:sp>
      <p:cxnSp>
        <p:nvCxnSpPr>
          <p:cNvPr id="5" name="Straight Arrow Connector 18">
            <a:extLst>
              <a:ext uri="{FF2B5EF4-FFF2-40B4-BE49-F238E27FC236}">
                <a16:creationId xmlns:a16="http://schemas.microsoft.com/office/drawing/2014/main" id="{6413BCFB-A348-177F-203C-A78916EAB5C8}"/>
              </a:ext>
            </a:extLst>
          </p:cNvPr>
          <p:cNvCxnSpPr>
            <a:cxnSpLocks noChangeShapeType="1"/>
            <a:stCxn id="3" idx="6"/>
          </p:cNvCxnSpPr>
          <p:nvPr/>
        </p:nvCxnSpPr>
        <p:spPr bwMode="auto">
          <a:xfrm flipV="1">
            <a:off x="6741622" y="3724270"/>
            <a:ext cx="3204715" cy="1993750"/>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39" name="Oval 2">
            <a:extLst>
              <a:ext uri="{FF2B5EF4-FFF2-40B4-BE49-F238E27FC236}">
                <a16:creationId xmlns:a16="http://schemas.microsoft.com/office/drawing/2014/main" id="{7D5D89A4-59AB-6D1F-CDF7-8CAE2CEF8F83}"/>
              </a:ext>
            </a:extLst>
          </p:cNvPr>
          <p:cNvSpPr>
            <a:spLocks noChangeArrowheads="1"/>
          </p:cNvSpPr>
          <p:nvPr/>
        </p:nvSpPr>
        <p:spPr bwMode="auto">
          <a:xfrm>
            <a:off x="4592853" y="3316844"/>
            <a:ext cx="2723823" cy="1102291"/>
          </a:xfrm>
          <a:prstGeom prst="ellipse">
            <a:avLst/>
          </a:prstGeom>
          <a:solidFill>
            <a:srgbClr val="FDE6DC"/>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re: Antisocial Behaviors</a:t>
            </a:r>
          </a:p>
        </p:txBody>
      </p:sp>
      <p:cxnSp>
        <p:nvCxnSpPr>
          <p:cNvPr id="45" name="Straight Arrow Connector 44">
            <a:extLst>
              <a:ext uri="{FF2B5EF4-FFF2-40B4-BE49-F238E27FC236}">
                <a16:creationId xmlns:a16="http://schemas.microsoft.com/office/drawing/2014/main" id="{C8430FD8-0509-15F7-A51E-CBE6C09B4CCD}"/>
              </a:ext>
            </a:extLst>
          </p:cNvPr>
          <p:cNvCxnSpPr>
            <a:cxnSpLocks/>
            <a:stCxn id="39" idx="6"/>
          </p:cNvCxnSpPr>
          <p:nvPr/>
        </p:nvCxnSpPr>
        <p:spPr bwMode="auto">
          <a:xfrm flipV="1">
            <a:off x="7316676" y="3724270"/>
            <a:ext cx="2629661" cy="143720"/>
          </a:xfrm>
          <a:prstGeom prst="straightConnector1">
            <a:avLst/>
          </a:prstGeom>
          <a:noFill/>
          <a:ln w="25400" cap="flat" cmpd="sng" algn="ctr">
            <a:solidFill>
              <a:schemeClr val="bg1"/>
            </a:solidFill>
            <a:prstDash val="solid"/>
            <a:round/>
            <a:headEnd type="none" w="med" len="med"/>
            <a:tailEnd type="arrow"/>
          </a:ln>
          <a:effectLst/>
        </p:spPr>
      </p:cxnSp>
      <p:sp>
        <p:nvSpPr>
          <p:cNvPr id="48" name="Text Box 11">
            <a:extLst>
              <a:ext uri="{FF2B5EF4-FFF2-40B4-BE49-F238E27FC236}">
                <a16:creationId xmlns:a16="http://schemas.microsoft.com/office/drawing/2014/main" id="{D2C3D057-C828-9015-D5BC-2FB597DA41F6}"/>
              </a:ext>
            </a:extLst>
          </p:cNvPr>
          <p:cNvSpPr txBox="1">
            <a:spLocks noChangeArrowheads="1"/>
          </p:cNvSpPr>
          <p:nvPr/>
        </p:nvSpPr>
        <p:spPr bwMode="auto">
          <a:xfrm>
            <a:off x="7910679" y="3621601"/>
            <a:ext cx="388771"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charset="0"/>
                <a:ea typeface="ＭＳ Ｐゴシック" charset="0"/>
              </a:rPr>
              <a:t>.01</a:t>
            </a:r>
          </a:p>
        </p:txBody>
      </p:sp>
      <p:sp>
        <p:nvSpPr>
          <p:cNvPr id="49" name="Text Box 11">
            <a:extLst>
              <a:ext uri="{FF2B5EF4-FFF2-40B4-BE49-F238E27FC236}">
                <a16:creationId xmlns:a16="http://schemas.microsoft.com/office/drawing/2014/main" id="{97325989-F7B8-9D44-99BA-F42AE99A10FE}"/>
              </a:ext>
            </a:extLst>
          </p:cNvPr>
          <p:cNvSpPr txBox="1">
            <a:spLocks noChangeArrowheads="1"/>
          </p:cNvSpPr>
          <p:nvPr/>
        </p:nvSpPr>
        <p:spPr bwMode="auto">
          <a:xfrm>
            <a:off x="7876071" y="4289176"/>
            <a:ext cx="765064" cy="276999"/>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charset="0"/>
                <a:ea typeface="ＭＳ Ｐゴシック" charset="0"/>
              </a:rPr>
              <a:t>.22**</a:t>
            </a:r>
          </a:p>
        </p:txBody>
      </p:sp>
      <p:sp>
        <p:nvSpPr>
          <p:cNvPr id="50" name="Text Box 11">
            <a:extLst>
              <a:ext uri="{FF2B5EF4-FFF2-40B4-BE49-F238E27FC236}">
                <a16:creationId xmlns:a16="http://schemas.microsoft.com/office/drawing/2014/main" id="{E2FE41E6-E61A-A0BB-5D97-EEFAA3213E27}"/>
              </a:ext>
            </a:extLst>
          </p:cNvPr>
          <p:cNvSpPr txBox="1">
            <a:spLocks noChangeArrowheads="1"/>
          </p:cNvSpPr>
          <p:nvPr/>
        </p:nvSpPr>
        <p:spPr bwMode="auto">
          <a:xfrm>
            <a:off x="7422568" y="5075448"/>
            <a:ext cx="765064"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charset="0"/>
                <a:ea typeface="ＭＳ Ｐゴシック" charset="0"/>
              </a:rPr>
              <a:t>.22**</a:t>
            </a:r>
          </a:p>
        </p:txBody>
      </p:sp>
      <p:sp>
        <p:nvSpPr>
          <p:cNvPr id="51" name="Text Box 11">
            <a:extLst>
              <a:ext uri="{FF2B5EF4-FFF2-40B4-BE49-F238E27FC236}">
                <a16:creationId xmlns:a16="http://schemas.microsoft.com/office/drawing/2014/main" id="{90FDB51E-9D68-8506-DA04-2667D9B5B16B}"/>
              </a:ext>
            </a:extLst>
          </p:cNvPr>
          <p:cNvSpPr txBox="1">
            <a:spLocks noChangeArrowheads="1"/>
          </p:cNvSpPr>
          <p:nvPr/>
        </p:nvSpPr>
        <p:spPr bwMode="auto">
          <a:xfrm>
            <a:off x="7384990" y="5682174"/>
            <a:ext cx="765064"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charset="0"/>
                <a:ea typeface="ＭＳ Ｐゴシック" charset="0"/>
              </a:rPr>
              <a:t>.22**</a:t>
            </a:r>
          </a:p>
        </p:txBody>
      </p:sp>
      <p:sp>
        <p:nvSpPr>
          <p:cNvPr id="10" name="Rectangle 3">
            <a:extLst>
              <a:ext uri="{FF2B5EF4-FFF2-40B4-BE49-F238E27FC236}">
                <a16:creationId xmlns:a16="http://schemas.microsoft.com/office/drawing/2014/main" id="{57F6DCDE-282E-2FFF-7133-B173A4034A6F}"/>
              </a:ext>
            </a:extLst>
          </p:cNvPr>
          <p:cNvSpPr>
            <a:spLocks noChangeArrowheads="1"/>
          </p:cNvSpPr>
          <p:nvPr/>
        </p:nvSpPr>
        <p:spPr bwMode="auto">
          <a:xfrm>
            <a:off x="80676" y="1645684"/>
            <a:ext cx="4618865" cy="49208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spcAft>
                <a:spcPts val="1200"/>
              </a:spcAft>
              <a:buFontTx/>
              <a:buChar char="•"/>
            </a:pPr>
            <a:r>
              <a:rPr lang="en-US" sz="2000" dirty="0">
                <a:solidFill>
                  <a:schemeClr val="bg1">
                    <a:lumMod val="75000"/>
                  </a:schemeClr>
                </a:solidFill>
              </a:rPr>
              <a:t>From Young Adult Adjustment Scale </a:t>
            </a:r>
            <a:r>
              <a:rPr lang="en-US" sz="2000" i="1" dirty="0">
                <a:solidFill>
                  <a:schemeClr val="bg1">
                    <a:lumMod val="75000"/>
                  </a:schemeClr>
                </a:solidFill>
              </a:rPr>
              <a:t>(Capaldi, King, &amp; Wilson, 1992) </a:t>
            </a:r>
            <a:endParaRPr lang="en-US" sz="2100" i="1" dirty="0">
              <a:solidFill>
                <a:schemeClr val="bg1">
                  <a:lumMod val="75000"/>
                </a:schemeClr>
              </a:solidFill>
            </a:endParaRPr>
          </a:p>
          <a:p>
            <a:pPr marL="342900" indent="-342900">
              <a:lnSpc>
                <a:spcPct val="90000"/>
              </a:lnSpc>
              <a:spcBef>
                <a:spcPct val="20000"/>
              </a:spcBef>
              <a:spcAft>
                <a:spcPts val="1200"/>
              </a:spcAft>
              <a:buFontTx/>
              <a:buChar char="•"/>
            </a:pPr>
            <a:r>
              <a:rPr lang="en-US" sz="2000" dirty="0">
                <a:solidFill>
                  <a:schemeClr val="bg1">
                    <a:lumMod val="75000"/>
                  </a:schemeClr>
                </a:solidFill>
              </a:rPr>
              <a:t>Parent-ratings of Functional Independence ( 5 items) e.g., </a:t>
            </a:r>
          </a:p>
          <a:p>
            <a:pPr marL="800100" lvl="1" indent="-342900">
              <a:lnSpc>
                <a:spcPct val="90000"/>
              </a:lnSpc>
              <a:spcBef>
                <a:spcPct val="20000"/>
              </a:spcBef>
              <a:buFontTx/>
              <a:buChar char="•"/>
            </a:pPr>
            <a:r>
              <a:rPr lang="en-US" sz="2000" i="1" dirty="0">
                <a:solidFill>
                  <a:schemeClr val="bg1">
                    <a:lumMod val="75000"/>
                  </a:schemeClr>
                </a:solidFill>
              </a:rPr>
              <a:t>Knows exactly what he/she wants to do in school or work</a:t>
            </a:r>
          </a:p>
          <a:p>
            <a:pPr marL="800100" lvl="1" indent="-342900">
              <a:lnSpc>
                <a:spcPct val="90000"/>
              </a:lnSpc>
              <a:spcBef>
                <a:spcPct val="20000"/>
              </a:spcBef>
              <a:buFontTx/>
              <a:buChar char="•"/>
            </a:pPr>
            <a:r>
              <a:rPr lang="en-US" sz="2000" i="1" dirty="0">
                <a:solidFill>
                  <a:schemeClr val="bg1">
                    <a:lumMod val="75000"/>
                  </a:schemeClr>
                </a:solidFill>
              </a:rPr>
              <a:t>Is able to take care of himself/herself</a:t>
            </a:r>
          </a:p>
          <a:p>
            <a:pPr marL="800100" lvl="1" indent="-342900">
              <a:lnSpc>
                <a:spcPct val="90000"/>
              </a:lnSpc>
              <a:spcBef>
                <a:spcPct val="20000"/>
              </a:spcBef>
              <a:buFontTx/>
              <a:buChar char="•"/>
            </a:pPr>
            <a:r>
              <a:rPr lang="en-US" sz="2000" i="1" dirty="0">
                <a:solidFill>
                  <a:schemeClr val="bg1">
                    <a:lumMod val="75000"/>
                  </a:schemeClr>
                </a:solidFill>
              </a:rPr>
              <a:t>Can manage his/her finances competently</a:t>
            </a:r>
          </a:p>
          <a:p>
            <a:pPr marL="800100" lvl="1" indent="-342900">
              <a:lnSpc>
                <a:spcPct val="90000"/>
              </a:lnSpc>
              <a:spcBef>
                <a:spcPct val="20000"/>
              </a:spcBef>
              <a:buFontTx/>
              <a:buChar char="•"/>
            </a:pPr>
            <a:endParaRPr lang="en-US" sz="2000" i="1" dirty="0">
              <a:solidFill>
                <a:schemeClr val="bg1">
                  <a:lumMod val="75000"/>
                </a:schemeClr>
              </a:solidFill>
            </a:endParaRPr>
          </a:p>
          <a:p>
            <a:pPr marL="342900" indent="-342900">
              <a:lnSpc>
                <a:spcPct val="90000"/>
              </a:lnSpc>
              <a:spcBef>
                <a:spcPct val="20000"/>
              </a:spcBef>
              <a:spcAft>
                <a:spcPts val="1200"/>
              </a:spcAft>
              <a:buFontTx/>
              <a:buChar char="•"/>
            </a:pPr>
            <a:r>
              <a:rPr lang="en-US" sz="2000" dirty="0">
                <a:solidFill>
                  <a:schemeClr val="bg1">
                    <a:lumMod val="75000"/>
                  </a:schemeClr>
                </a:solidFill>
              </a:rPr>
              <a:t>Each parent rates separately and scores are then averaged</a:t>
            </a:r>
          </a:p>
          <a:p>
            <a:pPr marL="342900" indent="-342900">
              <a:lnSpc>
                <a:spcPct val="90000"/>
              </a:lnSpc>
              <a:spcBef>
                <a:spcPct val="20000"/>
              </a:spcBef>
              <a:spcAft>
                <a:spcPts val="1200"/>
              </a:spcAft>
              <a:buFontTx/>
              <a:buChar char="•"/>
            </a:pPr>
            <a:r>
              <a:rPr lang="en-US" sz="2000" dirty="0">
                <a:solidFill>
                  <a:schemeClr val="bg1">
                    <a:lumMod val="75000"/>
                  </a:schemeClr>
                </a:solidFill>
              </a:rPr>
              <a:t>Cronbach’s </a:t>
            </a:r>
            <a:r>
              <a:rPr lang="el-GR" sz="2000" dirty="0">
                <a:solidFill>
                  <a:schemeClr val="bg1">
                    <a:lumMod val="75000"/>
                  </a:schemeClr>
                </a:solidFill>
              </a:rPr>
              <a:t>α</a:t>
            </a:r>
            <a:r>
              <a:rPr lang="en-US" sz="2000" dirty="0">
                <a:solidFill>
                  <a:schemeClr val="bg1">
                    <a:lumMod val="75000"/>
                  </a:schemeClr>
                </a:solidFill>
              </a:rPr>
              <a:t> = .83 – .85</a:t>
            </a:r>
          </a:p>
        </p:txBody>
      </p:sp>
    </p:spTree>
    <p:extLst>
      <p:ext uri="{BB962C8B-B14F-4D97-AF65-F5344CB8AC3E}">
        <p14:creationId xmlns:p14="http://schemas.microsoft.com/office/powerpoint/2010/main" val="2924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22" presetClass="entr" presetSubtype="8"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p:bldP spid="28" grpId="0"/>
      <p:bldP spid="32" grpId="0" animBg="1"/>
      <p:bldP spid="34" grpId="0" animBg="1"/>
      <p:bldP spid="36" grpId="0" animBg="1"/>
      <p:bldP spid="24" grpId="0" animBg="1"/>
      <p:bldP spid="24" grpId="1" animBg="1"/>
      <p:bldP spid="3" grpId="0" animBg="1"/>
      <p:bldP spid="39" grpId="0" animBg="1"/>
      <p:bldP spid="48" grpId="0" animBg="1"/>
      <p:bldP spid="49" grpId="0" animBg="1"/>
      <p:bldP spid="50"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1FB0C7-7201-7846-8DF1-9F58A1E20C43}"/>
              </a:ext>
            </a:extLst>
          </p:cNvPr>
          <p:cNvSpPr txBox="1">
            <a:spLocks/>
          </p:cNvSpPr>
          <p:nvPr/>
        </p:nvSpPr>
        <p:spPr>
          <a:xfrm>
            <a:off x="1981200" y="381000"/>
            <a:ext cx="8229600" cy="1371600"/>
          </a:xfrm>
          <a:prstGeom prst="rect">
            <a:avLst/>
          </a:prstGeom>
        </p:spPr>
        <p:txBody>
          <a:bodyPr/>
          <a:lstStyle>
            <a:lvl1pPr algn="l" defTabSz="685799" rtl="0" eaLnBrk="1" latinLnBrk="0" hangingPunct="1">
              <a:lnSpc>
                <a:spcPct val="90000"/>
              </a:lnSpc>
              <a:spcBef>
                <a:spcPct val="0"/>
              </a:spcBef>
              <a:buNone/>
              <a:defRPr sz="3299" kern="1200">
                <a:solidFill>
                  <a:schemeClr val="tx1"/>
                </a:solidFill>
                <a:latin typeface="+mj-lt"/>
                <a:ea typeface="+mj-ea"/>
                <a:cs typeface="+mj-cs"/>
              </a:defRPr>
            </a:lvl1pPr>
          </a:lstStyle>
          <a:p>
            <a:pPr algn="ctr"/>
            <a:r>
              <a:rPr lang="en-US" b="1" dirty="0">
                <a:solidFill>
                  <a:srgbClr val="002060"/>
                </a:solidFill>
                <a:latin typeface="Calibri Light" panose="020F0302020204030204"/>
              </a:rPr>
              <a:t>Interim Conclusions</a:t>
            </a:r>
          </a:p>
        </p:txBody>
      </p:sp>
      <p:sp>
        <p:nvSpPr>
          <p:cNvPr id="9" name="Content Placeholder 2">
            <a:extLst>
              <a:ext uri="{FF2B5EF4-FFF2-40B4-BE49-F238E27FC236}">
                <a16:creationId xmlns:a16="http://schemas.microsoft.com/office/drawing/2014/main" id="{94D98A92-1285-4A41-B3FE-C3C9A497BD1D}"/>
              </a:ext>
            </a:extLst>
          </p:cNvPr>
          <p:cNvSpPr txBox="1">
            <a:spLocks/>
          </p:cNvSpPr>
          <p:nvPr/>
        </p:nvSpPr>
        <p:spPr>
          <a:xfrm>
            <a:off x="899885" y="1474573"/>
            <a:ext cx="10014857" cy="4114800"/>
          </a:xfrm>
          <a:prstGeom prst="rect">
            <a:avLst/>
          </a:prstGeom>
        </p:spPr>
        <p:txBody>
          <a:bodyPr/>
          <a:lstStyle>
            <a:lvl1pPr marL="171450" indent="-171450" algn="l" defTabSz="68579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9" indent="-171450" algn="l" defTabSz="68579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9" indent="-171450" algn="l" defTabSz="68579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7"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rgbClr val="002060"/>
                </a:solidFill>
                <a:latin typeface="Calibri" panose="020F0502020204030204"/>
              </a:rPr>
              <a:t>Exposure to pressure from a close friend in late adolescence is linked to:</a:t>
            </a:r>
          </a:p>
          <a:p>
            <a:endParaRPr lang="en-US" sz="2400" dirty="0">
              <a:solidFill>
                <a:srgbClr val="002060"/>
              </a:solidFill>
              <a:latin typeface="Calibri" panose="020F0502020204030204"/>
            </a:endParaRPr>
          </a:p>
          <a:p>
            <a:pPr lvl="1"/>
            <a:r>
              <a:rPr lang="en-US" sz="2100" dirty="0">
                <a:solidFill>
                  <a:srgbClr val="002060"/>
                </a:solidFill>
                <a:latin typeface="Calibri" panose="020F0502020204030204"/>
              </a:rPr>
              <a:t>Difficulty asserting oneself within that friendship</a:t>
            </a:r>
          </a:p>
          <a:p>
            <a:pPr lvl="1"/>
            <a:r>
              <a:rPr lang="en-US" sz="2100" dirty="0">
                <a:solidFill>
                  <a:srgbClr val="002060"/>
                </a:solidFill>
                <a:latin typeface="Calibri" panose="020F0502020204030204"/>
              </a:rPr>
              <a:t>Future exposure to coercive romantic partners</a:t>
            </a:r>
          </a:p>
          <a:p>
            <a:pPr lvl="1"/>
            <a:r>
              <a:rPr lang="en-US" sz="2100" dirty="0">
                <a:solidFill>
                  <a:srgbClr val="002060"/>
                </a:solidFill>
                <a:latin typeface="Calibri" panose="020F0502020204030204"/>
              </a:rPr>
              <a:t>Difficulty functioning autonomously as an early adult in the larger world</a:t>
            </a:r>
          </a:p>
          <a:p>
            <a:endParaRPr lang="en-US" sz="2400" dirty="0">
              <a:solidFill>
                <a:srgbClr val="002060"/>
              </a:solidFill>
              <a:latin typeface="Calibri" panose="020F0502020204030204"/>
            </a:endParaRPr>
          </a:p>
        </p:txBody>
      </p:sp>
    </p:spTree>
    <p:extLst>
      <p:ext uri="{BB962C8B-B14F-4D97-AF65-F5344CB8AC3E}">
        <p14:creationId xmlns:p14="http://schemas.microsoft.com/office/powerpoint/2010/main" val="64463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48536" y="952500"/>
            <a:ext cx="8449565" cy="1371600"/>
          </a:xfrm>
          <a:prstGeom prst="rect">
            <a:avLst/>
          </a:prstGeom>
        </p:spPr>
        <p:txBody>
          <a:bodyPr/>
          <a:lstStyle/>
          <a:p>
            <a:r>
              <a:rPr lang="en-US" sz="4000" dirty="0">
                <a:solidFill>
                  <a:srgbClr val="002060"/>
                </a:solidFill>
              </a:rPr>
              <a:t>Question 2:</a:t>
            </a:r>
            <a:br>
              <a:rPr lang="en-US" sz="4000" dirty="0">
                <a:solidFill>
                  <a:srgbClr val="002060"/>
                </a:solidFill>
              </a:rPr>
            </a:br>
            <a:r>
              <a:rPr lang="en-US" sz="4000" dirty="0">
                <a:solidFill>
                  <a:srgbClr val="002060"/>
                </a:solidFill>
              </a:rPr>
              <a:t>WHICH teens are most likely to experience high levels of pressure from peers across adolescence?</a:t>
            </a:r>
          </a:p>
        </p:txBody>
      </p:sp>
      <p:sp>
        <p:nvSpPr>
          <p:cNvPr id="3" name="TextBox 2">
            <a:extLst>
              <a:ext uri="{FF2B5EF4-FFF2-40B4-BE49-F238E27FC236}">
                <a16:creationId xmlns:a16="http://schemas.microsoft.com/office/drawing/2014/main" id="{CF29F59A-A538-EF4E-84EC-93400DAAFA34}"/>
              </a:ext>
            </a:extLst>
          </p:cNvPr>
          <p:cNvSpPr txBox="1"/>
          <p:nvPr/>
        </p:nvSpPr>
        <p:spPr>
          <a:xfrm>
            <a:off x="1938339" y="4057651"/>
            <a:ext cx="8372475" cy="2123658"/>
          </a:xfrm>
          <a:prstGeom prst="rect">
            <a:avLst/>
          </a:prstGeom>
          <a:noFill/>
        </p:spPr>
        <p:txBody>
          <a:bodyPr wrap="square" rtlCol="0">
            <a:spAutoFit/>
          </a:bodyPr>
          <a:lstStyle/>
          <a:p>
            <a:pPr algn="ctr" fontAlgn="base">
              <a:spcAft>
                <a:spcPct val="0"/>
              </a:spcAft>
            </a:pPr>
            <a:r>
              <a:rPr lang="en-US" sz="4400" dirty="0">
                <a:solidFill>
                  <a:srgbClr val="002060"/>
                </a:solidFill>
                <a:latin typeface="Times New Roman" pitchFamily="92" charset="0"/>
                <a:ea typeface="ＭＳ Ｐゴシック" pitchFamily="92" charset="-128"/>
              </a:rPr>
              <a:t>Hypothesis: Those who are least secure and assertive in key relationships</a:t>
            </a:r>
            <a:endParaRPr lang="en-US" sz="4400" i="1" dirty="0">
              <a:solidFill>
                <a:srgbClr val="002060"/>
              </a:solidFill>
              <a:latin typeface="Times New Roman" pitchFamily="92" charset="0"/>
              <a:ea typeface="ＭＳ Ｐゴシック" pitchFamily="92" charset="-128"/>
            </a:endParaRPr>
          </a:p>
        </p:txBody>
      </p:sp>
    </p:spTree>
    <p:extLst>
      <p:ext uri="{BB962C8B-B14F-4D97-AF65-F5344CB8AC3E}">
        <p14:creationId xmlns:p14="http://schemas.microsoft.com/office/powerpoint/2010/main" val="8938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51" name="Rectangle 12"/>
          <p:cNvSpPr>
            <a:spLocks noGrp="1" noChangeArrowheads="1"/>
          </p:cNvSpPr>
          <p:nvPr>
            <p:ph type="title" idx="4294967295"/>
          </p:nvPr>
        </p:nvSpPr>
        <p:spPr>
          <a:xfrm>
            <a:off x="785611" y="218632"/>
            <a:ext cx="10612192" cy="1371600"/>
          </a:xfrm>
          <a:prstGeom prst="rect">
            <a:avLst/>
          </a:prstGeom>
        </p:spPr>
        <p:txBody>
          <a:bodyPr/>
          <a:lstStyle/>
          <a:p>
            <a:pPr eaLnBrk="1" hangingPunct="1"/>
            <a:r>
              <a:rPr lang="en-US" dirty="0">
                <a:solidFill>
                  <a:srgbClr val="002060"/>
                </a:solidFill>
                <a:latin typeface="Times New Roman" charset="0"/>
                <a:ea typeface="ＭＳ Ｐゴシック" charset="0"/>
                <a:cs typeface="ＭＳ Ｐゴシック" charset="0"/>
              </a:rPr>
              <a:t>Inability to Express Autonomy with a Close Friend Predicts Future Exposure to Pressuring Behavior</a:t>
            </a:r>
          </a:p>
        </p:txBody>
      </p:sp>
      <p:sp>
        <p:nvSpPr>
          <p:cNvPr id="21" name="Oval 3"/>
          <p:cNvSpPr>
            <a:spLocks noChangeArrowheads="1"/>
          </p:cNvSpPr>
          <p:nvPr/>
        </p:nvSpPr>
        <p:spPr bwMode="auto">
          <a:xfrm>
            <a:off x="9628622" y="3333347"/>
            <a:ext cx="2458562" cy="1389729"/>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re: Neutral/Positive Behaviors from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Close Friend</a:t>
            </a:r>
          </a:p>
        </p:txBody>
      </p:sp>
      <p:cxnSp>
        <p:nvCxnSpPr>
          <p:cNvPr id="23" name="Straight Arrow Connector 18"/>
          <p:cNvCxnSpPr>
            <a:cxnSpLocks noChangeShapeType="1"/>
            <a:stCxn id="32" idx="6"/>
            <a:endCxn id="21" idx="2"/>
          </p:cNvCxnSpPr>
          <p:nvPr/>
        </p:nvCxnSpPr>
        <p:spPr bwMode="auto">
          <a:xfrm>
            <a:off x="6473990" y="4028211"/>
            <a:ext cx="3154632" cy="1"/>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27" name="TextBox 26"/>
          <p:cNvSpPr txBox="1"/>
          <p:nvPr/>
        </p:nvSpPr>
        <p:spPr>
          <a:xfrm>
            <a:off x="4335028" y="1248597"/>
            <a:ext cx="1191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Age 13</a:t>
            </a:r>
          </a:p>
        </p:txBody>
      </p:sp>
      <p:sp>
        <p:nvSpPr>
          <p:cNvPr id="28" name="TextBox 27"/>
          <p:cNvSpPr txBox="1"/>
          <p:nvPr/>
        </p:nvSpPr>
        <p:spPr>
          <a:xfrm>
            <a:off x="9628622" y="1234360"/>
            <a:ext cx="181011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Ages 14-17</a:t>
            </a:r>
          </a:p>
        </p:txBody>
      </p:sp>
      <p:cxnSp>
        <p:nvCxnSpPr>
          <p:cNvPr id="29" name="Straight Arrow Connector 28"/>
          <p:cNvCxnSpPr>
            <a:cxnSpLocks/>
            <a:stCxn id="34" idx="6"/>
            <a:endCxn id="21" idx="2"/>
          </p:cNvCxnSpPr>
          <p:nvPr/>
        </p:nvCxnSpPr>
        <p:spPr bwMode="auto">
          <a:xfrm flipV="1">
            <a:off x="5976166" y="4028212"/>
            <a:ext cx="3652456" cy="1970503"/>
          </a:xfrm>
          <a:prstGeom prst="straightConnector1">
            <a:avLst/>
          </a:prstGeom>
          <a:noFill/>
          <a:ln w="19050" cap="flat" cmpd="sng" algn="ctr">
            <a:solidFill>
              <a:schemeClr val="accent4"/>
            </a:solidFill>
            <a:prstDash val="solid"/>
            <a:round/>
            <a:headEnd type="none" w="med" len="med"/>
            <a:tailEnd type="arrow"/>
          </a:ln>
          <a:effectLst/>
        </p:spPr>
      </p:cxnSp>
      <p:sp>
        <p:nvSpPr>
          <p:cNvPr id="32" name="Oval 2"/>
          <p:cNvSpPr>
            <a:spLocks noChangeArrowheads="1"/>
          </p:cNvSpPr>
          <p:nvPr/>
        </p:nvSpPr>
        <p:spPr bwMode="auto">
          <a:xfrm>
            <a:off x="3722946" y="3644129"/>
            <a:ext cx="2751044" cy="768164"/>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from Close Friend</a:t>
            </a:r>
          </a:p>
        </p:txBody>
      </p:sp>
      <p:sp>
        <p:nvSpPr>
          <p:cNvPr id="34" name="Oval 2"/>
          <p:cNvSpPr>
            <a:spLocks noChangeArrowheads="1"/>
          </p:cNvSpPr>
          <p:nvPr/>
        </p:nvSpPr>
        <p:spPr bwMode="auto">
          <a:xfrm>
            <a:off x="4220770" y="5715156"/>
            <a:ext cx="1755396" cy="567118"/>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Gender</a:t>
            </a:r>
          </a:p>
        </p:txBody>
      </p:sp>
      <p:cxnSp>
        <p:nvCxnSpPr>
          <p:cNvPr id="35" name="Straight Arrow Connector 34"/>
          <p:cNvCxnSpPr>
            <a:cxnSpLocks/>
            <a:stCxn id="36" idx="6"/>
            <a:endCxn id="21" idx="2"/>
          </p:cNvCxnSpPr>
          <p:nvPr/>
        </p:nvCxnSpPr>
        <p:spPr bwMode="auto">
          <a:xfrm>
            <a:off x="6608614" y="2504548"/>
            <a:ext cx="3020008" cy="1523664"/>
          </a:xfrm>
          <a:prstGeom prst="straightConnector1">
            <a:avLst/>
          </a:prstGeom>
          <a:noFill/>
          <a:ln w="69850" cap="flat" cmpd="sng" algn="ctr">
            <a:solidFill>
              <a:schemeClr val="bg1"/>
            </a:solidFill>
            <a:prstDash val="solid"/>
            <a:round/>
            <a:headEnd type="none" w="med" len="med"/>
            <a:tailEnd type="arrow"/>
          </a:ln>
          <a:effectLst/>
        </p:spPr>
      </p:cxnSp>
      <p:sp>
        <p:nvSpPr>
          <p:cNvPr id="36" name="Oval 2"/>
          <p:cNvSpPr>
            <a:spLocks noChangeArrowheads="1"/>
          </p:cNvSpPr>
          <p:nvPr/>
        </p:nvSpPr>
        <p:spPr bwMode="auto">
          <a:xfrm>
            <a:off x="3588323" y="1953402"/>
            <a:ext cx="3020291" cy="1102291"/>
          </a:xfrm>
          <a:prstGeom prst="ellipse">
            <a:avLst/>
          </a:prstGeom>
          <a:solidFill>
            <a:srgbClr val="BCDAF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Lack of Autonomy with Friend (</a:t>
            </a:r>
            <a:r>
              <a:rPr kumimoji="0" lang="en-US" sz="2000" b="0" i="0" u="none" strike="noStrike" kern="1200" cap="none" spc="0" normalizeH="0" baseline="0" noProof="0" dirty="0" err="1">
                <a:ln>
                  <a:noFill/>
                </a:ln>
                <a:solidFill>
                  <a:srgbClr val="002060"/>
                </a:solidFill>
                <a:effectLst/>
                <a:uLnTx/>
                <a:uFillTx/>
                <a:latin typeface="Times New Roman" pitchFamily="92" charset="0"/>
                <a:ea typeface="ＭＳ Ｐゴシック" pitchFamily="92" charset="-128"/>
                <a:cs typeface="+mn-cs"/>
              </a:rPr>
              <a:t>Obsvd</a:t>
            </a:r>
            <a:r>
              <a:rPr lang="en-US" sz="2000" dirty="0">
                <a:solidFill>
                  <a:srgbClr val="002060"/>
                </a:solidFill>
                <a:latin typeface="Times New Roman" pitchFamily="92" charset="0"/>
                <a:ea typeface="ＭＳ Ｐゴシック" pitchFamily="92" charset="-128"/>
              </a:rPr>
              <a:t>.)</a:t>
            </a:r>
            <a:endPar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endParaRPr>
          </a:p>
        </p:txBody>
      </p:sp>
      <p:sp>
        <p:nvSpPr>
          <p:cNvPr id="24" name="Text Box 11"/>
          <p:cNvSpPr txBox="1">
            <a:spLocks noChangeArrowheads="1"/>
          </p:cNvSpPr>
          <p:nvPr/>
        </p:nvSpPr>
        <p:spPr bwMode="auto">
          <a:xfrm>
            <a:off x="7594545" y="2861258"/>
            <a:ext cx="836098"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charset="0"/>
                <a:ea typeface="ＭＳ Ｐゴシック" charset="0"/>
              </a:rPr>
              <a:t>-.27***</a:t>
            </a:r>
          </a:p>
        </p:txBody>
      </p:sp>
      <p:sp>
        <p:nvSpPr>
          <p:cNvPr id="3" name="Oval 2">
            <a:extLst>
              <a:ext uri="{FF2B5EF4-FFF2-40B4-BE49-F238E27FC236}">
                <a16:creationId xmlns:a16="http://schemas.microsoft.com/office/drawing/2014/main" id="{E02C5E0C-4E50-B63F-948F-4331A81994F4}"/>
              </a:ext>
            </a:extLst>
          </p:cNvPr>
          <p:cNvSpPr>
            <a:spLocks noChangeArrowheads="1"/>
          </p:cNvSpPr>
          <p:nvPr/>
        </p:nvSpPr>
        <p:spPr bwMode="auto">
          <a:xfrm>
            <a:off x="4172279" y="5000730"/>
            <a:ext cx="1852378" cy="597626"/>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Family Income</a:t>
            </a:r>
          </a:p>
        </p:txBody>
      </p:sp>
      <p:cxnSp>
        <p:nvCxnSpPr>
          <p:cNvPr id="5" name="Straight Arrow Connector 18">
            <a:extLst>
              <a:ext uri="{FF2B5EF4-FFF2-40B4-BE49-F238E27FC236}">
                <a16:creationId xmlns:a16="http://schemas.microsoft.com/office/drawing/2014/main" id="{6413BCFB-A348-177F-203C-A78916EAB5C8}"/>
              </a:ext>
            </a:extLst>
          </p:cNvPr>
          <p:cNvCxnSpPr>
            <a:cxnSpLocks noChangeShapeType="1"/>
            <a:stCxn id="3" idx="6"/>
            <a:endCxn id="21" idx="2"/>
          </p:cNvCxnSpPr>
          <p:nvPr/>
        </p:nvCxnSpPr>
        <p:spPr bwMode="auto">
          <a:xfrm flipV="1">
            <a:off x="6024657" y="4028212"/>
            <a:ext cx="3603965" cy="1271331"/>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49" name="Text Box 11">
            <a:extLst>
              <a:ext uri="{FF2B5EF4-FFF2-40B4-BE49-F238E27FC236}">
                <a16:creationId xmlns:a16="http://schemas.microsoft.com/office/drawing/2014/main" id="{97325989-F7B8-9D44-99BA-F42AE99A10FE}"/>
              </a:ext>
            </a:extLst>
          </p:cNvPr>
          <p:cNvSpPr txBox="1">
            <a:spLocks noChangeArrowheads="1"/>
          </p:cNvSpPr>
          <p:nvPr/>
        </p:nvSpPr>
        <p:spPr bwMode="auto">
          <a:xfrm>
            <a:off x="7779026" y="3920377"/>
            <a:ext cx="498851" cy="276999"/>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charset="0"/>
                <a:ea typeface="ＭＳ Ｐゴシック" charset="0"/>
              </a:rPr>
              <a:t>.</a:t>
            </a:r>
            <a:r>
              <a:rPr lang="en-US" sz="1800" dirty="0">
                <a:solidFill>
                  <a:srgbClr val="002060"/>
                </a:solidFill>
              </a:rPr>
              <a:t>10</a:t>
            </a:r>
            <a:endParaRPr kumimoji="0" lang="en-US" sz="1800" b="0" i="0" u="none" strike="noStrike" kern="1200" cap="none" spc="0" normalizeH="0" baseline="0" noProof="0" dirty="0">
              <a:ln>
                <a:noFill/>
              </a:ln>
              <a:solidFill>
                <a:srgbClr val="002060"/>
              </a:solidFill>
              <a:effectLst/>
              <a:uLnTx/>
              <a:uFillTx/>
              <a:latin typeface="Times New Roman" charset="0"/>
              <a:ea typeface="ＭＳ Ｐゴシック" charset="0"/>
            </a:endParaRPr>
          </a:p>
        </p:txBody>
      </p:sp>
      <p:sp>
        <p:nvSpPr>
          <p:cNvPr id="50" name="Text Box 11">
            <a:extLst>
              <a:ext uri="{FF2B5EF4-FFF2-40B4-BE49-F238E27FC236}">
                <a16:creationId xmlns:a16="http://schemas.microsoft.com/office/drawing/2014/main" id="{E2FE41E6-E61A-A0BB-5D97-EEFAA3213E27}"/>
              </a:ext>
            </a:extLst>
          </p:cNvPr>
          <p:cNvSpPr txBox="1">
            <a:spLocks noChangeArrowheads="1"/>
          </p:cNvSpPr>
          <p:nvPr/>
        </p:nvSpPr>
        <p:spPr bwMode="auto">
          <a:xfrm>
            <a:off x="7212013" y="4717998"/>
            <a:ext cx="765064"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charset="0"/>
                <a:ea typeface="ＭＳ Ｐゴシック" charset="0"/>
              </a:rPr>
              <a:t>-.13</a:t>
            </a:r>
          </a:p>
        </p:txBody>
      </p:sp>
      <p:sp>
        <p:nvSpPr>
          <p:cNvPr id="51" name="Text Box 11">
            <a:extLst>
              <a:ext uri="{FF2B5EF4-FFF2-40B4-BE49-F238E27FC236}">
                <a16:creationId xmlns:a16="http://schemas.microsoft.com/office/drawing/2014/main" id="{90FDB51E-9D68-8506-DA04-2667D9B5B16B}"/>
              </a:ext>
            </a:extLst>
          </p:cNvPr>
          <p:cNvSpPr txBox="1">
            <a:spLocks noChangeArrowheads="1"/>
          </p:cNvSpPr>
          <p:nvPr/>
        </p:nvSpPr>
        <p:spPr bwMode="auto">
          <a:xfrm>
            <a:off x="7071212" y="5259374"/>
            <a:ext cx="765064"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charset="0"/>
                <a:ea typeface="ＭＳ Ｐゴシック" charset="0"/>
              </a:rPr>
              <a:t>.23***</a:t>
            </a:r>
          </a:p>
        </p:txBody>
      </p:sp>
      <p:sp>
        <p:nvSpPr>
          <p:cNvPr id="2" name="Oval 2">
            <a:extLst>
              <a:ext uri="{FF2B5EF4-FFF2-40B4-BE49-F238E27FC236}">
                <a16:creationId xmlns:a16="http://schemas.microsoft.com/office/drawing/2014/main" id="{F41BFD55-78A0-FB10-A776-4D7E50F0D41D}"/>
              </a:ext>
            </a:extLst>
          </p:cNvPr>
          <p:cNvSpPr>
            <a:spLocks noChangeArrowheads="1"/>
          </p:cNvSpPr>
          <p:nvPr/>
        </p:nvSpPr>
        <p:spPr bwMode="auto">
          <a:xfrm>
            <a:off x="3722946" y="3295481"/>
            <a:ext cx="2751044" cy="1304890"/>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re: Neutral/Positive Behaviors from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Close Friend</a:t>
            </a:r>
          </a:p>
        </p:txBody>
      </p:sp>
      <p:sp>
        <p:nvSpPr>
          <p:cNvPr id="9" name="Rectangle 8">
            <a:extLst>
              <a:ext uri="{FF2B5EF4-FFF2-40B4-BE49-F238E27FC236}">
                <a16:creationId xmlns:a16="http://schemas.microsoft.com/office/drawing/2014/main" id="{B0B84501-6DE5-DC79-8EB5-86A71C301FFE}"/>
              </a:ext>
            </a:extLst>
          </p:cNvPr>
          <p:cNvSpPr>
            <a:spLocks noChangeArrowheads="1"/>
          </p:cNvSpPr>
          <p:nvPr/>
        </p:nvSpPr>
        <p:spPr bwMode="auto">
          <a:xfrm>
            <a:off x="-9793" y="2289769"/>
            <a:ext cx="3652457" cy="4568231"/>
          </a:xfrm>
          <a:prstGeom prst="rect">
            <a:avLst/>
          </a:prstGeom>
          <a:noFill/>
          <a:ln w="9525">
            <a:noFill/>
            <a:miter lim="800000"/>
            <a:headEnd/>
            <a:tailEnd/>
          </a:ln>
        </p:spPr>
        <p:txBody>
          <a:bodyPr>
            <a:prstTxWarp prst="textNoShape">
              <a:avLst/>
            </a:prstTxWarp>
          </a:bodyPr>
          <a:lstStyle/>
          <a:p>
            <a:pPr marL="342900" indent="-342900" fontAlgn="base">
              <a:lnSpc>
                <a:spcPct val="90000"/>
              </a:lnSpc>
              <a:spcBef>
                <a:spcPct val="20000"/>
              </a:spcBef>
              <a:spcAft>
                <a:spcPct val="0"/>
              </a:spcAft>
              <a:buFontTx/>
              <a:buChar char="•"/>
            </a:pPr>
            <a:r>
              <a:rPr lang="en-US" sz="2100" dirty="0">
                <a:solidFill>
                  <a:srgbClr val="173737"/>
                </a:solidFill>
                <a:latin typeface="Times New Roman" pitchFamily="92" charset="0"/>
                <a:ea typeface="ＭＳ Ｐゴシック" pitchFamily="92" charset="-128"/>
              </a:rPr>
              <a:t>Hypothetical Dilemma (same paradigm as above).</a:t>
            </a:r>
          </a:p>
          <a:p>
            <a:pPr marL="342900" indent="-342900" fontAlgn="base">
              <a:lnSpc>
                <a:spcPct val="90000"/>
              </a:lnSpc>
              <a:spcBef>
                <a:spcPct val="20000"/>
              </a:spcBef>
              <a:spcAft>
                <a:spcPct val="0"/>
              </a:spcAft>
              <a:buFontTx/>
              <a:buChar char="•"/>
            </a:pPr>
            <a:r>
              <a:rPr lang="en-US" sz="2100" dirty="0">
                <a:solidFill>
                  <a:srgbClr val="173737"/>
                </a:solidFill>
                <a:latin typeface="Times New Roman" pitchFamily="92" charset="0"/>
                <a:ea typeface="ＭＳ Ｐゴシック" pitchFamily="92" charset="-128"/>
              </a:rPr>
              <a:t> Dilemmas changed each year. </a:t>
            </a:r>
          </a:p>
          <a:p>
            <a:pPr marL="342900" indent="-342900" fontAlgn="base">
              <a:lnSpc>
                <a:spcPct val="90000"/>
              </a:lnSpc>
              <a:spcBef>
                <a:spcPct val="20000"/>
              </a:spcBef>
              <a:spcAft>
                <a:spcPct val="0"/>
              </a:spcAft>
              <a:buFontTx/>
              <a:buChar char="•"/>
            </a:pPr>
            <a:r>
              <a:rPr lang="en-US" sz="2100" dirty="0">
                <a:solidFill>
                  <a:srgbClr val="173737"/>
                </a:solidFill>
                <a:latin typeface="Times New Roman" pitchFamily="92" charset="0"/>
                <a:ea typeface="ＭＳ Ｐゴシック" pitchFamily="92" charset="-128"/>
              </a:rPr>
              <a:t>Statements explaining position and reasoning– a marker of autonomy.  </a:t>
            </a:r>
          </a:p>
          <a:p>
            <a:pPr marL="342900" indent="-342900" fontAlgn="base">
              <a:lnSpc>
                <a:spcPct val="90000"/>
              </a:lnSpc>
              <a:spcBef>
                <a:spcPct val="20000"/>
              </a:spcBef>
              <a:spcAft>
                <a:spcPct val="0"/>
              </a:spcAft>
              <a:buFontTx/>
              <a:buChar char="•"/>
            </a:pPr>
            <a:r>
              <a:rPr lang="en-US" sz="2100" dirty="0">
                <a:solidFill>
                  <a:srgbClr val="173737"/>
                </a:solidFill>
                <a:latin typeface="Times New Roman" pitchFamily="92" charset="0"/>
                <a:ea typeface="ＭＳ Ｐゴシック" pitchFamily="92" charset="-128"/>
              </a:rPr>
              <a:t>Interrater reliability in ‘good’ range ICC = .64.</a:t>
            </a:r>
          </a:p>
          <a:p>
            <a:pPr marL="342900" indent="-342900" fontAlgn="base">
              <a:lnSpc>
                <a:spcPct val="90000"/>
              </a:lnSpc>
              <a:spcBef>
                <a:spcPct val="20000"/>
              </a:spcBef>
              <a:spcAft>
                <a:spcPct val="0"/>
              </a:spcAft>
              <a:buFontTx/>
              <a:buChar char="•"/>
            </a:pPr>
            <a:endParaRPr lang="en-US" sz="2100" dirty="0">
              <a:solidFill>
                <a:srgbClr val="173737"/>
              </a:solidFill>
              <a:latin typeface="Times New Roman" pitchFamily="92" charset="0"/>
              <a:ea typeface="ＭＳ Ｐゴシック" pitchFamily="92" charset="-128"/>
            </a:endParaRPr>
          </a:p>
          <a:p>
            <a:pPr fontAlgn="base">
              <a:lnSpc>
                <a:spcPct val="90000"/>
              </a:lnSpc>
              <a:spcBef>
                <a:spcPct val="20000"/>
              </a:spcBef>
              <a:spcAft>
                <a:spcPct val="0"/>
              </a:spcAft>
            </a:pPr>
            <a:endParaRPr lang="en-US" sz="1000" dirty="0">
              <a:solidFill>
                <a:srgbClr val="C00000"/>
              </a:solidFill>
              <a:latin typeface="Times New Roman" pitchFamily="92" charset="0"/>
              <a:ea typeface="ＭＳ Ｐゴシック" pitchFamily="92" charset="-128"/>
            </a:endParaRPr>
          </a:p>
          <a:p>
            <a:pPr marL="800100" lvl="1" indent="-342900" fontAlgn="base">
              <a:lnSpc>
                <a:spcPct val="90000"/>
              </a:lnSpc>
              <a:spcBef>
                <a:spcPct val="20000"/>
              </a:spcBef>
              <a:spcAft>
                <a:spcPct val="0"/>
              </a:spcAft>
              <a:buFontTx/>
              <a:buChar char="•"/>
            </a:pPr>
            <a:endParaRPr lang="en-US" dirty="0">
              <a:solidFill>
                <a:srgbClr val="003366"/>
              </a:solidFill>
              <a:latin typeface="Times New Roman" pitchFamily="92" charset="0"/>
              <a:ea typeface="ＭＳ Ｐゴシック" pitchFamily="92" charset="-128"/>
            </a:endParaRPr>
          </a:p>
          <a:p>
            <a:pPr marL="342900" indent="-342900" fontAlgn="base">
              <a:lnSpc>
                <a:spcPct val="90000"/>
              </a:lnSpc>
              <a:spcBef>
                <a:spcPct val="20000"/>
              </a:spcBef>
              <a:spcAft>
                <a:spcPct val="0"/>
              </a:spcAft>
              <a:buFontTx/>
              <a:buChar char="•"/>
            </a:pPr>
            <a:endParaRPr lang="en-US" sz="2100" dirty="0">
              <a:solidFill>
                <a:srgbClr val="FFFFFF"/>
              </a:solidFill>
              <a:latin typeface="Times New Roman" pitchFamily="92" charset="0"/>
              <a:ea typeface="ＭＳ Ｐゴシック" pitchFamily="92" charset="-128"/>
            </a:endParaRPr>
          </a:p>
        </p:txBody>
      </p:sp>
    </p:spTree>
    <p:extLst>
      <p:ext uri="{BB962C8B-B14F-4D97-AF65-F5344CB8AC3E}">
        <p14:creationId xmlns:p14="http://schemas.microsoft.com/office/powerpoint/2010/main" val="39783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22" presetClass="entr" presetSubtype="8"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1000"/>
                                        <p:tgtEl>
                                          <p:spTgt spid="35"/>
                                        </p:tgtEl>
                                      </p:cBhvr>
                                    </p:animEffec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p:bldP spid="28" grpId="0"/>
      <p:bldP spid="32" grpId="0" animBg="1"/>
      <p:bldP spid="34" grpId="0" animBg="1"/>
      <p:bldP spid="36" grpId="0" animBg="1"/>
      <p:bldP spid="24" grpId="0" animBg="1"/>
      <p:bldP spid="24" grpId="1" animBg="1"/>
      <p:bldP spid="3" grpId="0" animBg="1"/>
      <p:bldP spid="49" grpId="0" animBg="1"/>
      <p:bldP spid="50" grpId="0" animBg="1"/>
      <p:bldP spid="51"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51" name="Rectangle 12"/>
          <p:cNvSpPr>
            <a:spLocks noGrp="1" noChangeArrowheads="1"/>
          </p:cNvSpPr>
          <p:nvPr>
            <p:ph type="title" idx="4294967295"/>
          </p:nvPr>
        </p:nvSpPr>
        <p:spPr>
          <a:xfrm>
            <a:off x="1981200" y="218632"/>
            <a:ext cx="8229600" cy="1371600"/>
          </a:xfrm>
          <a:prstGeom prst="rect">
            <a:avLst/>
          </a:prstGeom>
        </p:spPr>
        <p:txBody>
          <a:bodyPr/>
          <a:lstStyle/>
          <a:p>
            <a:pPr eaLnBrk="1" hangingPunct="1"/>
            <a:r>
              <a:rPr lang="en-US" dirty="0">
                <a:solidFill>
                  <a:srgbClr val="002060"/>
                </a:solidFill>
                <a:latin typeface="Times New Roman" charset="0"/>
                <a:ea typeface="ＭＳ Ｐゴシック" charset="0"/>
                <a:cs typeface="ＭＳ Ｐゴシック" charset="0"/>
              </a:rPr>
              <a:t>Poor Quality Mother-Teen Relationship Predicts Exposure to Peer Pressure</a:t>
            </a:r>
          </a:p>
        </p:txBody>
      </p:sp>
      <p:sp>
        <p:nvSpPr>
          <p:cNvPr id="21" name="Oval 3"/>
          <p:cNvSpPr>
            <a:spLocks noChangeArrowheads="1"/>
          </p:cNvSpPr>
          <p:nvPr/>
        </p:nvSpPr>
        <p:spPr bwMode="auto">
          <a:xfrm>
            <a:off x="9629066" y="3333347"/>
            <a:ext cx="2458562" cy="1389729"/>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re: Neutral/Positive Behaviors from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Close Friend</a:t>
            </a:r>
          </a:p>
        </p:txBody>
      </p:sp>
      <p:cxnSp>
        <p:nvCxnSpPr>
          <p:cNvPr id="23" name="Straight Arrow Connector 18"/>
          <p:cNvCxnSpPr>
            <a:cxnSpLocks noChangeShapeType="1"/>
            <a:stCxn id="32" idx="6"/>
            <a:endCxn id="21" idx="2"/>
          </p:cNvCxnSpPr>
          <p:nvPr/>
        </p:nvCxnSpPr>
        <p:spPr bwMode="auto">
          <a:xfrm>
            <a:off x="6951514" y="4028211"/>
            <a:ext cx="2677552" cy="1"/>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27" name="TextBox 26"/>
          <p:cNvSpPr txBox="1"/>
          <p:nvPr/>
        </p:nvSpPr>
        <p:spPr>
          <a:xfrm>
            <a:off x="4812552" y="1248597"/>
            <a:ext cx="1191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Age 13</a:t>
            </a:r>
          </a:p>
        </p:txBody>
      </p:sp>
      <p:sp>
        <p:nvSpPr>
          <p:cNvPr id="28" name="TextBox 27"/>
          <p:cNvSpPr txBox="1"/>
          <p:nvPr/>
        </p:nvSpPr>
        <p:spPr>
          <a:xfrm>
            <a:off x="9629066" y="1234360"/>
            <a:ext cx="181011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Ages 14-17</a:t>
            </a:r>
          </a:p>
        </p:txBody>
      </p:sp>
      <p:cxnSp>
        <p:nvCxnSpPr>
          <p:cNvPr id="29" name="Straight Arrow Connector 28"/>
          <p:cNvCxnSpPr>
            <a:cxnSpLocks/>
            <a:stCxn id="34" idx="6"/>
            <a:endCxn id="21" idx="2"/>
          </p:cNvCxnSpPr>
          <p:nvPr/>
        </p:nvCxnSpPr>
        <p:spPr bwMode="auto">
          <a:xfrm flipV="1">
            <a:off x="6453690" y="4028212"/>
            <a:ext cx="3175376" cy="1970503"/>
          </a:xfrm>
          <a:prstGeom prst="straightConnector1">
            <a:avLst/>
          </a:prstGeom>
          <a:noFill/>
          <a:ln w="19050" cap="flat" cmpd="sng" algn="ctr">
            <a:solidFill>
              <a:schemeClr val="accent4"/>
            </a:solidFill>
            <a:prstDash val="solid"/>
            <a:round/>
            <a:headEnd type="none" w="med" len="med"/>
            <a:tailEnd type="arrow"/>
          </a:ln>
          <a:effectLst/>
        </p:spPr>
      </p:cxnSp>
      <p:sp>
        <p:nvSpPr>
          <p:cNvPr id="32" name="Oval 2"/>
          <p:cNvSpPr>
            <a:spLocks noChangeArrowheads="1"/>
          </p:cNvSpPr>
          <p:nvPr/>
        </p:nvSpPr>
        <p:spPr bwMode="auto">
          <a:xfrm>
            <a:off x="4200470" y="3644129"/>
            <a:ext cx="2751044" cy="768164"/>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from Close Friend</a:t>
            </a:r>
          </a:p>
        </p:txBody>
      </p:sp>
      <p:sp>
        <p:nvSpPr>
          <p:cNvPr id="34" name="Oval 2"/>
          <p:cNvSpPr>
            <a:spLocks noChangeArrowheads="1"/>
          </p:cNvSpPr>
          <p:nvPr/>
        </p:nvSpPr>
        <p:spPr bwMode="auto">
          <a:xfrm>
            <a:off x="4698294" y="5715156"/>
            <a:ext cx="1755396" cy="567118"/>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Gender</a:t>
            </a:r>
          </a:p>
        </p:txBody>
      </p:sp>
      <p:cxnSp>
        <p:nvCxnSpPr>
          <p:cNvPr id="35" name="Straight Arrow Connector 34"/>
          <p:cNvCxnSpPr>
            <a:cxnSpLocks/>
            <a:stCxn id="36" idx="6"/>
            <a:endCxn id="21" idx="2"/>
          </p:cNvCxnSpPr>
          <p:nvPr/>
        </p:nvCxnSpPr>
        <p:spPr bwMode="auto">
          <a:xfrm>
            <a:off x="7086138" y="2504548"/>
            <a:ext cx="2542928" cy="1523664"/>
          </a:xfrm>
          <a:prstGeom prst="straightConnector1">
            <a:avLst/>
          </a:prstGeom>
          <a:noFill/>
          <a:ln w="69850" cap="flat" cmpd="sng" algn="ctr">
            <a:solidFill>
              <a:schemeClr val="bg1"/>
            </a:solidFill>
            <a:prstDash val="solid"/>
            <a:round/>
            <a:headEnd type="none" w="med" len="med"/>
            <a:tailEnd type="arrow"/>
          </a:ln>
          <a:effectLst/>
        </p:spPr>
      </p:cxnSp>
      <p:sp>
        <p:nvSpPr>
          <p:cNvPr id="36" name="Oval 2"/>
          <p:cNvSpPr>
            <a:spLocks noChangeArrowheads="1"/>
          </p:cNvSpPr>
          <p:nvPr/>
        </p:nvSpPr>
        <p:spPr bwMode="auto">
          <a:xfrm>
            <a:off x="4065847" y="1953402"/>
            <a:ext cx="3020291" cy="1102291"/>
          </a:xfrm>
          <a:prstGeom prst="ellipse">
            <a:avLst/>
          </a:prstGeom>
          <a:solidFill>
            <a:srgbClr val="BCDAF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Mother-Teen Relationship Quality</a:t>
            </a:r>
          </a:p>
        </p:txBody>
      </p:sp>
      <p:sp>
        <p:nvSpPr>
          <p:cNvPr id="24" name="Text Box 11"/>
          <p:cNvSpPr txBox="1">
            <a:spLocks noChangeArrowheads="1"/>
          </p:cNvSpPr>
          <p:nvPr/>
        </p:nvSpPr>
        <p:spPr bwMode="auto">
          <a:xfrm>
            <a:off x="7920934" y="2943213"/>
            <a:ext cx="673286"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noProof="0" dirty="0">
                <a:solidFill>
                  <a:srgbClr val="002060"/>
                </a:solidFill>
              </a:rPr>
              <a:t>-.22**</a:t>
            </a:r>
            <a:endParaRPr kumimoji="0" lang="en-US" sz="2000" b="0" i="0" u="none" strike="noStrike" kern="1200" cap="none" spc="0" normalizeH="0" baseline="0" noProof="0" dirty="0">
              <a:ln>
                <a:noFill/>
              </a:ln>
              <a:solidFill>
                <a:srgbClr val="002060"/>
              </a:solidFill>
              <a:effectLst/>
              <a:uLnTx/>
              <a:uFillTx/>
              <a:latin typeface="Times New Roman" charset="0"/>
              <a:ea typeface="ＭＳ Ｐゴシック" charset="0"/>
            </a:endParaRPr>
          </a:p>
        </p:txBody>
      </p:sp>
      <p:sp>
        <p:nvSpPr>
          <p:cNvPr id="3" name="Oval 2">
            <a:extLst>
              <a:ext uri="{FF2B5EF4-FFF2-40B4-BE49-F238E27FC236}">
                <a16:creationId xmlns:a16="http://schemas.microsoft.com/office/drawing/2014/main" id="{E02C5E0C-4E50-B63F-948F-4331A81994F4}"/>
              </a:ext>
            </a:extLst>
          </p:cNvPr>
          <p:cNvSpPr>
            <a:spLocks noChangeArrowheads="1"/>
          </p:cNvSpPr>
          <p:nvPr/>
        </p:nvSpPr>
        <p:spPr bwMode="auto">
          <a:xfrm>
            <a:off x="4649803" y="5000730"/>
            <a:ext cx="1852378" cy="597626"/>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Family Income</a:t>
            </a:r>
          </a:p>
        </p:txBody>
      </p:sp>
      <p:cxnSp>
        <p:nvCxnSpPr>
          <p:cNvPr id="5" name="Straight Arrow Connector 18">
            <a:extLst>
              <a:ext uri="{FF2B5EF4-FFF2-40B4-BE49-F238E27FC236}">
                <a16:creationId xmlns:a16="http://schemas.microsoft.com/office/drawing/2014/main" id="{6413BCFB-A348-177F-203C-A78916EAB5C8}"/>
              </a:ext>
            </a:extLst>
          </p:cNvPr>
          <p:cNvCxnSpPr>
            <a:cxnSpLocks noChangeShapeType="1"/>
            <a:stCxn id="3" idx="6"/>
            <a:endCxn id="21" idx="2"/>
          </p:cNvCxnSpPr>
          <p:nvPr/>
        </p:nvCxnSpPr>
        <p:spPr bwMode="auto">
          <a:xfrm flipV="1">
            <a:off x="6502181" y="4028212"/>
            <a:ext cx="3126885" cy="1271331"/>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49" name="Text Box 11">
            <a:extLst>
              <a:ext uri="{FF2B5EF4-FFF2-40B4-BE49-F238E27FC236}">
                <a16:creationId xmlns:a16="http://schemas.microsoft.com/office/drawing/2014/main" id="{97325989-F7B8-9D44-99BA-F42AE99A10FE}"/>
              </a:ext>
            </a:extLst>
          </p:cNvPr>
          <p:cNvSpPr txBox="1">
            <a:spLocks noChangeArrowheads="1"/>
          </p:cNvSpPr>
          <p:nvPr/>
        </p:nvSpPr>
        <p:spPr bwMode="auto">
          <a:xfrm>
            <a:off x="8000636" y="3843927"/>
            <a:ext cx="334547" cy="276999"/>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charset="0"/>
                <a:ea typeface="ＭＳ Ｐゴシック" charset="0"/>
              </a:rPr>
              <a:t>.</a:t>
            </a:r>
            <a:r>
              <a:rPr lang="en-US" sz="1800" dirty="0">
                <a:solidFill>
                  <a:srgbClr val="002060"/>
                </a:solidFill>
              </a:rPr>
              <a:t>09</a:t>
            </a:r>
            <a:endParaRPr kumimoji="0" lang="en-US" sz="1800" b="0" i="0" u="none" strike="noStrike" kern="1200" cap="none" spc="0" normalizeH="0" baseline="0" noProof="0" dirty="0">
              <a:ln>
                <a:noFill/>
              </a:ln>
              <a:solidFill>
                <a:srgbClr val="002060"/>
              </a:solidFill>
              <a:effectLst/>
              <a:uLnTx/>
              <a:uFillTx/>
              <a:latin typeface="Times New Roman" charset="0"/>
              <a:ea typeface="ＭＳ Ｐゴシック" charset="0"/>
            </a:endParaRPr>
          </a:p>
        </p:txBody>
      </p:sp>
      <p:sp>
        <p:nvSpPr>
          <p:cNvPr id="50" name="Text Box 11">
            <a:extLst>
              <a:ext uri="{FF2B5EF4-FFF2-40B4-BE49-F238E27FC236}">
                <a16:creationId xmlns:a16="http://schemas.microsoft.com/office/drawing/2014/main" id="{E2FE41E6-E61A-A0BB-5D97-EEFAA3213E27}"/>
              </a:ext>
            </a:extLst>
          </p:cNvPr>
          <p:cNvSpPr txBox="1">
            <a:spLocks noChangeArrowheads="1"/>
          </p:cNvSpPr>
          <p:nvPr/>
        </p:nvSpPr>
        <p:spPr bwMode="auto">
          <a:xfrm>
            <a:off x="7899308" y="4513376"/>
            <a:ext cx="568040"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1600" dirty="0">
                <a:solidFill>
                  <a:srgbClr val="002060"/>
                </a:solidFill>
              </a:rPr>
              <a:t>-.20</a:t>
            </a:r>
            <a:r>
              <a:rPr kumimoji="0" lang="en-US" sz="1600" b="0" i="0" u="none" strike="noStrike" kern="1200" cap="none" spc="0" normalizeH="0" baseline="0" noProof="0" dirty="0">
                <a:ln>
                  <a:noFill/>
                </a:ln>
                <a:solidFill>
                  <a:srgbClr val="002060"/>
                </a:solidFill>
                <a:effectLst/>
                <a:uLnTx/>
                <a:uFillTx/>
                <a:latin typeface="Times New Roman" charset="0"/>
                <a:ea typeface="ＭＳ Ｐゴシック" charset="0"/>
              </a:rPr>
              <a:t>**</a:t>
            </a:r>
          </a:p>
        </p:txBody>
      </p:sp>
      <p:sp>
        <p:nvSpPr>
          <p:cNvPr id="51" name="Text Box 11">
            <a:extLst>
              <a:ext uri="{FF2B5EF4-FFF2-40B4-BE49-F238E27FC236}">
                <a16:creationId xmlns:a16="http://schemas.microsoft.com/office/drawing/2014/main" id="{90FDB51E-9D68-8506-DA04-2667D9B5B16B}"/>
              </a:ext>
            </a:extLst>
          </p:cNvPr>
          <p:cNvSpPr txBox="1">
            <a:spLocks noChangeArrowheads="1"/>
          </p:cNvSpPr>
          <p:nvPr/>
        </p:nvSpPr>
        <p:spPr bwMode="auto">
          <a:xfrm>
            <a:off x="7907758" y="4942528"/>
            <a:ext cx="765064"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charset="0"/>
                <a:ea typeface="ＭＳ Ｐゴシック" charset="0"/>
              </a:rPr>
              <a:t>.26***</a:t>
            </a:r>
          </a:p>
        </p:txBody>
      </p:sp>
      <p:sp>
        <p:nvSpPr>
          <p:cNvPr id="2" name="Oval 2">
            <a:extLst>
              <a:ext uri="{FF2B5EF4-FFF2-40B4-BE49-F238E27FC236}">
                <a16:creationId xmlns:a16="http://schemas.microsoft.com/office/drawing/2014/main" id="{96172313-6B6F-ADC7-26C5-99DFD90C7ECB}"/>
              </a:ext>
            </a:extLst>
          </p:cNvPr>
          <p:cNvSpPr>
            <a:spLocks noChangeArrowheads="1"/>
          </p:cNvSpPr>
          <p:nvPr/>
        </p:nvSpPr>
        <p:spPr bwMode="auto">
          <a:xfrm>
            <a:off x="4200470" y="3315801"/>
            <a:ext cx="2751044" cy="1304890"/>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re: Neutral/Positive Behaviors from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Close Friend</a:t>
            </a:r>
          </a:p>
        </p:txBody>
      </p:sp>
      <p:sp>
        <p:nvSpPr>
          <p:cNvPr id="17" name="Rectangle 16">
            <a:extLst>
              <a:ext uri="{FF2B5EF4-FFF2-40B4-BE49-F238E27FC236}">
                <a16:creationId xmlns:a16="http://schemas.microsoft.com/office/drawing/2014/main" id="{A1BF69B4-1117-A8B7-E1AE-0E4C55ED3168}"/>
              </a:ext>
            </a:extLst>
          </p:cNvPr>
          <p:cNvSpPr>
            <a:spLocks noChangeArrowheads="1"/>
          </p:cNvSpPr>
          <p:nvPr/>
        </p:nvSpPr>
        <p:spPr bwMode="auto">
          <a:xfrm>
            <a:off x="295281" y="2071137"/>
            <a:ext cx="3651733" cy="4568231"/>
          </a:xfrm>
          <a:prstGeom prst="rect">
            <a:avLst/>
          </a:prstGeom>
          <a:noFill/>
          <a:ln w="9525">
            <a:noFill/>
            <a:miter lim="800000"/>
            <a:headEnd/>
            <a:tailEnd/>
          </a:ln>
        </p:spPr>
        <p:txBody>
          <a:bodyPr>
            <a:prstTxWarp prst="textNoShape">
              <a:avLst/>
            </a:prstTxWarp>
          </a:bodyPr>
          <a:lstStyle/>
          <a:p>
            <a:pPr marL="342900" indent="-342900" fontAlgn="base">
              <a:lnSpc>
                <a:spcPct val="90000"/>
              </a:lnSpc>
              <a:spcBef>
                <a:spcPct val="20000"/>
              </a:spcBef>
              <a:spcAft>
                <a:spcPct val="0"/>
              </a:spcAft>
              <a:buFontTx/>
              <a:buChar char="•"/>
            </a:pPr>
            <a:r>
              <a:rPr lang="en-US" sz="2400" dirty="0">
                <a:solidFill>
                  <a:srgbClr val="173737"/>
                </a:solidFill>
                <a:latin typeface="Times New Roman" pitchFamily="92" charset="0"/>
                <a:ea typeface="ＭＳ Ｐゴシック" pitchFamily="92" charset="-128"/>
              </a:rPr>
              <a:t>The Inventory of Parent and Peer Attachment (</a:t>
            </a:r>
            <a:r>
              <a:rPr lang="en-US" sz="2400" dirty="0" err="1">
                <a:solidFill>
                  <a:srgbClr val="173737"/>
                </a:solidFill>
                <a:latin typeface="Times New Roman" pitchFamily="92" charset="0"/>
                <a:ea typeface="ＭＳ Ｐゴシック" pitchFamily="92" charset="-128"/>
              </a:rPr>
              <a:t>Armsden</a:t>
            </a:r>
            <a:r>
              <a:rPr lang="en-US" sz="2400" dirty="0">
                <a:solidFill>
                  <a:srgbClr val="173737"/>
                </a:solidFill>
                <a:latin typeface="Times New Roman" pitchFamily="92" charset="0"/>
                <a:ea typeface="ＭＳ Ｐゴシック" pitchFamily="92" charset="-128"/>
              </a:rPr>
              <a:t> &amp; Greenberg, 1987). </a:t>
            </a:r>
          </a:p>
          <a:p>
            <a:pPr marL="342900" indent="-342900" fontAlgn="base">
              <a:lnSpc>
                <a:spcPct val="90000"/>
              </a:lnSpc>
              <a:spcBef>
                <a:spcPct val="20000"/>
              </a:spcBef>
              <a:spcAft>
                <a:spcPct val="0"/>
              </a:spcAft>
              <a:buFontTx/>
              <a:buChar char="•"/>
            </a:pPr>
            <a:r>
              <a:rPr lang="en-US" sz="2400" dirty="0">
                <a:solidFill>
                  <a:srgbClr val="173737"/>
                </a:solidFill>
                <a:latin typeface="Times New Roman" pitchFamily="92" charset="0"/>
                <a:ea typeface="ＭＳ Ｐゴシック" pitchFamily="92" charset="-128"/>
              </a:rPr>
              <a:t>Maternal ratings</a:t>
            </a:r>
          </a:p>
          <a:p>
            <a:pPr marL="342900" indent="-342900" fontAlgn="base">
              <a:lnSpc>
                <a:spcPct val="90000"/>
              </a:lnSpc>
              <a:spcBef>
                <a:spcPct val="20000"/>
              </a:spcBef>
              <a:spcAft>
                <a:spcPct val="0"/>
              </a:spcAft>
              <a:buFontTx/>
              <a:buChar char="•"/>
            </a:pPr>
            <a:endParaRPr lang="en-US" sz="2400" dirty="0">
              <a:solidFill>
                <a:srgbClr val="173737"/>
              </a:solidFill>
              <a:latin typeface="Times New Roman" pitchFamily="92" charset="0"/>
              <a:ea typeface="ＭＳ Ｐゴシック" pitchFamily="92" charset="-128"/>
            </a:endParaRPr>
          </a:p>
          <a:p>
            <a:pPr marL="342900" indent="-342900" fontAlgn="base">
              <a:lnSpc>
                <a:spcPct val="90000"/>
              </a:lnSpc>
              <a:spcBef>
                <a:spcPct val="20000"/>
              </a:spcBef>
              <a:spcAft>
                <a:spcPct val="0"/>
              </a:spcAft>
              <a:buFontTx/>
              <a:buChar char="•"/>
            </a:pPr>
            <a:r>
              <a:rPr lang="en-US" sz="2400" dirty="0">
                <a:solidFill>
                  <a:srgbClr val="173737"/>
                </a:solidFill>
                <a:latin typeface="Times New Roman" pitchFamily="92" charset="0"/>
                <a:ea typeface="ＭＳ Ｐゴシック" pitchFamily="92" charset="-128"/>
              </a:rPr>
              <a:t>21 items capturing communication, trust, and alienation (reverse-scored).</a:t>
            </a:r>
          </a:p>
          <a:p>
            <a:pPr marL="342900" indent="-342900" fontAlgn="base">
              <a:lnSpc>
                <a:spcPct val="90000"/>
              </a:lnSpc>
              <a:spcBef>
                <a:spcPct val="20000"/>
              </a:spcBef>
              <a:spcAft>
                <a:spcPct val="0"/>
              </a:spcAft>
              <a:buFontTx/>
              <a:buChar char="•"/>
            </a:pPr>
            <a:r>
              <a:rPr lang="en-US" sz="2400" dirty="0">
                <a:solidFill>
                  <a:srgbClr val="173737"/>
                </a:solidFill>
                <a:latin typeface="Times New Roman" pitchFamily="92" charset="0"/>
                <a:ea typeface="ＭＳ Ｐゴシック" pitchFamily="92" charset="-128"/>
              </a:rPr>
              <a:t>Cronbach’s  α  = .94</a:t>
            </a:r>
          </a:p>
          <a:p>
            <a:pPr fontAlgn="base">
              <a:lnSpc>
                <a:spcPct val="90000"/>
              </a:lnSpc>
              <a:spcBef>
                <a:spcPct val="20000"/>
              </a:spcBef>
              <a:spcAft>
                <a:spcPct val="0"/>
              </a:spcAft>
            </a:pPr>
            <a:endParaRPr lang="en-US" sz="1050" dirty="0">
              <a:solidFill>
                <a:srgbClr val="C00000"/>
              </a:solidFill>
              <a:latin typeface="Times New Roman" pitchFamily="92" charset="0"/>
              <a:ea typeface="ＭＳ Ｐゴシック" pitchFamily="92" charset="-128"/>
            </a:endParaRPr>
          </a:p>
          <a:p>
            <a:pPr marL="800100" lvl="1" indent="-342900" fontAlgn="base">
              <a:lnSpc>
                <a:spcPct val="90000"/>
              </a:lnSpc>
              <a:spcBef>
                <a:spcPct val="20000"/>
              </a:spcBef>
              <a:spcAft>
                <a:spcPct val="0"/>
              </a:spcAft>
              <a:buFontTx/>
              <a:buChar char="•"/>
            </a:pPr>
            <a:endParaRPr lang="en-US" sz="2000" dirty="0">
              <a:solidFill>
                <a:srgbClr val="003366"/>
              </a:solidFill>
              <a:latin typeface="Times New Roman" pitchFamily="92" charset="0"/>
              <a:ea typeface="ＭＳ Ｐゴシック" pitchFamily="92" charset="-128"/>
            </a:endParaRPr>
          </a:p>
          <a:p>
            <a:pPr marL="342900" indent="-342900" fontAlgn="base">
              <a:lnSpc>
                <a:spcPct val="90000"/>
              </a:lnSpc>
              <a:spcBef>
                <a:spcPct val="20000"/>
              </a:spcBef>
              <a:spcAft>
                <a:spcPct val="0"/>
              </a:spcAft>
              <a:buFontTx/>
              <a:buChar char="•"/>
            </a:pPr>
            <a:endParaRPr lang="en-US" sz="2400" dirty="0">
              <a:solidFill>
                <a:srgbClr val="FFFFFF"/>
              </a:solidFill>
              <a:latin typeface="Times New Roman" pitchFamily="92" charset="0"/>
              <a:ea typeface="ＭＳ Ｐゴシック" pitchFamily="92" charset="-128"/>
            </a:endParaRPr>
          </a:p>
        </p:txBody>
      </p:sp>
    </p:spTree>
    <p:extLst>
      <p:ext uri="{BB962C8B-B14F-4D97-AF65-F5344CB8AC3E}">
        <p14:creationId xmlns:p14="http://schemas.microsoft.com/office/powerpoint/2010/main" val="296980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22" presetClass="entr" presetSubtype="8"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1000"/>
                                        <p:tgtEl>
                                          <p:spTgt spid="35"/>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p:bldP spid="28" grpId="0"/>
      <p:bldP spid="32" grpId="0" animBg="1"/>
      <p:bldP spid="34" grpId="0" animBg="1"/>
      <p:bldP spid="36" grpId="0" animBg="1"/>
      <p:bldP spid="24" grpId="0" animBg="1"/>
      <p:bldP spid="24" grpId="1" animBg="1"/>
      <p:bldP spid="3" grpId="0" animBg="1"/>
      <p:bldP spid="49" grpId="0" animBg="1"/>
      <p:bldP spid="50" grpId="0" animBg="1"/>
      <p:bldP spid="51"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51" name="Rectangle 12"/>
          <p:cNvSpPr>
            <a:spLocks noGrp="1" noChangeArrowheads="1"/>
          </p:cNvSpPr>
          <p:nvPr>
            <p:ph type="title" idx="4294967295"/>
          </p:nvPr>
        </p:nvSpPr>
        <p:spPr>
          <a:xfrm>
            <a:off x="1981200" y="218632"/>
            <a:ext cx="8229600" cy="1371600"/>
          </a:xfrm>
          <a:prstGeom prst="rect">
            <a:avLst/>
          </a:prstGeom>
        </p:spPr>
        <p:txBody>
          <a:bodyPr/>
          <a:lstStyle/>
          <a:p>
            <a:pPr eaLnBrk="1" hangingPunct="1"/>
            <a:r>
              <a:rPr lang="en-US" dirty="0">
                <a:solidFill>
                  <a:srgbClr val="002060"/>
                </a:solidFill>
                <a:latin typeface="Times New Roman" charset="0"/>
                <a:ea typeface="ＭＳ Ｐゴシック" charset="0"/>
                <a:cs typeface="ＭＳ Ｐゴシック" charset="0"/>
              </a:rPr>
              <a:t>Poor Status in Peer Group</a:t>
            </a:r>
            <a:br>
              <a:rPr lang="en-US" dirty="0">
                <a:solidFill>
                  <a:srgbClr val="002060"/>
                </a:solidFill>
                <a:latin typeface="Times New Roman" charset="0"/>
                <a:ea typeface="ＭＳ Ｐゴシック" charset="0"/>
                <a:cs typeface="ＭＳ Ｐゴシック" charset="0"/>
              </a:rPr>
            </a:br>
            <a:r>
              <a:rPr lang="en-US" dirty="0">
                <a:solidFill>
                  <a:srgbClr val="002060"/>
                </a:solidFill>
                <a:latin typeface="Times New Roman" charset="0"/>
                <a:ea typeface="ＭＳ Ｐゴシック" charset="0"/>
                <a:cs typeface="ＭＳ Ｐゴシック" charset="0"/>
              </a:rPr>
              <a:t>Predicts Exposure to Peer Pressure</a:t>
            </a:r>
          </a:p>
        </p:txBody>
      </p:sp>
      <p:sp>
        <p:nvSpPr>
          <p:cNvPr id="21" name="Oval 3"/>
          <p:cNvSpPr>
            <a:spLocks noChangeArrowheads="1"/>
          </p:cNvSpPr>
          <p:nvPr/>
        </p:nvSpPr>
        <p:spPr bwMode="auto">
          <a:xfrm>
            <a:off x="9559246" y="3333347"/>
            <a:ext cx="2562235" cy="1389729"/>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re: Neutral/Positive Behaviors from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Close Friend</a:t>
            </a:r>
          </a:p>
        </p:txBody>
      </p:sp>
      <p:cxnSp>
        <p:nvCxnSpPr>
          <p:cNvPr id="23" name="Straight Arrow Connector 18"/>
          <p:cNvCxnSpPr>
            <a:cxnSpLocks noChangeShapeType="1"/>
            <a:stCxn id="32" idx="6"/>
            <a:endCxn id="21" idx="2"/>
          </p:cNvCxnSpPr>
          <p:nvPr/>
        </p:nvCxnSpPr>
        <p:spPr bwMode="auto">
          <a:xfrm>
            <a:off x="7114586" y="3947926"/>
            <a:ext cx="2444660" cy="80286"/>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27" name="TextBox 26"/>
          <p:cNvSpPr txBox="1"/>
          <p:nvPr/>
        </p:nvSpPr>
        <p:spPr>
          <a:xfrm>
            <a:off x="4975624" y="1248597"/>
            <a:ext cx="1191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Age 13</a:t>
            </a:r>
          </a:p>
        </p:txBody>
      </p:sp>
      <p:sp>
        <p:nvSpPr>
          <p:cNvPr id="28" name="TextBox 27"/>
          <p:cNvSpPr txBox="1"/>
          <p:nvPr/>
        </p:nvSpPr>
        <p:spPr>
          <a:xfrm>
            <a:off x="10060777" y="1234360"/>
            <a:ext cx="181011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Ages 14-17</a:t>
            </a:r>
          </a:p>
        </p:txBody>
      </p:sp>
      <p:cxnSp>
        <p:nvCxnSpPr>
          <p:cNvPr id="29" name="Straight Arrow Connector 28"/>
          <p:cNvCxnSpPr>
            <a:cxnSpLocks/>
            <a:stCxn id="34" idx="6"/>
            <a:endCxn id="21" idx="2"/>
          </p:cNvCxnSpPr>
          <p:nvPr/>
        </p:nvCxnSpPr>
        <p:spPr bwMode="auto">
          <a:xfrm flipV="1">
            <a:off x="6616762" y="4028212"/>
            <a:ext cx="2942484" cy="1970503"/>
          </a:xfrm>
          <a:prstGeom prst="straightConnector1">
            <a:avLst/>
          </a:prstGeom>
          <a:noFill/>
          <a:ln w="19050" cap="flat" cmpd="sng" algn="ctr">
            <a:solidFill>
              <a:schemeClr val="accent4"/>
            </a:solidFill>
            <a:prstDash val="solid"/>
            <a:round/>
            <a:headEnd type="none" w="med" len="med"/>
            <a:tailEnd type="arrow"/>
          </a:ln>
          <a:effectLst/>
        </p:spPr>
      </p:cxnSp>
      <p:sp>
        <p:nvSpPr>
          <p:cNvPr id="32" name="Oval 2"/>
          <p:cNvSpPr>
            <a:spLocks noChangeArrowheads="1"/>
          </p:cNvSpPr>
          <p:nvPr/>
        </p:nvSpPr>
        <p:spPr bwMode="auto">
          <a:xfrm>
            <a:off x="4363542" y="3295481"/>
            <a:ext cx="2751044" cy="1304890"/>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re: Neutral/Positive Behaviors from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Close Friend</a:t>
            </a:r>
          </a:p>
        </p:txBody>
      </p:sp>
      <p:sp>
        <p:nvSpPr>
          <p:cNvPr id="34" name="Oval 2"/>
          <p:cNvSpPr>
            <a:spLocks noChangeArrowheads="1"/>
          </p:cNvSpPr>
          <p:nvPr/>
        </p:nvSpPr>
        <p:spPr bwMode="auto">
          <a:xfrm>
            <a:off x="4861366" y="5715156"/>
            <a:ext cx="1755396" cy="567118"/>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Gender</a:t>
            </a:r>
          </a:p>
        </p:txBody>
      </p:sp>
      <p:cxnSp>
        <p:nvCxnSpPr>
          <p:cNvPr id="35" name="Straight Arrow Connector 34"/>
          <p:cNvCxnSpPr>
            <a:cxnSpLocks/>
            <a:stCxn id="36" idx="6"/>
            <a:endCxn id="21" idx="2"/>
          </p:cNvCxnSpPr>
          <p:nvPr/>
        </p:nvCxnSpPr>
        <p:spPr bwMode="auto">
          <a:xfrm>
            <a:off x="7249210" y="2504548"/>
            <a:ext cx="2310036" cy="1523664"/>
          </a:xfrm>
          <a:prstGeom prst="straightConnector1">
            <a:avLst/>
          </a:prstGeom>
          <a:noFill/>
          <a:ln w="69850" cap="flat" cmpd="sng" algn="ctr">
            <a:solidFill>
              <a:schemeClr val="bg1"/>
            </a:solidFill>
            <a:prstDash val="solid"/>
            <a:round/>
            <a:headEnd type="none" w="med" len="med"/>
            <a:tailEnd type="arrow"/>
          </a:ln>
          <a:effectLst/>
        </p:spPr>
      </p:cxnSp>
      <p:sp>
        <p:nvSpPr>
          <p:cNvPr id="36" name="Oval 2"/>
          <p:cNvSpPr>
            <a:spLocks noChangeArrowheads="1"/>
          </p:cNvSpPr>
          <p:nvPr/>
        </p:nvSpPr>
        <p:spPr bwMode="auto">
          <a:xfrm>
            <a:off x="4228919" y="1953402"/>
            <a:ext cx="3020291" cy="1102291"/>
          </a:xfrm>
          <a:prstGeom prst="ellipse">
            <a:avLst/>
          </a:prstGeom>
          <a:solidFill>
            <a:srgbClr val="BCDAF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Peer Preference (Sociometric</a:t>
            </a:r>
          </a:p>
        </p:txBody>
      </p:sp>
      <p:sp>
        <p:nvSpPr>
          <p:cNvPr id="24" name="Text Box 11"/>
          <p:cNvSpPr txBox="1">
            <a:spLocks noChangeArrowheads="1"/>
          </p:cNvSpPr>
          <p:nvPr/>
        </p:nvSpPr>
        <p:spPr bwMode="auto">
          <a:xfrm>
            <a:off x="7954384" y="2860872"/>
            <a:ext cx="765064"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charset="0"/>
                <a:ea typeface="ＭＳ Ｐゴシック" charset="0"/>
              </a:rPr>
              <a:t>-.19**</a:t>
            </a:r>
          </a:p>
        </p:txBody>
      </p:sp>
      <p:sp>
        <p:nvSpPr>
          <p:cNvPr id="3" name="Oval 2">
            <a:extLst>
              <a:ext uri="{FF2B5EF4-FFF2-40B4-BE49-F238E27FC236}">
                <a16:creationId xmlns:a16="http://schemas.microsoft.com/office/drawing/2014/main" id="{E02C5E0C-4E50-B63F-948F-4331A81994F4}"/>
              </a:ext>
            </a:extLst>
          </p:cNvPr>
          <p:cNvSpPr>
            <a:spLocks noChangeArrowheads="1"/>
          </p:cNvSpPr>
          <p:nvPr/>
        </p:nvSpPr>
        <p:spPr bwMode="auto">
          <a:xfrm>
            <a:off x="4812875" y="5000730"/>
            <a:ext cx="1852378" cy="597626"/>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Family Income</a:t>
            </a:r>
          </a:p>
        </p:txBody>
      </p:sp>
      <p:cxnSp>
        <p:nvCxnSpPr>
          <p:cNvPr id="5" name="Straight Arrow Connector 18">
            <a:extLst>
              <a:ext uri="{FF2B5EF4-FFF2-40B4-BE49-F238E27FC236}">
                <a16:creationId xmlns:a16="http://schemas.microsoft.com/office/drawing/2014/main" id="{6413BCFB-A348-177F-203C-A78916EAB5C8}"/>
              </a:ext>
            </a:extLst>
          </p:cNvPr>
          <p:cNvCxnSpPr>
            <a:cxnSpLocks noChangeShapeType="1"/>
            <a:stCxn id="3" idx="6"/>
            <a:endCxn id="21" idx="2"/>
          </p:cNvCxnSpPr>
          <p:nvPr/>
        </p:nvCxnSpPr>
        <p:spPr bwMode="auto">
          <a:xfrm flipV="1">
            <a:off x="6665253" y="4028212"/>
            <a:ext cx="2893993" cy="1271331"/>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49" name="Text Box 11">
            <a:extLst>
              <a:ext uri="{FF2B5EF4-FFF2-40B4-BE49-F238E27FC236}">
                <a16:creationId xmlns:a16="http://schemas.microsoft.com/office/drawing/2014/main" id="{97325989-F7B8-9D44-99BA-F42AE99A10FE}"/>
              </a:ext>
            </a:extLst>
          </p:cNvPr>
          <p:cNvSpPr txBox="1">
            <a:spLocks noChangeArrowheads="1"/>
          </p:cNvSpPr>
          <p:nvPr/>
        </p:nvSpPr>
        <p:spPr bwMode="auto">
          <a:xfrm>
            <a:off x="8088004" y="3831499"/>
            <a:ext cx="334543" cy="276999"/>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charset="0"/>
                <a:ea typeface="ＭＳ Ｐゴシック" charset="0"/>
              </a:rPr>
              <a:t>.10</a:t>
            </a:r>
          </a:p>
        </p:txBody>
      </p:sp>
      <p:sp>
        <p:nvSpPr>
          <p:cNvPr id="50" name="Text Box 11">
            <a:extLst>
              <a:ext uri="{FF2B5EF4-FFF2-40B4-BE49-F238E27FC236}">
                <a16:creationId xmlns:a16="http://schemas.microsoft.com/office/drawing/2014/main" id="{E2FE41E6-E61A-A0BB-5D97-EEFAA3213E27}"/>
              </a:ext>
            </a:extLst>
          </p:cNvPr>
          <p:cNvSpPr txBox="1">
            <a:spLocks noChangeArrowheads="1"/>
          </p:cNvSpPr>
          <p:nvPr/>
        </p:nvSpPr>
        <p:spPr bwMode="auto">
          <a:xfrm>
            <a:off x="8050104" y="4476855"/>
            <a:ext cx="460248"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charset="0"/>
                <a:ea typeface="ＭＳ Ｐゴシック" charset="0"/>
              </a:rPr>
              <a:t>-.13</a:t>
            </a:r>
          </a:p>
        </p:txBody>
      </p:sp>
      <p:sp>
        <p:nvSpPr>
          <p:cNvPr id="51" name="Text Box 11">
            <a:extLst>
              <a:ext uri="{FF2B5EF4-FFF2-40B4-BE49-F238E27FC236}">
                <a16:creationId xmlns:a16="http://schemas.microsoft.com/office/drawing/2014/main" id="{90FDB51E-9D68-8506-DA04-2667D9B5B16B}"/>
              </a:ext>
            </a:extLst>
          </p:cNvPr>
          <p:cNvSpPr txBox="1">
            <a:spLocks noChangeArrowheads="1"/>
          </p:cNvSpPr>
          <p:nvPr/>
        </p:nvSpPr>
        <p:spPr bwMode="auto">
          <a:xfrm>
            <a:off x="8088004" y="4806795"/>
            <a:ext cx="765064" cy="246221"/>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charset="0"/>
                <a:ea typeface="ＭＳ Ｐゴシック" charset="0"/>
              </a:rPr>
              <a:t>.27***</a:t>
            </a:r>
          </a:p>
        </p:txBody>
      </p:sp>
      <p:sp>
        <p:nvSpPr>
          <p:cNvPr id="14" name="Rectangle 13">
            <a:extLst>
              <a:ext uri="{FF2B5EF4-FFF2-40B4-BE49-F238E27FC236}">
                <a16:creationId xmlns:a16="http://schemas.microsoft.com/office/drawing/2014/main" id="{FFB3457E-AF56-49ED-EF22-0451AA38D9B8}"/>
              </a:ext>
            </a:extLst>
          </p:cNvPr>
          <p:cNvSpPr>
            <a:spLocks noChangeArrowheads="1"/>
          </p:cNvSpPr>
          <p:nvPr/>
        </p:nvSpPr>
        <p:spPr bwMode="auto">
          <a:xfrm>
            <a:off x="292061" y="1824382"/>
            <a:ext cx="4034105" cy="4568231"/>
          </a:xfrm>
          <a:prstGeom prst="rect">
            <a:avLst/>
          </a:prstGeom>
          <a:noFill/>
          <a:ln w="9525">
            <a:noFill/>
            <a:miter lim="800000"/>
            <a:headEnd/>
            <a:tailEnd/>
          </a:ln>
        </p:spPr>
        <p:txBody>
          <a:bodyPr>
            <a:prstTxWarp prst="textNoShape">
              <a:avLst/>
            </a:prstTxWarp>
          </a:bodyPr>
          <a:lstStyle/>
          <a:p>
            <a:pPr marL="342900" indent="-342900" fontAlgn="base">
              <a:lnSpc>
                <a:spcPct val="90000"/>
              </a:lnSpc>
              <a:spcBef>
                <a:spcPct val="20000"/>
              </a:spcBef>
              <a:spcAft>
                <a:spcPct val="0"/>
              </a:spcAft>
              <a:buFontTx/>
              <a:buChar char="•"/>
            </a:pPr>
            <a:r>
              <a:rPr lang="en-US" sz="2400" dirty="0" err="1">
                <a:solidFill>
                  <a:srgbClr val="173737"/>
                </a:solidFill>
                <a:latin typeface="Times New Roman" pitchFamily="92" charset="0"/>
                <a:ea typeface="ＭＳ Ｐゴシック" pitchFamily="92" charset="-128"/>
              </a:rPr>
              <a:t>Sociometrically</a:t>
            </a:r>
            <a:r>
              <a:rPr lang="en-US" sz="2400" dirty="0">
                <a:solidFill>
                  <a:srgbClr val="173737"/>
                </a:solidFill>
                <a:latin typeface="Times New Roman" pitchFamily="92" charset="0"/>
                <a:ea typeface="ＭＳ Ｐゴシック" pitchFamily="92" charset="-128"/>
              </a:rPr>
              <a:t>-assessed</a:t>
            </a:r>
          </a:p>
          <a:p>
            <a:pPr marL="342900" indent="-342900" fontAlgn="base">
              <a:lnSpc>
                <a:spcPct val="90000"/>
              </a:lnSpc>
              <a:spcBef>
                <a:spcPct val="20000"/>
              </a:spcBef>
              <a:spcAft>
                <a:spcPct val="0"/>
              </a:spcAft>
              <a:buFontTx/>
              <a:buChar char="•"/>
            </a:pPr>
            <a:r>
              <a:rPr lang="en-US" sz="2400" dirty="0">
                <a:solidFill>
                  <a:srgbClr val="173737"/>
                </a:solidFill>
                <a:latin typeface="Times New Roman" pitchFamily="92" charset="0"/>
                <a:ea typeface="ＭＳ Ｐゴシック" pitchFamily="92" charset="-128"/>
              </a:rPr>
              <a:t>Classmates asked: </a:t>
            </a:r>
            <a:r>
              <a:rPr lang="en-US" sz="2400" i="1" dirty="0">
                <a:solidFill>
                  <a:srgbClr val="173737"/>
                </a:solidFill>
                <a:latin typeface="Times New Roman" pitchFamily="92" charset="0"/>
                <a:ea typeface="ＭＳ Ｐゴシック" pitchFamily="92" charset="-128"/>
              </a:rPr>
              <a:t>Name 10 peers with whom you would most like to spend time on a Saturday night.</a:t>
            </a:r>
          </a:p>
          <a:p>
            <a:pPr marL="342900" indent="-342900" fontAlgn="base">
              <a:lnSpc>
                <a:spcPct val="90000"/>
              </a:lnSpc>
              <a:spcBef>
                <a:spcPct val="20000"/>
              </a:spcBef>
              <a:spcAft>
                <a:spcPct val="0"/>
              </a:spcAft>
              <a:buFontTx/>
              <a:buChar char="•"/>
            </a:pPr>
            <a:r>
              <a:rPr lang="en-US" sz="2400" dirty="0">
                <a:solidFill>
                  <a:srgbClr val="173737"/>
                </a:solidFill>
                <a:latin typeface="Times New Roman" pitchFamily="92" charset="0"/>
                <a:ea typeface="ＭＳ Ｐゴシック" pitchFamily="92" charset="-128"/>
              </a:rPr>
              <a:t>Relatively stable over time</a:t>
            </a:r>
          </a:p>
          <a:p>
            <a:pPr marL="342900" indent="-342900" fontAlgn="base">
              <a:lnSpc>
                <a:spcPct val="90000"/>
              </a:lnSpc>
              <a:spcBef>
                <a:spcPct val="20000"/>
              </a:spcBef>
              <a:spcAft>
                <a:spcPct val="0"/>
              </a:spcAft>
              <a:buFontTx/>
              <a:buChar char="•"/>
            </a:pPr>
            <a:r>
              <a:rPr lang="en-US" sz="2400" dirty="0">
                <a:solidFill>
                  <a:srgbClr val="173737"/>
                </a:solidFill>
                <a:latin typeface="Times New Roman" pitchFamily="92" charset="0"/>
                <a:ea typeface="ＭＳ Ｐゴシック" pitchFamily="92" charset="-128"/>
              </a:rPr>
              <a:t>Previously related to attachment security &amp; positive parental and peer interactions </a:t>
            </a:r>
            <a:r>
              <a:rPr lang="en-US" dirty="0">
                <a:solidFill>
                  <a:srgbClr val="173737"/>
                </a:solidFill>
                <a:latin typeface="Times New Roman" pitchFamily="92" charset="0"/>
                <a:ea typeface="ＭＳ Ｐゴシック" pitchFamily="92" charset="-128"/>
              </a:rPr>
              <a:t>(Allen, et al., 2005; 2007; 2008).</a:t>
            </a:r>
            <a:endParaRPr lang="en-US" sz="2400" dirty="0">
              <a:solidFill>
                <a:srgbClr val="173737"/>
              </a:solidFill>
              <a:latin typeface="Times New Roman" pitchFamily="92" charset="0"/>
              <a:ea typeface="ＭＳ Ｐゴシック" pitchFamily="92" charset="-128"/>
            </a:endParaRPr>
          </a:p>
          <a:p>
            <a:pPr fontAlgn="base">
              <a:lnSpc>
                <a:spcPct val="90000"/>
              </a:lnSpc>
              <a:spcBef>
                <a:spcPct val="20000"/>
              </a:spcBef>
              <a:spcAft>
                <a:spcPct val="0"/>
              </a:spcAft>
            </a:pPr>
            <a:endParaRPr lang="en-US" sz="1050" dirty="0">
              <a:solidFill>
                <a:srgbClr val="C00000"/>
              </a:solidFill>
              <a:latin typeface="Times New Roman" pitchFamily="92" charset="0"/>
              <a:ea typeface="ＭＳ Ｐゴシック" pitchFamily="92" charset="-128"/>
            </a:endParaRPr>
          </a:p>
          <a:p>
            <a:pPr marL="800100" lvl="1" indent="-342900" fontAlgn="base">
              <a:lnSpc>
                <a:spcPct val="90000"/>
              </a:lnSpc>
              <a:spcBef>
                <a:spcPct val="20000"/>
              </a:spcBef>
              <a:spcAft>
                <a:spcPct val="0"/>
              </a:spcAft>
              <a:buFontTx/>
              <a:buChar char="•"/>
            </a:pPr>
            <a:endParaRPr lang="en-US" sz="2000" dirty="0">
              <a:solidFill>
                <a:srgbClr val="003366"/>
              </a:solidFill>
              <a:latin typeface="Times New Roman" pitchFamily="92" charset="0"/>
              <a:ea typeface="ＭＳ Ｐゴシック" pitchFamily="92" charset="-128"/>
            </a:endParaRPr>
          </a:p>
          <a:p>
            <a:pPr marL="342900" indent="-342900" fontAlgn="base">
              <a:lnSpc>
                <a:spcPct val="90000"/>
              </a:lnSpc>
              <a:spcBef>
                <a:spcPct val="20000"/>
              </a:spcBef>
              <a:spcAft>
                <a:spcPct val="0"/>
              </a:spcAft>
              <a:buFontTx/>
              <a:buChar char="•"/>
            </a:pPr>
            <a:endParaRPr lang="en-US" sz="2400" dirty="0">
              <a:solidFill>
                <a:srgbClr val="FFFFFF"/>
              </a:solidFill>
              <a:latin typeface="Times New Roman" pitchFamily="92" charset="0"/>
              <a:ea typeface="ＭＳ Ｐゴシック" pitchFamily="92" charset="-128"/>
            </a:endParaRPr>
          </a:p>
        </p:txBody>
      </p:sp>
    </p:spTree>
    <p:extLst>
      <p:ext uri="{BB962C8B-B14F-4D97-AF65-F5344CB8AC3E}">
        <p14:creationId xmlns:p14="http://schemas.microsoft.com/office/powerpoint/2010/main" val="261935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22" presetClass="entr" presetSubtype="8"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1000"/>
                                        <p:tgtEl>
                                          <p:spTgt spid="35"/>
                                        </p:tgtEl>
                                      </p:cBhvr>
                                    </p:animEffec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p:bldP spid="28" grpId="0"/>
      <p:bldP spid="32" grpId="0" animBg="1"/>
      <p:bldP spid="34" grpId="0" animBg="1"/>
      <p:bldP spid="36" grpId="0" animBg="1"/>
      <p:bldP spid="24" grpId="0" animBg="1"/>
      <p:bldP spid="24" grpId="1" animBg="1"/>
      <p:bldP spid="3" grpId="0" animBg="1"/>
      <p:bldP spid="49"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3164" y="1006702"/>
            <a:ext cx="7212724" cy="1028700"/>
          </a:xfrm>
        </p:spPr>
        <p:txBody>
          <a:bodyPr/>
          <a:lstStyle/>
          <a:p>
            <a:r>
              <a:rPr lang="en-US" sz="3750" b="1" dirty="0">
                <a:solidFill>
                  <a:srgbClr val="002060"/>
                </a:solidFill>
                <a:latin typeface="ITC Franklin Gothic Std Med" panose="020B0504030503020204" pitchFamily="34" charset="77"/>
                <a:ea typeface="+mn-ea"/>
                <a:cs typeface="+mn-cs"/>
              </a:rPr>
              <a:t>A Brief History of Peer Pressure Research</a:t>
            </a:r>
          </a:p>
        </p:txBody>
      </p:sp>
      <p:sp>
        <p:nvSpPr>
          <p:cNvPr id="3" name="TextBox 2">
            <a:extLst>
              <a:ext uri="{FF2B5EF4-FFF2-40B4-BE49-F238E27FC236}">
                <a16:creationId xmlns:a16="http://schemas.microsoft.com/office/drawing/2014/main" id="{CF29F59A-A538-EF4E-84EC-93400DAAFA34}"/>
              </a:ext>
            </a:extLst>
          </p:cNvPr>
          <p:cNvSpPr txBox="1"/>
          <p:nvPr/>
        </p:nvSpPr>
        <p:spPr>
          <a:xfrm>
            <a:off x="1599084" y="2191747"/>
            <a:ext cx="6279356" cy="1431161"/>
          </a:xfrm>
          <a:prstGeom prst="rect">
            <a:avLst/>
          </a:prstGeom>
          <a:noFill/>
        </p:spPr>
        <p:txBody>
          <a:bodyPr wrap="square" rtlCol="0">
            <a:spAutoFit/>
          </a:bodyPr>
          <a:lstStyle/>
          <a:p>
            <a:pPr defTabSz="685800">
              <a:spcAft>
                <a:spcPts val="900"/>
              </a:spcAft>
            </a:pPr>
            <a:r>
              <a:rPr lang="en-US" sz="2400" dirty="0">
                <a:solidFill>
                  <a:prstClr val="black"/>
                </a:solidFill>
                <a:latin typeface="Calibri" panose="020F0502020204030204"/>
                <a:ea typeface="ＭＳ Ｐゴシック" pitchFamily="92" charset="-128"/>
              </a:rPr>
              <a:t>1980’s and 1990’s</a:t>
            </a:r>
          </a:p>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Examining it as a major cause of teen deviance</a:t>
            </a:r>
          </a:p>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Assessing pressure to drink, smoke, etc.</a:t>
            </a:r>
          </a:p>
        </p:txBody>
      </p:sp>
      <p:pic>
        <p:nvPicPr>
          <p:cNvPr id="1028" name="Picture 4">
            <a:extLst>
              <a:ext uri="{FF2B5EF4-FFF2-40B4-BE49-F238E27FC236}">
                <a16:creationId xmlns:a16="http://schemas.microsoft.com/office/drawing/2014/main" id="{DCD5C834-3CBD-0ABA-3366-CAECC99F8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360" y="5715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1A4521E-6BC5-A397-E9BF-10BD33D1E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0" y="4361572"/>
            <a:ext cx="4813036" cy="240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1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51" name="Rectangle 12"/>
          <p:cNvSpPr>
            <a:spLocks noGrp="1" noChangeArrowheads="1"/>
          </p:cNvSpPr>
          <p:nvPr>
            <p:ph type="title" idx="4294967295"/>
          </p:nvPr>
        </p:nvSpPr>
        <p:spPr>
          <a:xfrm>
            <a:off x="1981200" y="218632"/>
            <a:ext cx="8229600" cy="1371600"/>
          </a:xfrm>
          <a:prstGeom prst="rect">
            <a:avLst/>
          </a:prstGeom>
        </p:spPr>
        <p:txBody>
          <a:bodyPr/>
          <a:lstStyle/>
          <a:p>
            <a:pPr eaLnBrk="1" hangingPunct="1"/>
            <a:r>
              <a:rPr lang="en-US" dirty="0">
                <a:solidFill>
                  <a:srgbClr val="002060"/>
                </a:solidFill>
                <a:latin typeface="Times New Roman" charset="0"/>
                <a:ea typeface="ＭＳ Ｐゴシック" charset="0"/>
                <a:cs typeface="ＭＳ Ｐゴシック" charset="0"/>
              </a:rPr>
              <a:t>Combined Predictors of Future Exposure to Peer Pressure</a:t>
            </a:r>
          </a:p>
        </p:txBody>
      </p:sp>
      <p:sp>
        <p:nvSpPr>
          <p:cNvPr id="21" name="Oval 3"/>
          <p:cNvSpPr>
            <a:spLocks noChangeArrowheads="1"/>
          </p:cNvSpPr>
          <p:nvPr/>
        </p:nvSpPr>
        <p:spPr bwMode="auto">
          <a:xfrm>
            <a:off x="8954815" y="3263860"/>
            <a:ext cx="2960093" cy="1528702"/>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re: Neutral/Positive Behaviors from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Close Friend</a:t>
            </a:r>
          </a:p>
        </p:txBody>
      </p:sp>
      <p:cxnSp>
        <p:nvCxnSpPr>
          <p:cNvPr id="23" name="Straight Arrow Connector 18"/>
          <p:cNvCxnSpPr>
            <a:cxnSpLocks noChangeShapeType="1"/>
            <a:stCxn id="32" idx="6"/>
            <a:endCxn id="21" idx="2"/>
          </p:cNvCxnSpPr>
          <p:nvPr/>
        </p:nvCxnSpPr>
        <p:spPr bwMode="auto">
          <a:xfrm flipV="1">
            <a:off x="3425994" y="4028211"/>
            <a:ext cx="5528821" cy="1208316"/>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27" name="TextBox 26"/>
          <p:cNvSpPr txBox="1"/>
          <p:nvPr/>
        </p:nvSpPr>
        <p:spPr>
          <a:xfrm>
            <a:off x="1287032" y="1248597"/>
            <a:ext cx="1191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Age 13</a:t>
            </a:r>
          </a:p>
        </p:txBody>
      </p:sp>
      <p:sp>
        <p:nvSpPr>
          <p:cNvPr id="28" name="TextBox 27"/>
          <p:cNvSpPr txBox="1"/>
          <p:nvPr/>
        </p:nvSpPr>
        <p:spPr>
          <a:xfrm>
            <a:off x="9456346" y="1234360"/>
            <a:ext cx="181011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sng"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Ages 14-17</a:t>
            </a:r>
          </a:p>
        </p:txBody>
      </p:sp>
      <p:cxnSp>
        <p:nvCxnSpPr>
          <p:cNvPr id="29" name="Straight Arrow Connector 28"/>
          <p:cNvCxnSpPr>
            <a:cxnSpLocks/>
            <a:stCxn id="34" idx="6"/>
            <a:endCxn id="21" idx="2"/>
          </p:cNvCxnSpPr>
          <p:nvPr/>
        </p:nvCxnSpPr>
        <p:spPr bwMode="auto">
          <a:xfrm flipV="1">
            <a:off x="3805868" y="4028211"/>
            <a:ext cx="5148947" cy="2500118"/>
          </a:xfrm>
          <a:prstGeom prst="straightConnector1">
            <a:avLst/>
          </a:prstGeom>
          <a:noFill/>
          <a:ln w="19050" cap="flat" cmpd="sng" algn="ctr">
            <a:solidFill>
              <a:schemeClr val="accent4"/>
            </a:solidFill>
            <a:prstDash val="solid"/>
            <a:round/>
            <a:headEnd type="none" w="med" len="med"/>
            <a:tailEnd type="arrow"/>
          </a:ln>
          <a:effectLst/>
        </p:spPr>
      </p:cxnSp>
      <p:sp>
        <p:nvSpPr>
          <p:cNvPr id="32" name="Oval 2"/>
          <p:cNvSpPr>
            <a:spLocks noChangeArrowheads="1"/>
          </p:cNvSpPr>
          <p:nvPr/>
        </p:nvSpPr>
        <p:spPr bwMode="auto">
          <a:xfrm>
            <a:off x="674950" y="4852445"/>
            <a:ext cx="2751044" cy="768164"/>
          </a:xfrm>
          <a:prstGeom prst="ellipse">
            <a:avLst/>
          </a:prstGeom>
          <a:solidFill>
            <a:srgbClr val="FFF39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Pressure from Close Friend</a:t>
            </a:r>
          </a:p>
        </p:txBody>
      </p:sp>
      <p:sp>
        <p:nvSpPr>
          <p:cNvPr id="34" name="Oval 2"/>
          <p:cNvSpPr>
            <a:spLocks noChangeArrowheads="1"/>
          </p:cNvSpPr>
          <p:nvPr/>
        </p:nvSpPr>
        <p:spPr bwMode="auto">
          <a:xfrm>
            <a:off x="2050472" y="6244770"/>
            <a:ext cx="1755396" cy="567118"/>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Gender</a:t>
            </a:r>
          </a:p>
        </p:txBody>
      </p:sp>
      <p:cxnSp>
        <p:nvCxnSpPr>
          <p:cNvPr id="35" name="Straight Arrow Connector 34"/>
          <p:cNvCxnSpPr>
            <a:cxnSpLocks/>
            <a:stCxn id="36" idx="6"/>
            <a:endCxn id="21" idx="2"/>
          </p:cNvCxnSpPr>
          <p:nvPr/>
        </p:nvCxnSpPr>
        <p:spPr bwMode="auto">
          <a:xfrm>
            <a:off x="3491345" y="2220925"/>
            <a:ext cx="5463470" cy="1807286"/>
          </a:xfrm>
          <a:prstGeom prst="straightConnector1">
            <a:avLst/>
          </a:prstGeom>
          <a:noFill/>
          <a:ln w="69850" cap="flat" cmpd="sng" algn="ctr">
            <a:solidFill>
              <a:schemeClr val="bg1"/>
            </a:solidFill>
            <a:prstDash val="solid"/>
            <a:round/>
            <a:headEnd type="none" w="med" len="med"/>
            <a:tailEnd type="arrow"/>
          </a:ln>
          <a:effectLst/>
        </p:spPr>
      </p:cxnSp>
      <p:sp>
        <p:nvSpPr>
          <p:cNvPr id="36" name="Oval 2"/>
          <p:cNvSpPr>
            <a:spLocks noChangeArrowheads="1"/>
          </p:cNvSpPr>
          <p:nvPr/>
        </p:nvSpPr>
        <p:spPr bwMode="auto">
          <a:xfrm>
            <a:off x="471054" y="1821653"/>
            <a:ext cx="3020291" cy="798544"/>
          </a:xfrm>
          <a:prstGeom prst="ellipse">
            <a:avLst/>
          </a:prstGeom>
          <a:solidFill>
            <a:srgbClr val="BCDAF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sz="2000" dirty="0">
                <a:solidFill>
                  <a:srgbClr val="002060"/>
                </a:solidFill>
                <a:latin typeface="Times New Roman" pitchFamily="92" charset="0"/>
                <a:ea typeface="ＭＳ Ｐゴシック" pitchFamily="92" charset="-128"/>
              </a:rPr>
              <a:t>Maternal Relationship Quality</a:t>
            </a:r>
            <a:endPar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endParaRPr>
          </a:p>
        </p:txBody>
      </p:sp>
      <p:sp>
        <p:nvSpPr>
          <p:cNvPr id="24" name="Text Box 11"/>
          <p:cNvSpPr txBox="1">
            <a:spLocks noChangeArrowheads="1"/>
          </p:cNvSpPr>
          <p:nvPr/>
        </p:nvSpPr>
        <p:spPr bwMode="auto">
          <a:xfrm>
            <a:off x="4643008" y="2523247"/>
            <a:ext cx="836098"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charset="0"/>
                <a:ea typeface="ＭＳ Ｐゴシック" charset="0"/>
              </a:rPr>
              <a:t>-.21**</a:t>
            </a:r>
          </a:p>
        </p:txBody>
      </p:sp>
      <p:sp>
        <p:nvSpPr>
          <p:cNvPr id="3" name="Oval 2">
            <a:extLst>
              <a:ext uri="{FF2B5EF4-FFF2-40B4-BE49-F238E27FC236}">
                <a16:creationId xmlns:a16="http://schemas.microsoft.com/office/drawing/2014/main" id="{E02C5E0C-4E50-B63F-948F-4331A81994F4}"/>
              </a:ext>
            </a:extLst>
          </p:cNvPr>
          <p:cNvSpPr>
            <a:spLocks noChangeArrowheads="1"/>
          </p:cNvSpPr>
          <p:nvPr/>
        </p:nvSpPr>
        <p:spPr bwMode="auto">
          <a:xfrm>
            <a:off x="577386" y="5754575"/>
            <a:ext cx="1852378" cy="597626"/>
          </a:xfrm>
          <a:prstGeom prst="ellipse">
            <a:avLst/>
          </a:prstGeom>
          <a:solidFill>
            <a:schemeClr val="accent4"/>
          </a:solidFill>
          <a:ln w="34925">
            <a:solidFill>
              <a:schemeClr val="accent3"/>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Family Income</a:t>
            </a:r>
          </a:p>
        </p:txBody>
      </p:sp>
      <p:cxnSp>
        <p:nvCxnSpPr>
          <p:cNvPr id="5" name="Straight Arrow Connector 18">
            <a:extLst>
              <a:ext uri="{FF2B5EF4-FFF2-40B4-BE49-F238E27FC236}">
                <a16:creationId xmlns:a16="http://schemas.microsoft.com/office/drawing/2014/main" id="{6413BCFB-A348-177F-203C-A78916EAB5C8}"/>
              </a:ext>
            </a:extLst>
          </p:cNvPr>
          <p:cNvCxnSpPr>
            <a:cxnSpLocks noChangeShapeType="1"/>
            <a:stCxn id="3" idx="6"/>
            <a:endCxn id="21" idx="2"/>
          </p:cNvCxnSpPr>
          <p:nvPr/>
        </p:nvCxnSpPr>
        <p:spPr bwMode="auto">
          <a:xfrm flipV="1">
            <a:off x="2429764" y="4028211"/>
            <a:ext cx="6525051" cy="2025177"/>
          </a:xfrm>
          <a:prstGeom prst="straightConnector1">
            <a:avLst/>
          </a:prstGeom>
          <a:noFill/>
          <a:ln w="19050" cap="flat" cmpd="sng" algn="ctr">
            <a:solidFill>
              <a:schemeClr val="accent4"/>
            </a:solidFill>
            <a:prstDash val="solid"/>
            <a:round/>
            <a:headEnd type="none" w="med" len="med"/>
            <a:tailEnd type="arrow"/>
          </a:ln>
          <a:effectLst/>
          <a:extLst>
            <a:ext uri="{909E8E84-426E-40dd-AFC4-6F175D3DCCD1}">
              <a14:hiddenFill xmlns="" xmlns:a14="http://schemas.microsoft.com/office/drawing/2010/main">
                <a:noFill/>
              </a14:hiddenFill>
            </a:ext>
          </a:extLst>
        </p:spPr>
      </p:cxnSp>
      <p:sp>
        <p:nvSpPr>
          <p:cNvPr id="50" name="Text Box 11">
            <a:extLst>
              <a:ext uri="{FF2B5EF4-FFF2-40B4-BE49-F238E27FC236}">
                <a16:creationId xmlns:a16="http://schemas.microsoft.com/office/drawing/2014/main" id="{E2FE41E6-E61A-A0BB-5D97-EEFAA3213E27}"/>
              </a:ext>
            </a:extLst>
          </p:cNvPr>
          <p:cNvSpPr txBox="1">
            <a:spLocks noChangeArrowheads="1"/>
          </p:cNvSpPr>
          <p:nvPr/>
        </p:nvSpPr>
        <p:spPr bwMode="auto">
          <a:xfrm>
            <a:off x="4221168" y="4887775"/>
            <a:ext cx="765064" cy="276999"/>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1800" dirty="0">
                <a:solidFill>
                  <a:srgbClr val="002060"/>
                </a:solidFill>
              </a:rPr>
              <a:t>.07</a:t>
            </a:r>
            <a:endParaRPr kumimoji="0" lang="en-US" sz="1800" b="0" i="0" u="none" strike="noStrike" kern="1200" cap="none" spc="0" normalizeH="0" baseline="0" noProof="0" dirty="0">
              <a:ln>
                <a:noFill/>
              </a:ln>
              <a:solidFill>
                <a:srgbClr val="002060"/>
              </a:solidFill>
              <a:effectLst/>
              <a:uLnTx/>
              <a:uFillTx/>
              <a:latin typeface="Times New Roman" charset="0"/>
              <a:ea typeface="ＭＳ Ｐゴシック" charset="0"/>
            </a:endParaRPr>
          </a:p>
        </p:txBody>
      </p:sp>
      <p:sp>
        <p:nvSpPr>
          <p:cNvPr id="51" name="Text Box 11">
            <a:extLst>
              <a:ext uri="{FF2B5EF4-FFF2-40B4-BE49-F238E27FC236}">
                <a16:creationId xmlns:a16="http://schemas.microsoft.com/office/drawing/2014/main" id="{90FDB51E-9D68-8506-DA04-2667D9B5B16B}"/>
              </a:ext>
            </a:extLst>
          </p:cNvPr>
          <p:cNvSpPr txBox="1">
            <a:spLocks noChangeArrowheads="1"/>
          </p:cNvSpPr>
          <p:nvPr/>
        </p:nvSpPr>
        <p:spPr bwMode="auto">
          <a:xfrm>
            <a:off x="4221168" y="6107640"/>
            <a:ext cx="765064" cy="276999"/>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charset="0"/>
                <a:ea typeface="ＭＳ Ｐゴシック" charset="0"/>
              </a:rPr>
              <a:t>.26**</a:t>
            </a:r>
          </a:p>
        </p:txBody>
      </p:sp>
      <p:sp>
        <p:nvSpPr>
          <p:cNvPr id="7" name="Oval 2">
            <a:extLst>
              <a:ext uri="{FF2B5EF4-FFF2-40B4-BE49-F238E27FC236}">
                <a16:creationId xmlns:a16="http://schemas.microsoft.com/office/drawing/2014/main" id="{1D372D04-C0AE-EC30-409B-362EEBD8D379}"/>
              </a:ext>
            </a:extLst>
          </p:cNvPr>
          <p:cNvSpPr>
            <a:spLocks noChangeArrowheads="1"/>
          </p:cNvSpPr>
          <p:nvPr/>
        </p:nvSpPr>
        <p:spPr bwMode="auto">
          <a:xfrm>
            <a:off x="487383" y="2785038"/>
            <a:ext cx="3020291" cy="798544"/>
          </a:xfrm>
          <a:prstGeom prst="ellipse">
            <a:avLst/>
          </a:prstGeom>
          <a:solidFill>
            <a:srgbClr val="BCDAF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Peer Sociometric Preference</a:t>
            </a:r>
          </a:p>
        </p:txBody>
      </p:sp>
      <p:sp>
        <p:nvSpPr>
          <p:cNvPr id="8" name="Oval 2">
            <a:extLst>
              <a:ext uri="{FF2B5EF4-FFF2-40B4-BE49-F238E27FC236}">
                <a16:creationId xmlns:a16="http://schemas.microsoft.com/office/drawing/2014/main" id="{A774D0BE-90E7-E3F9-271B-67DB611C9EC8}"/>
              </a:ext>
            </a:extLst>
          </p:cNvPr>
          <p:cNvSpPr>
            <a:spLocks noChangeArrowheads="1"/>
          </p:cNvSpPr>
          <p:nvPr/>
        </p:nvSpPr>
        <p:spPr bwMode="auto">
          <a:xfrm>
            <a:off x="487383" y="3764752"/>
            <a:ext cx="3020291" cy="798544"/>
          </a:xfrm>
          <a:prstGeom prst="ellipse">
            <a:avLst/>
          </a:prstGeom>
          <a:solidFill>
            <a:srgbClr val="BCDAFF"/>
          </a:solidFill>
          <a:ln w="34925">
            <a:solidFill>
              <a:schemeClr val="bg1"/>
            </a:solidFill>
            <a:round/>
            <a:headEnd/>
            <a:tailEnd/>
          </a:ln>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Autonomy with Friend (</a:t>
            </a:r>
            <a:r>
              <a:rPr kumimoji="0" lang="en-US" sz="2000" b="0" i="0" u="none" strike="noStrike" kern="1200" cap="none" spc="0" normalizeH="0" baseline="0" noProof="0" dirty="0" err="1">
                <a:ln>
                  <a:noFill/>
                </a:ln>
                <a:solidFill>
                  <a:srgbClr val="002060"/>
                </a:solidFill>
                <a:effectLst/>
                <a:uLnTx/>
                <a:uFillTx/>
                <a:latin typeface="Times New Roman" pitchFamily="92" charset="0"/>
                <a:ea typeface="ＭＳ Ｐゴシック" pitchFamily="92" charset="-128"/>
                <a:cs typeface="+mn-cs"/>
              </a:rPr>
              <a:t>Obsvd</a:t>
            </a:r>
            <a:r>
              <a:rPr kumimoji="0" lang="en-US" sz="2000" b="0" i="0" u="none" strike="noStrike" kern="1200" cap="none" spc="0" normalizeH="0" baseline="0" noProof="0" dirty="0">
                <a:ln>
                  <a:noFill/>
                </a:ln>
                <a:solidFill>
                  <a:srgbClr val="002060"/>
                </a:solidFill>
                <a:effectLst/>
                <a:uLnTx/>
                <a:uFillTx/>
                <a:latin typeface="Times New Roman" pitchFamily="92" charset="0"/>
                <a:ea typeface="ＭＳ Ｐゴシック" pitchFamily="92" charset="-128"/>
                <a:cs typeface="+mn-cs"/>
              </a:rPr>
              <a:t>.)</a:t>
            </a:r>
          </a:p>
        </p:txBody>
      </p:sp>
      <p:cxnSp>
        <p:nvCxnSpPr>
          <p:cNvPr id="9" name="Straight Arrow Connector 8">
            <a:extLst>
              <a:ext uri="{FF2B5EF4-FFF2-40B4-BE49-F238E27FC236}">
                <a16:creationId xmlns:a16="http://schemas.microsoft.com/office/drawing/2014/main" id="{75BB3CD8-9464-2A07-7152-0111C719DC1E}"/>
              </a:ext>
            </a:extLst>
          </p:cNvPr>
          <p:cNvCxnSpPr>
            <a:cxnSpLocks/>
            <a:stCxn id="7" idx="6"/>
            <a:endCxn id="21" idx="2"/>
          </p:cNvCxnSpPr>
          <p:nvPr/>
        </p:nvCxnSpPr>
        <p:spPr bwMode="auto">
          <a:xfrm>
            <a:off x="3507674" y="3184310"/>
            <a:ext cx="5447141" cy="843901"/>
          </a:xfrm>
          <a:prstGeom prst="straightConnector1">
            <a:avLst/>
          </a:prstGeom>
          <a:noFill/>
          <a:ln w="34925" cap="flat" cmpd="sng" algn="ctr">
            <a:solidFill>
              <a:schemeClr val="bg1"/>
            </a:solidFill>
            <a:prstDash val="solid"/>
            <a:round/>
            <a:headEnd type="none" w="med" len="med"/>
            <a:tailEnd type="arrow"/>
          </a:ln>
          <a:effectLst/>
        </p:spPr>
      </p:cxnSp>
      <p:sp>
        <p:nvSpPr>
          <p:cNvPr id="10" name="Text Box 11">
            <a:extLst>
              <a:ext uri="{FF2B5EF4-FFF2-40B4-BE49-F238E27FC236}">
                <a16:creationId xmlns:a16="http://schemas.microsoft.com/office/drawing/2014/main" id="{0D31322F-B414-73F2-4BF1-499EA1357DCD}"/>
              </a:ext>
            </a:extLst>
          </p:cNvPr>
          <p:cNvSpPr txBox="1">
            <a:spLocks noChangeArrowheads="1"/>
          </p:cNvSpPr>
          <p:nvPr/>
        </p:nvSpPr>
        <p:spPr bwMode="auto">
          <a:xfrm>
            <a:off x="4659560" y="3263860"/>
            <a:ext cx="495536"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charset="0"/>
                <a:ea typeface="ＭＳ Ｐゴシック" charset="0"/>
              </a:rPr>
              <a:t>-.13</a:t>
            </a:r>
          </a:p>
        </p:txBody>
      </p:sp>
      <p:cxnSp>
        <p:nvCxnSpPr>
          <p:cNvPr id="11" name="Straight Arrow Connector 10">
            <a:extLst>
              <a:ext uri="{FF2B5EF4-FFF2-40B4-BE49-F238E27FC236}">
                <a16:creationId xmlns:a16="http://schemas.microsoft.com/office/drawing/2014/main" id="{2500B621-A91F-9375-14F2-85774FFA409E}"/>
              </a:ext>
            </a:extLst>
          </p:cNvPr>
          <p:cNvCxnSpPr>
            <a:cxnSpLocks/>
            <a:stCxn id="8" idx="6"/>
            <a:endCxn id="21" idx="2"/>
          </p:cNvCxnSpPr>
          <p:nvPr/>
        </p:nvCxnSpPr>
        <p:spPr bwMode="auto">
          <a:xfrm flipV="1">
            <a:off x="3507674" y="4028211"/>
            <a:ext cx="5447141" cy="135813"/>
          </a:xfrm>
          <a:prstGeom prst="straightConnector1">
            <a:avLst/>
          </a:prstGeom>
          <a:noFill/>
          <a:ln w="69850" cap="flat" cmpd="sng" algn="ctr">
            <a:solidFill>
              <a:schemeClr val="bg1"/>
            </a:solidFill>
            <a:prstDash val="solid"/>
            <a:round/>
            <a:headEnd type="none" w="med" len="med"/>
            <a:tailEnd type="arrow"/>
          </a:ln>
          <a:effectLst/>
        </p:spPr>
      </p:cxnSp>
      <p:sp>
        <p:nvSpPr>
          <p:cNvPr id="12" name="Text Box 11">
            <a:extLst>
              <a:ext uri="{FF2B5EF4-FFF2-40B4-BE49-F238E27FC236}">
                <a16:creationId xmlns:a16="http://schemas.microsoft.com/office/drawing/2014/main" id="{8B3B3F97-DB86-406D-BC4C-E9A323287D6F}"/>
              </a:ext>
            </a:extLst>
          </p:cNvPr>
          <p:cNvSpPr txBox="1">
            <a:spLocks noChangeArrowheads="1"/>
          </p:cNvSpPr>
          <p:nvPr/>
        </p:nvSpPr>
        <p:spPr bwMode="auto">
          <a:xfrm>
            <a:off x="4659560" y="3957905"/>
            <a:ext cx="836098" cy="307777"/>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charset="0"/>
                <a:ea typeface="ＭＳ Ｐゴシック" charset="0"/>
              </a:rPr>
              <a:t>-.24***</a:t>
            </a:r>
          </a:p>
        </p:txBody>
      </p:sp>
      <p:sp>
        <p:nvSpPr>
          <p:cNvPr id="18" name="Text Box 11">
            <a:extLst>
              <a:ext uri="{FF2B5EF4-FFF2-40B4-BE49-F238E27FC236}">
                <a16:creationId xmlns:a16="http://schemas.microsoft.com/office/drawing/2014/main" id="{AEE3974E-90F8-C8FC-F87F-15DF687591A7}"/>
              </a:ext>
            </a:extLst>
          </p:cNvPr>
          <p:cNvSpPr txBox="1">
            <a:spLocks noChangeArrowheads="1"/>
          </p:cNvSpPr>
          <p:nvPr/>
        </p:nvSpPr>
        <p:spPr bwMode="auto">
          <a:xfrm>
            <a:off x="4221168" y="5319523"/>
            <a:ext cx="765064" cy="276999"/>
          </a:xfrm>
          <a:prstGeom prst="rect">
            <a:avLst/>
          </a:prstGeom>
          <a:solidFill>
            <a:schemeClr val="tx1"/>
          </a:solidFill>
          <a:ln w="57150">
            <a:no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defPPr>
              <a:defRPr lang="en-US"/>
            </a:defPPr>
            <a:lvl1pPr eaLnBrk="1" hangingPunct="1">
              <a:spcBef>
                <a:spcPct val="50000"/>
              </a:spcBef>
              <a:defRPr sz="2000">
                <a:solidFill>
                  <a:srgbClr val="FFFF00"/>
                </a:solidFill>
                <a:latin typeface="Times New Roman" charset="0"/>
                <a:ea typeface="ＭＳ Ｐゴシック" charset="0"/>
                <a:cs typeface="ＭＳ Ｐゴシック" charset="0"/>
              </a:defRPr>
            </a:lvl1pPr>
            <a:lvl2pPr marL="37931725" indent="-37474525" eaLnBrk="0" hangingPunct="0">
              <a:defRPr>
                <a:latin typeface="Times New Roman" charset="0"/>
                <a:ea typeface="ＭＳ Ｐゴシック" charset="0"/>
              </a:defRPr>
            </a:lvl2pPr>
            <a:lvl3pPr eaLnBrk="0" hangingPunct="0">
              <a:defRPr>
                <a:latin typeface="Times New Roman" charset="0"/>
                <a:ea typeface="ＭＳ Ｐゴシック" charset="0"/>
              </a:defRPr>
            </a:lvl3pPr>
            <a:lvl4pPr eaLnBrk="0" hangingPunct="0">
              <a:defRPr>
                <a:latin typeface="Times New Roman" charset="0"/>
                <a:ea typeface="ＭＳ Ｐゴシック" charset="0"/>
              </a:defRPr>
            </a:lvl4pPr>
            <a:lvl5pPr eaLnBrk="0" hangingPunct="0">
              <a:defRPr>
                <a:latin typeface="Times New Roman" charset="0"/>
                <a:ea typeface="ＭＳ Ｐゴシック" charset="0"/>
              </a:defRPr>
            </a:lvl5pPr>
            <a:lvl6pPr marL="457200" eaLnBrk="0" fontAlgn="base" hangingPunct="0">
              <a:spcBef>
                <a:spcPct val="0"/>
              </a:spcBef>
              <a:spcAft>
                <a:spcPct val="0"/>
              </a:spcAft>
              <a:defRPr>
                <a:latin typeface="Times New Roman" charset="0"/>
                <a:ea typeface="ＭＳ Ｐゴシック" charset="0"/>
              </a:defRPr>
            </a:lvl6pPr>
            <a:lvl7pPr marL="914400" eaLnBrk="0" fontAlgn="base" hangingPunct="0">
              <a:spcBef>
                <a:spcPct val="0"/>
              </a:spcBef>
              <a:spcAft>
                <a:spcPct val="0"/>
              </a:spcAft>
              <a:defRPr>
                <a:latin typeface="Times New Roman" charset="0"/>
                <a:ea typeface="ＭＳ Ｐゴシック" charset="0"/>
              </a:defRPr>
            </a:lvl7pPr>
            <a:lvl8pPr marL="1371600" eaLnBrk="0" fontAlgn="base" hangingPunct="0">
              <a:spcBef>
                <a:spcPct val="0"/>
              </a:spcBef>
              <a:spcAft>
                <a:spcPct val="0"/>
              </a:spcAft>
              <a:defRPr>
                <a:latin typeface="Times New Roman" charset="0"/>
                <a:ea typeface="ＭＳ Ｐゴシック" charset="0"/>
              </a:defRPr>
            </a:lvl8pPr>
            <a:lvl9pPr marL="1828800" eaLnBrk="0" fontAlgn="base" hangingPunct="0">
              <a:spcBef>
                <a:spcPct val="0"/>
              </a:spcBef>
              <a:spcAft>
                <a:spcPct val="0"/>
              </a:spcAft>
              <a:defRPr>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1800" dirty="0">
                <a:solidFill>
                  <a:srgbClr val="002060"/>
                </a:solidFill>
              </a:rPr>
              <a:t>-.11</a:t>
            </a:r>
            <a:endParaRPr kumimoji="0" lang="en-US" sz="1800" b="0" i="0" u="none" strike="noStrike" kern="1200" cap="none" spc="0" normalizeH="0" baseline="0" noProof="0" dirty="0">
              <a:ln>
                <a:noFill/>
              </a:ln>
              <a:solidFill>
                <a:srgbClr val="00206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15863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1FB0C7-7201-7846-8DF1-9F58A1E20C43}"/>
              </a:ext>
            </a:extLst>
          </p:cNvPr>
          <p:cNvSpPr txBox="1">
            <a:spLocks/>
          </p:cNvSpPr>
          <p:nvPr/>
        </p:nvSpPr>
        <p:spPr>
          <a:xfrm>
            <a:off x="1981200" y="381000"/>
            <a:ext cx="8229600" cy="1371600"/>
          </a:xfrm>
          <a:prstGeom prst="rect">
            <a:avLst/>
          </a:prstGeom>
        </p:spPr>
        <p:txBody>
          <a:bodyPr/>
          <a:lstStyle>
            <a:lvl1pPr algn="l" defTabSz="685799" rtl="0" eaLnBrk="1" latinLnBrk="0" hangingPunct="1">
              <a:lnSpc>
                <a:spcPct val="90000"/>
              </a:lnSpc>
              <a:spcBef>
                <a:spcPct val="0"/>
              </a:spcBef>
              <a:buNone/>
              <a:defRPr sz="3299" kern="1200">
                <a:solidFill>
                  <a:schemeClr val="tx1"/>
                </a:solidFill>
                <a:latin typeface="+mj-lt"/>
                <a:ea typeface="+mj-ea"/>
                <a:cs typeface="+mj-cs"/>
              </a:defRPr>
            </a:lvl1pPr>
          </a:lstStyle>
          <a:p>
            <a:pPr algn="ctr"/>
            <a:r>
              <a:rPr lang="en-US" b="1" dirty="0">
                <a:solidFill>
                  <a:srgbClr val="002060"/>
                </a:solidFill>
                <a:latin typeface="Calibri Light" panose="020F0302020204030204"/>
              </a:rPr>
              <a:t>Conclusions</a:t>
            </a:r>
          </a:p>
        </p:txBody>
      </p:sp>
      <p:sp>
        <p:nvSpPr>
          <p:cNvPr id="9" name="Content Placeholder 2">
            <a:extLst>
              <a:ext uri="{FF2B5EF4-FFF2-40B4-BE49-F238E27FC236}">
                <a16:creationId xmlns:a16="http://schemas.microsoft.com/office/drawing/2014/main" id="{94D98A92-1285-4A41-B3FE-C3C9A497BD1D}"/>
              </a:ext>
            </a:extLst>
          </p:cNvPr>
          <p:cNvSpPr txBox="1">
            <a:spLocks/>
          </p:cNvSpPr>
          <p:nvPr/>
        </p:nvSpPr>
        <p:spPr>
          <a:xfrm>
            <a:off x="899885" y="1474573"/>
            <a:ext cx="10014857" cy="4114800"/>
          </a:xfrm>
          <a:prstGeom prst="rect">
            <a:avLst/>
          </a:prstGeom>
        </p:spPr>
        <p:txBody>
          <a:bodyPr/>
          <a:lstStyle>
            <a:lvl1pPr marL="171450" indent="-171450" algn="l" defTabSz="68579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9" indent="-171450" algn="l" defTabSz="68579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9" indent="-171450" algn="l" defTabSz="68579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7"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rgbClr val="002060"/>
                </a:solidFill>
                <a:latin typeface="Calibri" panose="020F0502020204030204"/>
              </a:rPr>
              <a:t>Peer pressure has significant implications for concurrent and future autonomy development</a:t>
            </a:r>
          </a:p>
          <a:p>
            <a:pPr lvl="1"/>
            <a:r>
              <a:rPr lang="en-US" sz="2100" dirty="0">
                <a:solidFill>
                  <a:srgbClr val="002060"/>
                </a:solidFill>
                <a:latin typeface="Calibri" panose="020F0502020204030204"/>
              </a:rPr>
              <a:t>Romantic relationships</a:t>
            </a:r>
          </a:p>
          <a:p>
            <a:pPr lvl="1"/>
            <a:r>
              <a:rPr lang="en-US" sz="2100" dirty="0">
                <a:solidFill>
                  <a:srgbClr val="002060"/>
                </a:solidFill>
                <a:latin typeface="Calibri" panose="020F0502020204030204"/>
              </a:rPr>
              <a:t>Independent Functioning</a:t>
            </a:r>
          </a:p>
          <a:p>
            <a:r>
              <a:rPr lang="en-US" sz="2400" dirty="0">
                <a:solidFill>
                  <a:srgbClr val="002060"/>
                </a:solidFill>
                <a:latin typeface="Calibri" panose="020F0502020204030204"/>
              </a:rPr>
              <a:t>Parallels to Research on Lack of Autonomy within the Family</a:t>
            </a:r>
          </a:p>
          <a:p>
            <a:r>
              <a:rPr lang="en-US" sz="2400" dirty="0">
                <a:solidFill>
                  <a:srgbClr val="002060"/>
                </a:solidFill>
                <a:latin typeface="Calibri" panose="020F0502020204030204"/>
              </a:rPr>
              <a:t>Experience of peer pressure doesn’t occur randomly</a:t>
            </a:r>
          </a:p>
          <a:p>
            <a:pPr lvl="1"/>
            <a:r>
              <a:rPr lang="en-US" sz="2100" dirty="0">
                <a:solidFill>
                  <a:srgbClr val="002060"/>
                </a:solidFill>
                <a:latin typeface="Calibri" panose="020F0502020204030204"/>
              </a:rPr>
              <a:t>Most likely to occur for teens who:</a:t>
            </a:r>
          </a:p>
          <a:p>
            <a:pPr lvl="2"/>
            <a:r>
              <a:rPr lang="en-US" sz="2000" dirty="0">
                <a:solidFill>
                  <a:srgbClr val="002060"/>
                </a:solidFill>
                <a:latin typeface="Calibri" panose="020F0502020204030204"/>
              </a:rPr>
              <a:t>Hesitate to be assertive</a:t>
            </a:r>
          </a:p>
          <a:p>
            <a:pPr lvl="2"/>
            <a:r>
              <a:rPr lang="en-US" sz="2000" dirty="0">
                <a:solidFill>
                  <a:srgbClr val="002060"/>
                </a:solidFill>
                <a:latin typeface="Calibri" panose="020F0502020204030204"/>
              </a:rPr>
              <a:t>Have weak maternal relationships</a:t>
            </a:r>
          </a:p>
          <a:p>
            <a:pPr lvl="2"/>
            <a:r>
              <a:rPr lang="en-US" sz="2000" dirty="0">
                <a:solidFill>
                  <a:srgbClr val="002060"/>
                </a:solidFill>
                <a:latin typeface="Calibri" panose="020F0502020204030204"/>
              </a:rPr>
              <a:t>Have low status in the broader peer group</a:t>
            </a:r>
          </a:p>
          <a:p>
            <a:r>
              <a:rPr lang="en-US" sz="2400" dirty="0">
                <a:solidFill>
                  <a:srgbClr val="002060"/>
                </a:solidFill>
                <a:latin typeface="Calibri" panose="020F0502020204030204"/>
              </a:rPr>
              <a:t>The most significant peer pressure may have little or nothing to do with deviant behavior	</a:t>
            </a:r>
          </a:p>
          <a:p>
            <a:endParaRPr lang="en-US" sz="2400" dirty="0">
              <a:solidFill>
                <a:srgbClr val="002060"/>
              </a:solidFill>
              <a:latin typeface="Calibri" panose="020F0502020204030204"/>
            </a:endParaRPr>
          </a:p>
        </p:txBody>
      </p:sp>
    </p:spTree>
    <p:extLst>
      <p:ext uri="{BB962C8B-B14F-4D97-AF65-F5344CB8AC3E}">
        <p14:creationId xmlns:p14="http://schemas.microsoft.com/office/powerpoint/2010/main" val="198218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1FB0C7-7201-7846-8DF1-9F58A1E20C43}"/>
              </a:ext>
            </a:extLst>
          </p:cNvPr>
          <p:cNvSpPr txBox="1">
            <a:spLocks/>
          </p:cNvSpPr>
          <p:nvPr/>
        </p:nvSpPr>
        <p:spPr>
          <a:xfrm>
            <a:off x="1981200" y="381000"/>
            <a:ext cx="8229600" cy="1371600"/>
          </a:xfrm>
          <a:prstGeom prst="rect">
            <a:avLst/>
          </a:prstGeom>
        </p:spPr>
        <p:txBody>
          <a:bodyPr/>
          <a:lstStyle>
            <a:lvl1pPr algn="l" defTabSz="685799" rtl="0" eaLnBrk="1" latinLnBrk="0" hangingPunct="1">
              <a:lnSpc>
                <a:spcPct val="90000"/>
              </a:lnSpc>
              <a:spcBef>
                <a:spcPct val="0"/>
              </a:spcBef>
              <a:buNone/>
              <a:defRPr sz="3299" kern="1200">
                <a:solidFill>
                  <a:schemeClr val="tx1"/>
                </a:solidFill>
                <a:latin typeface="+mj-lt"/>
                <a:ea typeface="+mj-ea"/>
                <a:cs typeface="+mj-cs"/>
              </a:defRPr>
            </a:lvl1pPr>
          </a:lstStyle>
          <a:p>
            <a:pPr algn="ctr"/>
            <a:r>
              <a:rPr lang="en-US" b="1" dirty="0">
                <a:solidFill>
                  <a:srgbClr val="002060"/>
                </a:solidFill>
                <a:latin typeface="Calibri Light" panose="020F0302020204030204"/>
              </a:rPr>
              <a:t>Limitations</a:t>
            </a:r>
          </a:p>
        </p:txBody>
      </p:sp>
      <p:sp>
        <p:nvSpPr>
          <p:cNvPr id="9" name="Content Placeholder 2">
            <a:extLst>
              <a:ext uri="{FF2B5EF4-FFF2-40B4-BE49-F238E27FC236}">
                <a16:creationId xmlns:a16="http://schemas.microsoft.com/office/drawing/2014/main" id="{94D98A92-1285-4A41-B3FE-C3C9A497BD1D}"/>
              </a:ext>
            </a:extLst>
          </p:cNvPr>
          <p:cNvSpPr txBox="1">
            <a:spLocks/>
          </p:cNvSpPr>
          <p:nvPr/>
        </p:nvSpPr>
        <p:spPr>
          <a:xfrm>
            <a:off x="899885" y="1474573"/>
            <a:ext cx="10014857" cy="4114800"/>
          </a:xfrm>
          <a:prstGeom prst="rect">
            <a:avLst/>
          </a:prstGeom>
        </p:spPr>
        <p:txBody>
          <a:bodyPr/>
          <a:lstStyle>
            <a:lvl1pPr marL="171450" indent="-171450" algn="l" defTabSz="68579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9" indent="-171450" algn="l" defTabSz="68579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9" indent="-171450" algn="l" defTabSz="68579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7"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rgbClr val="002060"/>
                </a:solidFill>
                <a:latin typeface="Calibri" panose="020F0502020204030204"/>
              </a:rPr>
              <a:t>Correlations and Longitudinal Predictions don’t establish causal relations.</a:t>
            </a:r>
          </a:p>
          <a:p>
            <a:pPr lvl="1"/>
            <a:r>
              <a:rPr lang="en-US" sz="2100" dirty="0">
                <a:solidFill>
                  <a:srgbClr val="002060"/>
                </a:solidFill>
                <a:latin typeface="Calibri" panose="020F0502020204030204"/>
              </a:rPr>
              <a:t>We’re observing chains in an ongoing process of autonomy struggle</a:t>
            </a:r>
          </a:p>
          <a:p>
            <a:r>
              <a:rPr lang="en-US" sz="2400" dirty="0">
                <a:solidFill>
                  <a:srgbClr val="002060"/>
                </a:solidFill>
                <a:latin typeface="Calibri" panose="020F0502020204030204"/>
              </a:rPr>
              <a:t>Pressure from a close friend may differ from pressure from the broader peer group.</a:t>
            </a:r>
          </a:p>
          <a:p>
            <a:r>
              <a:rPr lang="en-US" sz="2400" dirty="0">
                <a:solidFill>
                  <a:srgbClr val="002060"/>
                </a:solidFill>
                <a:latin typeface="Calibri" panose="020F0502020204030204"/>
              </a:rPr>
              <a:t>Findings based on a new measure </a:t>
            </a:r>
          </a:p>
          <a:p>
            <a:pPr lvl="1"/>
            <a:r>
              <a:rPr lang="en-US" sz="2100" dirty="0">
                <a:solidFill>
                  <a:srgbClr val="002060"/>
                </a:solidFill>
                <a:latin typeface="Calibri" panose="020F0502020204030204"/>
              </a:rPr>
              <a:t>Replication in other samples is now needed.</a:t>
            </a:r>
          </a:p>
          <a:p>
            <a:endParaRPr lang="en-US" sz="2400" dirty="0">
              <a:solidFill>
                <a:srgbClr val="002060"/>
              </a:solidFill>
              <a:latin typeface="Calibri" panose="020F0502020204030204"/>
            </a:endParaRPr>
          </a:p>
        </p:txBody>
      </p:sp>
    </p:spTree>
    <p:extLst>
      <p:ext uri="{BB962C8B-B14F-4D97-AF65-F5344CB8AC3E}">
        <p14:creationId xmlns:p14="http://schemas.microsoft.com/office/powerpoint/2010/main" val="39048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1FB0C7-7201-7846-8DF1-9F58A1E20C43}"/>
              </a:ext>
            </a:extLst>
          </p:cNvPr>
          <p:cNvSpPr txBox="1">
            <a:spLocks/>
          </p:cNvSpPr>
          <p:nvPr/>
        </p:nvSpPr>
        <p:spPr>
          <a:xfrm>
            <a:off x="1981200" y="381000"/>
            <a:ext cx="8229600" cy="1371600"/>
          </a:xfrm>
          <a:prstGeom prst="rect">
            <a:avLst/>
          </a:prstGeom>
        </p:spPr>
        <p:txBody>
          <a:bodyPr/>
          <a:lstStyle>
            <a:lvl1pPr algn="l" defTabSz="685799" rtl="0" eaLnBrk="1" latinLnBrk="0" hangingPunct="1">
              <a:lnSpc>
                <a:spcPct val="90000"/>
              </a:lnSpc>
              <a:spcBef>
                <a:spcPct val="0"/>
              </a:spcBef>
              <a:buNone/>
              <a:defRPr sz="3299" kern="1200">
                <a:solidFill>
                  <a:schemeClr val="tx1"/>
                </a:solidFill>
                <a:latin typeface="+mj-lt"/>
                <a:ea typeface="+mj-ea"/>
                <a:cs typeface="+mj-cs"/>
              </a:defRPr>
            </a:lvl1pPr>
          </a:lstStyle>
          <a:p>
            <a:pPr algn="ctr"/>
            <a:r>
              <a:rPr lang="en-US" b="1" dirty="0">
                <a:solidFill>
                  <a:srgbClr val="002060"/>
                </a:solidFill>
                <a:latin typeface="Calibri Light" panose="020F0302020204030204"/>
              </a:rPr>
              <a:t>Overarching Conclusion</a:t>
            </a:r>
          </a:p>
        </p:txBody>
      </p:sp>
      <p:sp>
        <p:nvSpPr>
          <p:cNvPr id="9" name="Content Placeholder 2">
            <a:extLst>
              <a:ext uri="{FF2B5EF4-FFF2-40B4-BE49-F238E27FC236}">
                <a16:creationId xmlns:a16="http://schemas.microsoft.com/office/drawing/2014/main" id="{94D98A92-1285-4A41-B3FE-C3C9A497BD1D}"/>
              </a:ext>
            </a:extLst>
          </p:cNvPr>
          <p:cNvSpPr txBox="1">
            <a:spLocks/>
          </p:cNvSpPr>
          <p:nvPr/>
        </p:nvSpPr>
        <p:spPr>
          <a:xfrm>
            <a:off x="899885" y="1474573"/>
            <a:ext cx="10014857" cy="4114800"/>
          </a:xfrm>
          <a:prstGeom prst="rect">
            <a:avLst/>
          </a:prstGeom>
        </p:spPr>
        <p:txBody>
          <a:bodyPr/>
          <a:lstStyle>
            <a:lvl1pPr marL="171450" indent="-171450" algn="l" defTabSz="68579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9" indent="-171450" algn="l" defTabSz="68579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9" indent="-171450" algn="l" defTabSz="68579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7"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rgbClr val="002060"/>
                </a:solidFill>
                <a:latin typeface="Calibri" panose="020F0502020204030204"/>
              </a:rPr>
              <a:t>Even if peer pressure isn’t a key driver of deviant behavior, this doesn’t make it unimportant.</a:t>
            </a:r>
          </a:p>
          <a:p>
            <a:r>
              <a:rPr lang="en-US" sz="2400" dirty="0">
                <a:solidFill>
                  <a:srgbClr val="002060"/>
                </a:solidFill>
                <a:latin typeface="Calibri" panose="020F0502020204030204"/>
              </a:rPr>
              <a:t>Teens have always been right to be concerned about peer pressure.  Just not for the reasons that researchers and other adults may have initially thought.</a:t>
            </a:r>
          </a:p>
        </p:txBody>
      </p:sp>
    </p:spTree>
    <p:extLst>
      <p:ext uri="{BB962C8B-B14F-4D97-AF65-F5344CB8AC3E}">
        <p14:creationId xmlns:p14="http://schemas.microsoft.com/office/powerpoint/2010/main" val="366879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2240692" y="1277274"/>
            <a:ext cx="7710616" cy="600891"/>
          </a:xfrm>
        </p:spPr>
        <p:txBody>
          <a:bodyPr/>
          <a:lstStyle/>
          <a:p>
            <a:r>
              <a:rPr lang="en-US" sz="4800" dirty="0">
                <a:solidFill>
                  <a:srgbClr val="002060"/>
                </a:solidFill>
              </a:rPr>
              <a:t>Thank you !</a:t>
            </a:r>
            <a:endParaRPr lang="en-US" sz="4000" i="1" dirty="0">
              <a:solidFill>
                <a:srgbClr val="002060"/>
              </a:solidFill>
              <a:effectLst>
                <a:outerShdw blurRad="38100" dist="38100" dir="2700000" algn="tl">
                  <a:srgbClr val="FFFFFF"/>
                </a:outerShdw>
              </a:effectLst>
              <a:ea typeface="ＭＳ Ｐゴシック" pitchFamily="92" charset="-128"/>
              <a:cs typeface="ＭＳ Ｐゴシック" pitchFamily="92" charset="-128"/>
            </a:endParaRPr>
          </a:p>
        </p:txBody>
      </p:sp>
      <p:sp>
        <p:nvSpPr>
          <p:cNvPr id="16387" name="Rectangle 8"/>
          <p:cNvSpPr>
            <a:spLocks noChangeArrowheads="1"/>
          </p:cNvSpPr>
          <p:nvPr/>
        </p:nvSpPr>
        <p:spPr bwMode="auto">
          <a:xfrm>
            <a:off x="2653127" y="5303728"/>
            <a:ext cx="6299200" cy="1554272"/>
          </a:xfrm>
          <a:prstGeom prst="rect">
            <a:avLst/>
          </a:prstGeom>
          <a:noFill/>
          <a:ln w="9525">
            <a:noFill/>
            <a:miter lim="800000"/>
            <a:headEnd/>
            <a:tailEnd/>
          </a:ln>
        </p:spPr>
        <p:txBody>
          <a:bodyPr>
            <a:prstTxWarp prst="textNoShape">
              <a:avLst/>
            </a:prstTxWarp>
            <a:spAutoFit/>
          </a:bodyPr>
          <a:lstStyle/>
          <a:p>
            <a:pPr algn="ctr" fontAlgn="base">
              <a:spcBef>
                <a:spcPct val="0"/>
              </a:spcBef>
              <a:spcAft>
                <a:spcPct val="0"/>
              </a:spcAft>
              <a:defRPr/>
            </a:pPr>
            <a:r>
              <a:rPr lang="en-US" i="1" dirty="0">
                <a:solidFill>
                  <a:srgbClr val="002060"/>
                </a:solidFill>
                <a:latin typeface="Times New Roman" pitchFamily="92" charset="0"/>
                <a:ea typeface="ＭＳ Ｐゴシック" pitchFamily="92" charset="-128"/>
              </a:rPr>
              <a:t>We gratefully acknowledge grant support from NIMH, NICHD, the Spencer Foundation, and the William T. Grant Foundation</a:t>
            </a:r>
          </a:p>
          <a:p>
            <a:pPr algn="ctr" fontAlgn="base">
              <a:spcBef>
                <a:spcPct val="0"/>
              </a:spcBef>
              <a:spcAft>
                <a:spcPct val="0"/>
              </a:spcAft>
              <a:defRPr/>
            </a:pPr>
            <a:endParaRPr lang="en-US" i="1" dirty="0">
              <a:solidFill>
                <a:srgbClr val="002060"/>
              </a:solidFill>
              <a:latin typeface="Times New Roman" pitchFamily="92" charset="0"/>
              <a:ea typeface="ＭＳ Ｐゴシック" pitchFamily="92" charset="-128"/>
            </a:endParaRPr>
          </a:p>
          <a:p>
            <a:pPr algn="ctr" fontAlgn="base">
              <a:spcBef>
                <a:spcPct val="0"/>
              </a:spcBef>
              <a:spcAft>
                <a:spcPct val="0"/>
              </a:spcAft>
              <a:defRPr/>
            </a:pPr>
            <a:r>
              <a:rPr lang="en-US" sz="2000" i="1" dirty="0">
                <a:solidFill>
                  <a:srgbClr val="002060"/>
                </a:solidFill>
                <a:highlight>
                  <a:srgbClr val="FFFF00"/>
                </a:highlight>
                <a:latin typeface="Times New Roman" pitchFamily="92" charset="0"/>
                <a:ea typeface="ＭＳ Ｐゴシック" pitchFamily="92" charset="-128"/>
              </a:rPr>
              <a:t>Copies of related papers are available at:</a:t>
            </a:r>
            <a:br>
              <a:rPr lang="en-US" sz="2100" i="1" dirty="0">
                <a:solidFill>
                  <a:srgbClr val="002060"/>
                </a:solidFill>
                <a:latin typeface="Times New Roman" pitchFamily="92" charset="0"/>
                <a:ea typeface="ＭＳ Ｐゴシック" pitchFamily="92" charset="-128"/>
              </a:rPr>
            </a:br>
            <a:r>
              <a:rPr lang="en-US" sz="2100" i="1" dirty="0" err="1">
                <a:solidFill>
                  <a:srgbClr val="002060"/>
                </a:solidFill>
                <a:highlight>
                  <a:srgbClr val="FFFF00"/>
                </a:highlight>
                <a:latin typeface="Times New Roman" pitchFamily="92" charset="0"/>
                <a:ea typeface="ＭＳ Ｐゴシック" pitchFamily="92" charset="-128"/>
              </a:rPr>
              <a:t>www.Teenresearch.org</a:t>
            </a:r>
            <a:endParaRPr lang="en-US" sz="2100" i="1" dirty="0">
              <a:solidFill>
                <a:srgbClr val="002060"/>
              </a:solidFill>
              <a:highlight>
                <a:srgbClr val="FFFF00"/>
              </a:highlight>
              <a:latin typeface="Times New Roman" pitchFamily="92" charset="0"/>
              <a:ea typeface="ＭＳ Ｐゴシック" pitchFamily="92" charset="-128"/>
            </a:endParaRPr>
          </a:p>
        </p:txBody>
      </p:sp>
      <p:sp>
        <p:nvSpPr>
          <p:cNvPr id="2" name="TextBox 1"/>
          <p:cNvSpPr txBox="1"/>
          <p:nvPr/>
        </p:nvSpPr>
        <p:spPr>
          <a:xfrm>
            <a:off x="3507103" y="-2215602"/>
            <a:ext cx="184666" cy="307777"/>
          </a:xfrm>
          <a:prstGeom prst="rect">
            <a:avLst/>
          </a:prstGeom>
          <a:noFill/>
        </p:spPr>
        <p:txBody>
          <a:bodyPr wrap="none" rtlCol="0">
            <a:spAutoFit/>
          </a:bodyPr>
          <a:lstStyle/>
          <a:p>
            <a:pPr fontAlgn="base">
              <a:spcAft>
                <a:spcPct val="0"/>
              </a:spcAft>
              <a:defRPr/>
            </a:pPr>
            <a:endParaRPr lang="en-US" sz="1400" i="1" dirty="0">
              <a:solidFill>
                <a:srgbClr val="002060"/>
              </a:solidFill>
              <a:latin typeface="Times New Roman" pitchFamily="92" charset="0"/>
              <a:ea typeface="ＭＳ Ｐゴシック" pitchFamily="92" charset="-128"/>
            </a:endParaRPr>
          </a:p>
        </p:txBody>
      </p:sp>
      <p:sp>
        <p:nvSpPr>
          <p:cNvPr id="10" name="Text Box 4">
            <a:extLst>
              <a:ext uri="{FF2B5EF4-FFF2-40B4-BE49-F238E27FC236}">
                <a16:creationId xmlns:a16="http://schemas.microsoft.com/office/drawing/2014/main" id="{FEC17547-9B8F-7DA6-684A-39A2934CDC6D}"/>
              </a:ext>
            </a:extLst>
          </p:cNvPr>
          <p:cNvSpPr txBox="1">
            <a:spLocks noChangeArrowheads="1"/>
          </p:cNvSpPr>
          <p:nvPr/>
        </p:nvSpPr>
        <p:spPr bwMode="auto">
          <a:xfrm>
            <a:off x="1645049" y="2296697"/>
            <a:ext cx="3048000" cy="2585323"/>
          </a:xfrm>
          <a:prstGeom prst="rect">
            <a:avLst/>
          </a:prstGeom>
          <a:noFill/>
          <a:ln w="9525">
            <a:noFill/>
            <a:miter lim="800000"/>
            <a:headEnd/>
            <a:tailEnd/>
          </a:ln>
          <a:effectLst/>
        </p:spPr>
        <p:txBody>
          <a:bodyPr>
            <a:prstTxWarp prst="textNoShape">
              <a:avLst/>
            </a:prstTxWarp>
            <a:spAutoFit/>
          </a:bodyPr>
          <a:lstStyle/>
          <a:p>
            <a:pPr fontAlgn="base">
              <a:spcBef>
                <a:spcPct val="0"/>
              </a:spcBef>
              <a:spcAft>
                <a:spcPct val="0"/>
              </a:spcAft>
            </a:pPr>
            <a:r>
              <a:rPr lang="en-US" u="sng" dirty="0">
                <a:solidFill>
                  <a:srgbClr val="002060"/>
                </a:solidFill>
                <a:latin typeface="Times New Roman" pitchFamily="92" charset="0"/>
                <a:ea typeface="ＭＳ Ｐゴシック" pitchFamily="92" charset="-128"/>
              </a:rPr>
              <a:t>Collaborators</a:t>
            </a:r>
            <a:r>
              <a:rPr lang="en-US" dirty="0">
                <a:solidFill>
                  <a:srgbClr val="002060"/>
                </a:solidFill>
                <a:latin typeface="Times New Roman" pitchFamily="92" charset="0"/>
                <a:ea typeface="ＭＳ Ｐゴシック" pitchFamily="92" charset="-128"/>
              </a:rPr>
              <a:t>:</a:t>
            </a:r>
          </a:p>
          <a:p>
            <a:pPr fontAlgn="base">
              <a:spcBef>
                <a:spcPct val="0"/>
              </a:spcBef>
              <a:spcAft>
                <a:spcPct val="0"/>
              </a:spcAft>
            </a:pPr>
            <a:r>
              <a:rPr lang="en-US" dirty="0">
                <a:solidFill>
                  <a:srgbClr val="002060"/>
                </a:solidFill>
                <a:latin typeface="Times New Roman" pitchFamily="92" charset="0"/>
                <a:ea typeface="ＭＳ Ｐゴシック" pitchFamily="92" charset="-128"/>
              </a:rPr>
              <a:t>Maryfrances Porter, Ph.D.	</a:t>
            </a:r>
          </a:p>
          <a:p>
            <a:pPr fontAlgn="base">
              <a:spcBef>
                <a:spcPct val="0"/>
              </a:spcBef>
              <a:spcAft>
                <a:spcPct val="0"/>
              </a:spcAft>
            </a:pPr>
            <a:r>
              <a:rPr lang="en-US" dirty="0">
                <a:solidFill>
                  <a:srgbClr val="002060"/>
                </a:solidFill>
                <a:latin typeface="Times New Roman" pitchFamily="92" charset="0"/>
                <a:ea typeface="ＭＳ Ｐゴシック" pitchFamily="92" charset="-128"/>
              </a:rPr>
              <a:t>Kathleen McElhaney,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Joseph Tan,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Meghan Costello</a:t>
            </a:r>
          </a:p>
          <a:p>
            <a:pPr fontAlgn="base">
              <a:spcBef>
                <a:spcPct val="0"/>
              </a:spcBef>
              <a:spcAft>
                <a:spcPct val="0"/>
              </a:spcAft>
            </a:pPr>
            <a:r>
              <a:rPr lang="en-US" dirty="0">
                <a:solidFill>
                  <a:srgbClr val="002060"/>
                </a:solidFill>
                <a:latin typeface="Times New Roman" pitchFamily="92" charset="0"/>
                <a:ea typeface="ＭＳ Ｐゴシック" pitchFamily="92" charset="-128"/>
              </a:rPr>
              <a:t>Lauren </a:t>
            </a:r>
            <a:r>
              <a:rPr lang="en-US" dirty="0" err="1">
                <a:solidFill>
                  <a:srgbClr val="002060"/>
                </a:solidFill>
                <a:latin typeface="Times New Roman" pitchFamily="92" charset="0"/>
                <a:ea typeface="ＭＳ Ｐゴシック" pitchFamily="92" charset="-128"/>
              </a:rPr>
              <a:t>Elreda</a:t>
            </a:r>
            <a:r>
              <a:rPr lang="en-US" dirty="0">
                <a:solidFill>
                  <a:srgbClr val="002060"/>
                </a:solidFill>
                <a:latin typeface="Times New Roman" pitchFamily="92" charset="0"/>
                <a:ea typeface="ＭＳ Ｐゴシック" pitchFamily="92" charset="-128"/>
              </a:rPr>
              <a:t>,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Emily Loeb,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Penny Marsh</a:t>
            </a:r>
          </a:p>
          <a:p>
            <a:pPr fontAlgn="base">
              <a:spcBef>
                <a:spcPct val="0"/>
              </a:spcBef>
              <a:spcAft>
                <a:spcPct val="0"/>
              </a:spcAft>
            </a:pPr>
            <a:r>
              <a:rPr lang="en-US" dirty="0">
                <a:solidFill>
                  <a:srgbClr val="002060"/>
                </a:solidFill>
                <a:latin typeface="Times New Roman" pitchFamily="92" charset="0"/>
                <a:ea typeface="ＭＳ Ｐゴシック" pitchFamily="92" charset="-128"/>
              </a:rPr>
              <a:t>Corey Pettit</a:t>
            </a:r>
          </a:p>
        </p:txBody>
      </p:sp>
      <p:sp>
        <p:nvSpPr>
          <p:cNvPr id="11" name="Text Box 5">
            <a:extLst>
              <a:ext uri="{FF2B5EF4-FFF2-40B4-BE49-F238E27FC236}">
                <a16:creationId xmlns:a16="http://schemas.microsoft.com/office/drawing/2014/main" id="{68F7FA0C-6120-33AE-E0CB-1FD72ACE921E}"/>
              </a:ext>
            </a:extLst>
          </p:cNvPr>
          <p:cNvSpPr txBox="1">
            <a:spLocks noChangeArrowheads="1"/>
          </p:cNvSpPr>
          <p:nvPr/>
        </p:nvSpPr>
        <p:spPr bwMode="auto">
          <a:xfrm>
            <a:off x="4896249" y="2293522"/>
            <a:ext cx="2340994" cy="2585323"/>
          </a:xfrm>
          <a:prstGeom prst="rect">
            <a:avLst/>
          </a:prstGeom>
          <a:noFill/>
          <a:ln w="9525">
            <a:noFill/>
            <a:miter lim="800000"/>
            <a:headEnd/>
            <a:tailEnd/>
          </a:ln>
          <a:effectLst/>
        </p:spPr>
        <p:txBody>
          <a:bodyPr wrap="square">
            <a:prstTxWarp prst="textNoShape">
              <a:avLst/>
            </a:prstTxWarp>
            <a:spAutoFit/>
          </a:bodyPr>
          <a:lstStyle/>
          <a:p>
            <a:pPr fontAlgn="base">
              <a:spcBef>
                <a:spcPct val="0"/>
              </a:spcBef>
              <a:spcAft>
                <a:spcPct val="0"/>
              </a:spcAft>
            </a:pPr>
            <a:endParaRPr lang="en-US" dirty="0">
              <a:solidFill>
                <a:srgbClr val="002060"/>
              </a:solidFill>
              <a:latin typeface="Times New Roman" pitchFamily="92" charset="0"/>
              <a:ea typeface="ＭＳ Ｐゴシック" pitchFamily="92" charset="-128"/>
            </a:endParaRPr>
          </a:p>
          <a:p>
            <a:pPr fontAlgn="base">
              <a:spcBef>
                <a:spcPct val="0"/>
              </a:spcBef>
              <a:spcAft>
                <a:spcPct val="0"/>
              </a:spcAft>
            </a:pPr>
            <a:r>
              <a:rPr lang="en-US" dirty="0">
                <a:solidFill>
                  <a:srgbClr val="002060"/>
                </a:solidFill>
                <a:latin typeface="Times New Roman" pitchFamily="92" charset="0"/>
                <a:ea typeface="ＭＳ Ｐゴシック" pitchFamily="92" charset="-128"/>
              </a:rPr>
              <a:t>Farah Williams,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Amanda </a:t>
            </a:r>
            <a:r>
              <a:rPr lang="en-US" dirty="0" err="1">
                <a:solidFill>
                  <a:srgbClr val="002060"/>
                </a:solidFill>
                <a:latin typeface="Times New Roman" pitchFamily="92" charset="0"/>
                <a:ea typeface="ＭＳ Ｐゴシック" pitchFamily="92" charset="-128"/>
              </a:rPr>
              <a:t>Hellwig</a:t>
            </a:r>
            <a:endParaRPr lang="en-US" dirty="0">
              <a:solidFill>
                <a:srgbClr val="002060"/>
              </a:solidFill>
              <a:latin typeface="Times New Roman" pitchFamily="92" charset="0"/>
              <a:ea typeface="ＭＳ Ｐゴシック" pitchFamily="92" charset="-128"/>
            </a:endParaRPr>
          </a:p>
          <a:p>
            <a:pPr fontAlgn="base">
              <a:spcBef>
                <a:spcPct val="0"/>
              </a:spcBef>
              <a:spcAft>
                <a:spcPct val="0"/>
              </a:spcAft>
            </a:pPr>
            <a:r>
              <a:rPr lang="en-US" dirty="0">
                <a:solidFill>
                  <a:srgbClr val="002060"/>
                </a:solidFill>
                <a:latin typeface="Times New Roman" pitchFamily="92" charset="0"/>
                <a:ea typeface="ＭＳ Ｐゴシック" pitchFamily="92" charset="-128"/>
              </a:rPr>
              <a:t>Megan </a:t>
            </a:r>
            <a:r>
              <a:rPr lang="en-US" dirty="0" err="1">
                <a:solidFill>
                  <a:srgbClr val="002060"/>
                </a:solidFill>
                <a:latin typeface="Times New Roman" pitchFamily="92" charset="0"/>
                <a:ea typeface="ＭＳ Ｐゴシック" pitchFamily="92" charset="-128"/>
              </a:rPr>
              <a:t>Schad</a:t>
            </a:r>
            <a:r>
              <a:rPr lang="en-US" dirty="0">
                <a:solidFill>
                  <a:srgbClr val="002060"/>
                </a:solidFill>
                <a:latin typeface="Times New Roman" pitchFamily="92" charset="0"/>
                <a:ea typeface="ＭＳ Ｐゴシック" pitchFamily="92" charset="-128"/>
              </a:rPr>
              <a:t>,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Lauren Everhart</a:t>
            </a:r>
          </a:p>
          <a:p>
            <a:pPr fontAlgn="base">
              <a:spcBef>
                <a:spcPct val="0"/>
              </a:spcBef>
              <a:spcAft>
                <a:spcPct val="0"/>
              </a:spcAft>
            </a:pPr>
            <a:r>
              <a:rPr lang="en-US" dirty="0">
                <a:solidFill>
                  <a:srgbClr val="002060"/>
                </a:solidFill>
                <a:latin typeface="Times New Roman" pitchFamily="92" charset="0"/>
                <a:ea typeface="ＭＳ Ｐゴシック" pitchFamily="92" charset="-128"/>
              </a:rPr>
              <a:t>Elie Hessel,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Rachel </a:t>
            </a:r>
            <a:r>
              <a:rPr lang="en-US" dirty="0" err="1">
                <a:solidFill>
                  <a:srgbClr val="002060"/>
                </a:solidFill>
                <a:latin typeface="Times New Roman" pitchFamily="92" charset="0"/>
                <a:ea typeface="ＭＳ Ｐゴシック" pitchFamily="92" charset="-128"/>
              </a:rPr>
              <a:t>Narr</a:t>
            </a:r>
            <a:r>
              <a:rPr lang="en-US" dirty="0">
                <a:solidFill>
                  <a:srgbClr val="002060"/>
                </a:solidFill>
                <a:latin typeface="Times New Roman" pitchFamily="92" charset="0"/>
                <a:ea typeface="ＭＳ Ｐゴシック" pitchFamily="92" charset="-128"/>
              </a:rPr>
              <a:t>,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Meghan Costello</a:t>
            </a:r>
          </a:p>
          <a:p>
            <a:pPr fontAlgn="base">
              <a:spcBef>
                <a:spcPct val="0"/>
              </a:spcBef>
              <a:spcAft>
                <a:spcPct val="0"/>
              </a:spcAft>
            </a:pPr>
            <a:r>
              <a:rPr lang="en-US" dirty="0">
                <a:solidFill>
                  <a:srgbClr val="002060"/>
                </a:solidFill>
                <a:latin typeface="Times New Roman" pitchFamily="92" charset="0"/>
                <a:ea typeface="ＭＳ Ｐゴシック" pitchFamily="92" charset="-128"/>
              </a:rPr>
              <a:t>Alison Nagel, Ph.D.</a:t>
            </a:r>
          </a:p>
        </p:txBody>
      </p:sp>
      <p:sp>
        <p:nvSpPr>
          <p:cNvPr id="12" name="Text Box 6">
            <a:extLst>
              <a:ext uri="{FF2B5EF4-FFF2-40B4-BE49-F238E27FC236}">
                <a16:creationId xmlns:a16="http://schemas.microsoft.com/office/drawing/2014/main" id="{95CBE959-576B-297C-C9A7-47B136AAA677}"/>
              </a:ext>
            </a:extLst>
          </p:cNvPr>
          <p:cNvSpPr txBox="1">
            <a:spLocks noChangeArrowheads="1"/>
          </p:cNvSpPr>
          <p:nvPr/>
        </p:nvSpPr>
        <p:spPr bwMode="auto">
          <a:xfrm>
            <a:off x="7606111" y="2293522"/>
            <a:ext cx="2576346" cy="2585323"/>
          </a:xfrm>
          <a:prstGeom prst="rect">
            <a:avLst/>
          </a:prstGeom>
          <a:noFill/>
          <a:ln w="9525">
            <a:noFill/>
            <a:miter lim="800000"/>
            <a:headEnd/>
            <a:tailEnd/>
          </a:ln>
          <a:effectLst/>
        </p:spPr>
        <p:txBody>
          <a:bodyPr wrap="none">
            <a:prstTxWarp prst="textNoShape">
              <a:avLst/>
            </a:prstTxWarp>
            <a:spAutoFit/>
          </a:bodyPr>
          <a:lstStyle/>
          <a:p>
            <a:pPr fontAlgn="base">
              <a:spcBef>
                <a:spcPct val="0"/>
              </a:spcBef>
              <a:spcAft>
                <a:spcPct val="0"/>
              </a:spcAft>
            </a:pPr>
            <a:endParaRPr lang="en-US" dirty="0">
              <a:solidFill>
                <a:srgbClr val="002060"/>
              </a:solidFill>
              <a:latin typeface="Times New Roman" pitchFamily="92" charset="0"/>
              <a:ea typeface="ＭＳ Ｐゴシック" pitchFamily="92" charset="-128"/>
            </a:endParaRPr>
          </a:p>
          <a:p>
            <a:pPr fontAlgn="base">
              <a:spcBef>
                <a:spcPct val="0"/>
              </a:spcBef>
              <a:spcAft>
                <a:spcPct val="0"/>
              </a:spcAft>
            </a:pPr>
            <a:r>
              <a:rPr lang="en-US" dirty="0">
                <a:solidFill>
                  <a:srgbClr val="002060"/>
                </a:solidFill>
                <a:latin typeface="Times New Roman" pitchFamily="92" charset="0"/>
                <a:ea typeface="ＭＳ Ｐゴシック" pitchFamily="92" charset="-128"/>
              </a:rPr>
              <a:t>Christy McFarland,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Emily Marston,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Erin </a:t>
            </a:r>
            <a:r>
              <a:rPr lang="en-US" dirty="0" err="1">
                <a:solidFill>
                  <a:srgbClr val="002060"/>
                </a:solidFill>
                <a:latin typeface="Times New Roman" pitchFamily="92" charset="0"/>
                <a:ea typeface="ＭＳ Ｐゴシック" pitchFamily="92" charset="-128"/>
              </a:rPr>
              <a:t>Miga</a:t>
            </a:r>
            <a:r>
              <a:rPr lang="en-US" dirty="0">
                <a:solidFill>
                  <a:srgbClr val="002060"/>
                </a:solidFill>
                <a:latin typeface="Times New Roman" pitchFamily="92" charset="0"/>
                <a:ea typeface="ＭＳ Ｐゴシック" pitchFamily="92" charset="-128"/>
              </a:rPr>
              <a:t>,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Amanda Hare, Ph.D.</a:t>
            </a:r>
          </a:p>
          <a:p>
            <a:pPr fontAlgn="base">
              <a:spcBef>
                <a:spcPct val="0"/>
              </a:spcBef>
              <a:spcAft>
                <a:spcPct val="0"/>
              </a:spcAft>
            </a:pPr>
            <a:r>
              <a:rPr lang="en-US" dirty="0">
                <a:solidFill>
                  <a:srgbClr val="002060"/>
                </a:solidFill>
                <a:latin typeface="Times New Roman" pitchFamily="92" charset="0"/>
                <a:ea typeface="ＭＳ Ｐゴシック" pitchFamily="92" charset="-128"/>
              </a:rPr>
              <a:t>Jessica </a:t>
            </a:r>
            <a:r>
              <a:rPr lang="en-US" dirty="0" err="1">
                <a:solidFill>
                  <a:srgbClr val="002060"/>
                </a:solidFill>
                <a:latin typeface="Times New Roman" pitchFamily="92" charset="0"/>
                <a:ea typeface="ＭＳ Ｐゴシック" pitchFamily="92" charset="-128"/>
              </a:rPr>
              <a:t>Kansky</a:t>
            </a:r>
            <a:r>
              <a:rPr lang="en-US" dirty="0">
                <a:solidFill>
                  <a:srgbClr val="002060"/>
                </a:solidFill>
                <a:latin typeface="Times New Roman" pitchFamily="92" charset="0"/>
                <a:ea typeface="ＭＳ Ｐゴシック" pitchFamily="92" charset="-128"/>
              </a:rPr>
              <a:t>, Ph.D.</a:t>
            </a:r>
          </a:p>
          <a:p>
            <a:pPr fontAlgn="base">
              <a:spcBef>
                <a:spcPct val="0"/>
              </a:spcBef>
              <a:spcAft>
                <a:spcPct val="0"/>
              </a:spcAft>
            </a:pPr>
            <a:r>
              <a:rPr lang="en-US" dirty="0" err="1">
                <a:solidFill>
                  <a:srgbClr val="002060"/>
                </a:solidFill>
                <a:latin typeface="Times New Roman" pitchFamily="92" charset="0"/>
                <a:ea typeface="ＭＳ Ｐゴシック" pitchFamily="92" charset="-128"/>
              </a:rPr>
              <a:t>Alida</a:t>
            </a:r>
            <a:r>
              <a:rPr lang="en-US" dirty="0">
                <a:solidFill>
                  <a:srgbClr val="002060"/>
                </a:solidFill>
                <a:latin typeface="Times New Roman" pitchFamily="92" charset="0"/>
                <a:ea typeface="ＭＳ Ｐゴシック" pitchFamily="92" charset="-128"/>
              </a:rPr>
              <a:t> Davis</a:t>
            </a:r>
          </a:p>
          <a:p>
            <a:pPr fontAlgn="base">
              <a:spcBef>
                <a:spcPct val="0"/>
              </a:spcBef>
              <a:spcAft>
                <a:spcPct val="0"/>
              </a:spcAft>
            </a:pPr>
            <a:r>
              <a:rPr lang="en-US" dirty="0">
                <a:solidFill>
                  <a:srgbClr val="002060"/>
                </a:solidFill>
                <a:latin typeface="Times New Roman" pitchFamily="92" charset="0"/>
                <a:ea typeface="ＭＳ Ｐゴシック" pitchFamily="92" charset="-128"/>
              </a:rPr>
              <a:t>Gabby Hunt</a:t>
            </a:r>
          </a:p>
          <a:p>
            <a:pPr fontAlgn="base">
              <a:spcBef>
                <a:spcPct val="0"/>
              </a:spcBef>
              <a:spcAft>
                <a:spcPct val="0"/>
              </a:spcAft>
            </a:pPr>
            <a:r>
              <a:rPr lang="en-US" dirty="0">
                <a:solidFill>
                  <a:srgbClr val="002060"/>
                </a:solidFill>
                <a:latin typeface="Times New Roman" pitchFamily="92" charset="0"/>
                <a:ea typeface="ＭＳ Ｐゴシック" pitchFamily="92" charset="-128"/>
              </a:rPr>
              <a:t>Bert Uchino, Ph.D.</a:t>
            </a:r>
          </a:p>
        </p:txBody>
      </p:sp>
    </p:spTree>
    <p:extLst>
      <p:ext uri="{BB962C8B-B14F-4D97-AF65-F5344CB8AC3E}">
        <p14:creationId xmlns:p14="http://schemas.microsoft.com/office/powerpoint/2010/main" val="48320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89" y="1006702"/>
            <a:ext cx="7212724" cy="1028700"/>
          </a:xfrm>
        </p:spPr>
        <p:txBody>
          <a:bodyPr/>
          <a:lstStyle/>
          <a:p>
            <a:r>
              <a:rPr lang="en-US" sz="3750" b="1" dirty="0">
                <a:solidFill>
                  <a:srgbClr val="002060"/>
                </a:solidFill>
                <a:latin typeface="ITC Franklin Gothic Std Med" panose="020B0504030503020204" pitchFamily="34" charset="77"/>
                <a:ea typeface="+mn-ea"/>
                <a:cs typeface="+mn-cs"/>
              </a:rPr>
              <a:t>A Brief History of Peer Pressure Research</a:t>
            </a:r>
          </a:p>
        </p:txBody>
      </p:sp>
      <p:sp>
        <p:nvSpPr>
          <p:cNvPr id="3" name="TextBox 2">
            <a:extLst>
              <a:ext uri="{FF2B5EF4-FFF2-40B4-BE49-F238E27FC236}">
                <a16:creationId xmlns:a16="http://schemas.microsoft.com/office/drawing/2014/main" id="{CF29F59A-A538-EF4E-84EC-93400DAAFA34}"/>
              </a:ext>
            </a:extLst>
          </p:cNvPr>
          <p:cNvSpPr txBox="1"/>
          <p:nvPr/>
        </p:nvSpPr>
        <p:spPr>
          <a:xfrm>
            <a:off x="1121409" y="2191747"/>
            <a:ext cx="6279356" cy="3762568"/>
          </a:xfrm>
          <a:prstGeom prst="rect">
            <a:avLst/>
          </a:prstGeom>
          <a:noFill/>
        </p:spPr>
        <p:txBody>
          <a:bodyPr wrap="square" rtlCol="0">
            <a:spAutoFit/>
          </a:bodyPr>
          <a:lstStyle/>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Then we realized that although peers </a:t>
            </a:r>
            <a:r>
              <a:rPr lang="en-US" sz="2400" i="1" dirty="0">
                <a:solidFill>
                  <a:prstClr val="black"/>
                </a:solidFill>
                <a:latin typeface="Calibri" panose="020F0502020204030204"/>
                <a:ea typeface="ＭＳ Ｐゴシック" pitchFamily="92" charset="-128"/>
              </a:rPr>
              <a:t>influence</a:t>
            </a:r>
            <a:r>
              <a:rPr lang="en-US" sz="2400" dirty="0">
                <a:solidFill>
                  <a:prstClr val="black"/>
                </a:solidFill>
                <a:latin typeface="Calibri" panose="020F0502020204030204"/>
                <a:ea typeface="ＭＳ Ｐゴシック" pitchFamily="92" charset="-128"/>
              </a:rPr>
              <a:t> one another, it usually isn’t via pressure</a:t>
            </a:r>
          </a:p>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Peers mostly </a:t>
            </a:r>
            <a:r>
              <a:rPr lang="en-US" sz="2400" i="1" dirty="0">
                <a:solidFill>
                  <a:prstClr val="black"/>
                </a:solidFill>
                <a:latin typeface="Calibri" panose="020F0502020204030204"/>
                <a:ea typeface="ＭＳ Ｐゴシック" pitchFamily="92" charset="-128"/>
              </a:rPr>
              <a:t>select </a:t>
            </a:r>
            <a:r>
              <a:rPr lang="en-US" sz="2400" dirty="0">
                <a:solidFill>
                  <a:prstClr val="black"/>
                </a:solidFill>
                <a:latin typeface="Calibri" panose="020F0502020204030204"/>
                <a:ea typeface="ＭＳ Ｐゴシック" pitchFamily="92" charset="-128"/>
              </a:rPr>
              <a:t>peers who are similar to them, or engage in behavior of peers because they admire or want to be liked.</a:t>
            </a:r>
          </a:p>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Peer pressure won’t explain most deviant behavior.</a:t>
            </a:r>
          </a:p>
          <a:p>
            <a:pPr marL="342900" indent="-342900" defTabSz="685800">
              <a:spcAft>
                <a:spcPts val="900"/>
              </a:spcAft>
              <a:buFont typeface="Arial" panose="020B0604020202020204" pitchFamily="34" charset="0"/>
              <a:buChar char="•"/>
            </a:pPr>
            <a:endParaRPr lang="en-US" sz="2400" dirty="0">
              <a:solidFill>
                <a:prstClr val="black"/>
              </a:solidFill>
              <a:latin typeface="Calibri" panose="020F0502020204030204"/>
              <a:ea typeface="ＭＳ Ｐゴシック" pitchFamily="92" charset="-128"/>
            </a:endParaRPr>
          </a:p>
        </p:txBody>
      </p:sp>
      <p:pic>
        <p:nvPicPr>
          <p:cNvPr id="4" name="Picture 2" descr="young boys experimenting with smoking - peer pressure and smoking stock pictures, royalty-free photos &amp; images">
            <a:extLst>
              <a:ext uri="{FF2B5EF4-FFF2-40B4-BE49-F238E27FC236}">
                <a16:creationId xmlns:a16="http://schemas.microsoft.com/office/drawing/2014/main" id="{E116DC57-B7FE-5A40-0000-E368886D6A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77" t="3022" r="1127" b="6282"/>
          <a:stretch/>
        </p:blipFill>
        <p:spPr bwMode="auto">
          <a:xfrm>
            <a:off x="7778751" y="317723"/>
            <a:ext cx="4511040" cy="308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9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89" y="1006702"/>
            <a:ext cx="7212724" cy="1028700"/>
          </a:xfrm>
        </p:spPr>
        <p:txBody>
          <a:bodyPr/>
          <a:lstStyle/>
          <a:p>
            <a:r>
              <a:rPr lang="en-US" sz="3750" b="1" dirty="0">
                <a:solidFill>
                  <a:srgbClr val="002060"/>
                </a:solidFill>
                <a:latin typeface="ITC Franklin Gothic Std Med" panose="020B0504030503020204" pitchFamily="34" charset="77"/>
                <a:ea typeface="+mn-ea"/>
                <a:cs typeface="+mn-cs"/>
              </a:rPr>
              <a:t>A Brief History of Peer Pressure Research</a:t>
            </a:r>
          </a:p>
        </p:txBody>
      </p:sp>
      <p:sp>
        <p:nvSpPr>
          <p:cNvPr id="3" name="TextBox 2">
            <a:extLst>
              <a:ext uri="{FF2B5EF4-FFF2-40B4-BE49-F238E27FC236}">
                <a16:creationId xmlns:a16="http://schemas.microsoft.com/office/drawing/2014/main" id="{CF29F59A-A538-EF4E-84EC-93400DAAFA34}"/>
              </a:ext>
            </a:extLst>
          </p:cNvPr>
          <p:cNvSpPr txBox="1"/>
          <p:nvPr/>
        </p:nvSpPr>
        <p:spPr>
          <a:xfrm>
            <a:off x="1121409" y="2191747"/>
            <a:ext cx="4974591" cy="2285241"/>
          </a:xfrm>
          <a:prstGeom prst="rect">
            <a:avLst/>
          </a:prstGeom>
          <a:noFill/>
        </p:spPr>
        <p:txBody>
          <a:bodyPr wrap="square" rtlCol="0">
            <a:spAutoFit/>
          </a:bodyPr>
          <a:lstStyle/>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The field largely moved on.</a:t>
            </a:r>
          </a:p>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But peer pressure remained as a major source of adolescent stress.</a:t>
            </a:r>
          </a:p>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This makes sense…</a:t>
            </a:r>
          </a:p>
          <a:p>
            <a:pPr marL="342900" indent="-342900" defTabSz="685800">
              <a:spcAft>
                <a:spcPts val="900"/>
              </a:spcAft>
              <a:buFont typeface="Arial" panose="020B0604020202020204" pitchFamily="34" charset="0"/>
              <a:buChar char="•"/>
            </a:pPr>
            <a:endParaRPr lang="en-US" sz="2400" dirty="0">
              <a:solidFill>
                <a:prstClr val="black"/>
              </a:solidFill>
              <a:latin typeface="Calibri" panose="020F0502020204030204"/>
              <a:ea typeface="ＭＳ Ｐゴシック" pitchFamily="92" charset="-128"/>
            </a:endParaRPr>
          </a:p>
        </p:txBody>
      </p:sp>
      <p:pic>
        <p:nvPicPr>
          <p:cNvPr id="1026" name="Picture 2" descr="Lone Sheep Cartoons and Comics - funny pictures from CartoonStock">
            <a:extLst>
              <a:ext uri="{FF2B5EF4-FFF2-40B4-BE49-F238E27FC236}">
                <a16:creationId xmlns:a16="http://schemas.microsoft.com/office/drawing/2014/main" id="{BAED7749-361F-2F1B-AD5F-76539D2EC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4" y="1588986"/>
            <a:ext cx="5991225" cy="500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5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59AC23EB-28E0-ADE7-2FAF-75106DA92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050" y="0"/>
            <a:ext cx="5187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736FE5-9582-2EE6-790B-5DC423286C56}"/>
              </a:ext>
            </a:extLst>
          </p:cNvPr>
          <p:cNvSpPr txBox="1">
            <a:spLocks/>
          </p:cNvSpPr>
          <p:nvPr/>
        </p:nvSpPr>
        <p:spPr>
          <a:xfrm>
            <a:off x="0" y="376782"/>
            <a:ext cx="7004050" cy="1028700"/>
          </a:xfrm>
          <a:prstGeom prst="rect">
            <a:avLst/>
          </a:prstGeom>
        </p:spPr>
        <p:txBody>
          <a:bodyPr/>
          <a:lstStyle>
            <a:lvl1pPr algn="ctr" rtl="0" eaLnBrk="0" fontAlgn="base" hangingPunct="0">
              <a:spcBef>
                <a:spcPct val="0"/>
              </a:spcBef>
              <a:spcAft>
                <a:spcPct val="0"/>
              </a:spcAft>
              <a:defRPr sz="3600">
                <a:solidFill>
                  <a:srgbClr val="E8FFFD"/>
                </a:solidFill>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5pPr>
            <a:lvl6pPr marL="4572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6pPr>
            <a:lvl7pPr marL="9144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7pPr>
            <a:lvl8pPr marL="13716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8pPr>
            <a:lvl9pPr marL="18288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9pPr>
          </a:lstStyle>
          <a:p>
            <a:r>
              <a:rPr lang="en-US" sz="3750" b="1" kern="0" dirty="0">
                <a:solidFill>
                  <a:srgbClr val="002060"/>
                </a:solidFill>
                <a:latin typeface="ITC Franklin Gothic Std Med" panose="020B0504030503020204" pitchFamily="34" charset="77"/>
                <a:ea typeface="+mn-ea"/>
                <a:cs typeface="+mn-cs"/>
              </a:rPr>
              <a:t>Peer Pressure vs.</a:t>
            </a:r>
          </a:p>
          <a:p>
            <a:r>
              <a:rPr lang="en-US" sz="3750" b="1" kern="0" dirty="0">
                <a:solidFill>
                  <a:srgbClr val="002060"/>
                </a:solidFill>
                <a:latin typeface="ITC Franklin Gothic Std Med" panose="020B0504030503020204" pitchFamily="34" charset="77"/>
                <a:ea typeface="+mn-ea"/>
                <a:cs typeface="+mn-cs"/>
              </a:rPr>
              <a:t> Teen Strivings for Autonomy</a:t>
            </a:r>
          </a:p>
        </p:txBody>
      </p:sp>
      <p:sp>
        <p:nvSpPr>
          <p:cNvPr id="3" name="TextBox 2">
            <a:extLst>
              <a:ext uri="{FF2B5EF4-FFF2-40B4-BE49-F238E27FC236}">
                <a16:creationId xmlns:a16="http://schemas.microsoft.com/office/drawing/2014/main" id="{96F42F01-0129-6867-892F-878D4CD98ED4}"/>
              </a:ext>
            </a:extLst>
          </p:cNvPr>
          <p:cNvSpPr txBox="1"/>
          <p:nvPr/>
        </p:nvSpPr>
        <p:spPr>
          <a:xfrm>
            <a:off x="362347" y="1968227"/>
            <a:ext cx="6279356" cy="2054409"/>
          </a:xfrm>
          <a:prstGeom prst="rect">
            <a:avLst/>
          </a:prstGeom>
          <a:noFill/>
        </p:spPr>
        <p:txBody>
          <a:bodyPr wrap="square" rtlCol="0">
            <a:spAutoFit/>
          </a:bodyPr>
          <a:lstStyle/>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Need to establish autonomy while maintaining relationships as a fundamental developmental challenge of adolescence</a:t>
            </a:r>
          </a:p>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Peer pressure threatens this fundamental drive…</a:t>
            </a:r>
          </a:p>
        </p:txBody>
      </p:sp>
    </p:spTree>
    <p:extLst>
      <p:ext uri="{BB962C8B-B14F-4D97-AF65-F5344CB8AC3E}">
        <p14:creationId xmlns:p14="http://schemas.microsoft.com/office/powerpoint/2010/main" val="365668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6FE5-9582-2EE6-790B-5DC423286C56}"/>
              </a:ext>
            </a:extLst>
          </p:cNvPr>
          <p:cNvSpPr txBox="1">
            <a:spLocks/>
          </p:cNvSpPr>
          <p:nvPr/>
        </p:nvSpPr>
        <p:spPr>
          <a:xfrm>
            <a:off x="2316480" y="336142"/>
            <a:ext cx="7004050" cy="1028700"/>
          </a:xfrm>
          <a:prstGeom prst="rect">
            <a:avLst/>
          </a:prstGeom>
        </p:spPr>
        <p:txBody>
          <a:bodyPr/>
          <a:lstStyle>
            <a:lvl1pPr algn="ctr" rtl="0" eaLnBrk="0" fontAlgn="base" hangingPunct="0">
              <a:spcBef>
                <a:spcPct val="0"/>
              </a:spcBef>
              <a:spcAft>
                <a:spcPct val="0"/>
              </a:spcAft>
              <a:defRPr sz="3600">
                <a:solidFill>
                  <a:srgbClr val="E8FFFD"/>
                </a:solidFill>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rgbClr val="F9FB69"/>
                </a:solidFill>
                <a:effectLst>
                  <a:outerShdw blurRad="38100" dist="38100" dir="2700000" algn="tl">
                    <a:srgbClr val="000000"/>
                  </a:outerShdw>
                </a:effectLst>
                <a:latin typeface="Times New Roman" pitchFamily="-65" charset="0"/>
                <a:ea typeface="ＭＳ Ｐゴシック" pitchFamily="-65" charset="-128"/>
                <a:cs typeface="ＭＳ Ｐゴシック" pitchFamily="-65" charset="-128"/>
              </a:defRPr>
            </a:lvl5pPr>
            <a:lvl6pPr marL="4572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6pPr>
            <a:lvl7pPr marL="9144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7pPr>
            <a:lvl8pPr marL="13716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8pPr>
            <a:lvl9pPr marL="1828800" algn="ctr" rtl="0" fontAlgn="base">
              <a:spcBef>
                <a:spcPct val="0"/>
              </a:spcBef>
              <a:spcAft>
                <a:spcPct val="0"/>
              </a:spcAft>
              <a:defRPr sz="3000">
                <a:solidFill>
                  <a:schemeClr val="tx2"/>
                </a:solidFill>
                <a:effectLst>
                  <a:outerShdw blurRad="38100" dist="38100" dir="2700000" algn="tl">
                    <a:srgbClr val="000000"/>
                  </a:outerShdw>
                </a:effectLst>
                <a:latin typeface="Times New Roman" pitchFamily="-65" charset="0"/>
              </a:defRPr>
            </a:lvl9pPr>
          </a:lstStyle>
          <a:p>
            <a:r>
              <a:rPr lang="en-US" sz="3750" b="1" kern="0" dirty="0">
                <a:solidFill>
                  <a:srgbClr val="002060"/>
                </a:solidFill>
                <a:latin typeface="ITC Franklin Gothic Std Med" panose="020B0504030503020204" pitchFamily="34" charset="77"/>
                <a:ea typeface="+mn-ea"/>
                <a:cs typeface="+mn-cs"/>
              </a:rPr>
              <a:t>Peer Pressure vs.</a:t>
            </a:r>
          </a:p>
          <a:p>
            <a:r>
              <a:rPr lang="en-US" sz="3750" b="1" kern="0" dirty="0">
                <a:solidFill>
                  <a:srgbClr val="002060"/>
                </a:solidFill>
                <a:latin typeface="ITC Franklin Gothic Std Med" panose="020B0504030503020204" pitchFamily="34" charset="77"/>
                <a:ea typeface="+mn-ea"/>
                <a:cs typeface="+mn-cs"/>
              </a:rPr>
              <a:t> Teen Strivings for Autonomy</a:t>
            </a:r>
          </a:p>
        </p:txBody>
      </p:sp>
      <p:sp>
        <p:nvSpPr>
          <p:cNvPr id="3" name="TextBox 2">
            <a:extLst>
              <a:ext uri="{FF2B5EF4-FFF2-40B4-BE49-F238E27FC236}">
                <a16:creationId xmlns:a16="http://schemas.microsoft.com/office/drawing/2014/main" id="{96F42F01-0129-6867-892F-878D4CD98ED4}"/>
              </a:ext>
            </a:extLst>
          </p:cNvPr>
          <p:cNvSpPr txBox="1"/>
          <p:nvPr/>
        </p:nvSpPr>
        <p:spPr>
          <a:xfrm>
            <a:off x="362346" y="1968227"/>
            <a:ext cx="9655413" cy="2400657"/>
          </a:xfrm>
          <a:prstGeom prst="rect">
            <a:avLst/>
          </a:prstGeom>
          <a:noFill/>
        </p:spPr>
        <p:txBody>
          <a:bodyPr wrap="square" rtlCol="0">
            <a:spAutoFit/>
          </a:bodyPr>
          <a:lstStyle/>
          <a:p>
            <a:pPr defTabSz="685800">
              <a:spcAft>
                <a:spcPts val="900"/>
              </a:spcAft>
            </a:pPr>
            <a:r>
              <a:rPr lang="en-US" sz="2400" dirty="0">
                <a:solidFill>
                  <a:prstClr val="black"/>
                </a:solidFill>
                <a:latin typeface="Calibri" panose="020F0502020204030204"/>
                <a:ea typeface="ＭＳ Ｐゴシック" pitchFamily="92" charset="-128"/>
              </a:rPr>
              <a:t>When a peer tries to change a teen’s behavior this:</a:t>
            </a:r>
          </a:p>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Invalidates the teens’ own desires and intentions</a:t>
            </a:r>
          </a:p>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Discourages the teen’s autonomy expression</a:t>
            </a:r>
          </a:p>
          <a:p>
            <a:pPr marL="800100" lvl="1"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Whether or not it actually leads to behavior change</a:t>
            </a:r>
          </a:p>
          <a:p>
            <a:pPr marL="800100" lvl="1"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And even when it is not about deviant behavior </a:t>
            </a:r>
          </a:p>
        </p:txBody>
      </p:sp>
    </p:spTree>
    <p:extLst>
      <p:ext uri="{BB962C8B-B14F-4D97-AF65-F5344CB8AC3E}">
        <p14:creationId xmlns:p14="http://schemas.microsoft.com/office/powerpoint/2010/main" val="118374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3164" y="1006702"/>
            <a:ext cx="7212724" cy="1028700"/>
          </a:xfrm>
        </p:spPr>
        <p:txBody>
          <a:bodyPr/>
          <a:lstStyle/>
          <a:p>
            <a:r>
              <a:rPr lang="en-US" sz="3750" b="1" dirty="0">
                <a:solidFill>
                  <a:srgbClr val="002060"/>
                </a:solidFill>
                <a:latin typeface="ITC Franklin Gothic Std Med" panose="020B0504030503020204" pitchFamily="34" charset="77"/>
                <a:ea typeface="+mn-ea"/>
                <a:cs typeface="+mn-cs"/>
              </a:rPr>
              <a:t>Three goals</a:t>
            </a:r>
          </a:p>
        </p:txBody>
      </p:sp>
      <p:sp>
        <p:nvSpPr>
          <p:cNvPr id="3" name="TextBox 2">
            <a:extLst>
              <a:ext uri="{FF2B5EF4-FFF2-40B4-BE49-F238E27FC236}">
                <a16:creationId xmlns:a16="http://schemas.microsoft.com/office/drawing/2014/main" id="{CF29F59A-A538-EF4E-84EC-93400DAAFA34}"/>
              </a:ext>
            </a:extLst>
          </p:cNvPr>
          <p:cNvSpPr txBox="1"/>
          <p:nvPr/>
        </p:nvSpPr>
        <p:spPr>
          <a:xfrm>
            <a:off x="1337065" y="1859339"/>
            <a:ext cx="9730904" cy="3139321"/>
          </a:xfrm>
          <a:prstGeom prst="rect">
            <a:avLst/>
          </a:prstGeom>
          <a:noFill/>
        </p:spPr>
        <p:txBody>
          <a:bodyPr wrap="square" rtlCol="0">
            <a:spAutoFit/>
          </a:bodyPr>
          <a:lstStyle/>
          <a:p>
            <a:pPr marL="342900"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Examine the extent to which experience of pressure is linked to current and future autonomy difficulties,</a:t>
            </a:r>
          </a:p>
          <a:p>
            <a:pPr marL="342900" indent="-342900" defTabSz="685800">
              <a:spcAft>
                <a:spcPts val="900"/>
              </a:spcAft>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92" charset="-128"/>
                <a:cs typeface="+mn-cs"/>
              </a:rPr>
              <a:t>Examine factors that predict </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pitchFamily="92" charset="-128"/>
                <a:cs typeface="+mn-cs"/>
              </a:rPr>
              <a:t>which</a:t>
            </a:r>
            <a:r>
              <a:rPr kumimoji="0" lang="en-US" sz="2400" b="0" u="none" strike="noStrike" kern="1200" cap="none" spc="0" normalizeH="0" baseline="0" noProof="0" dirty="0">
                <a:ln>
                  <a:noFill/>
                </a:ln>
                <a:solidFill>
                  <a:prstClr val="black"/>
                </a:solidFill>
                <a:effectLst/>
                <a:uLnTx/>
                <a:uFillTx/>
                <a:latin typeface="Calibri" panose="020F0502020204030204"/>
                <a:ea typeface="ＭＳ Ｐゴシック" pitchFamily="92" charset="-128"/>
                <a:cs typeface="+mn-cs"/>
              </a:rPr>
              <a:t> teens will be most likely to experience peer pressure.</a:t>
            </a:r>
          </a:p>
          <a:p>
            <a:pPr marL="342900" marR="0" lvl="0" indent="-342900"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92" charset="-128"/>
                <a:cs typeface="+mn-cs"/>
              </a:rPr>
              <a:t>Develop a measure of peer pressure that:</a:t>
            </a:r>
          </a:p>
          <a:p>
            <a:pPr marL="800100" lvl="1" indent="-342900" defTabSz="685800">
              <a:spcAft>
                <a:spcPts val="900"/>
              </a:spcAft>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92" charset="-128"/>
                <a:cs typeface="+mn-cs"/>
              </a:rPr>
              <a:t>Doesn’t rely on adolescent self-report</a:t>
            </a:r>
          </a:p>
          <a:p>
            <a:pPr marL="800100" lvl="1" indent="-342900" defTabSz="685800">
              <a:spcAft>
                <a:spcPts val="900"/>
              </a:spcAft>
              <a:buFont typeface="Arial" panose="020B0604020202020204" pitchFamily="34" charset="0"/>
              <a:buChar char="•"/>
            </a:pPr>
            <a:r>
              <a:rPr lang="en-US" sz="2400" dirty="0">
                <a:solidFill>
                  <a:prstClr val="black"/>
                </a:solidFill>
                <a:latin typeface="Calibri" panose="020F0502020204030204"/>
                <a:ea typeface="ＭＳ Ｐゴシック" pitchFamily="92" charset="-128"/>
              </a:rPr>
              <a:t>Isn’t limited to pressure about deviant behavior</a:t>
            </a:r>
          </a:p>
        </p:txBody>
      </p:sp>
    </p:spTree>
    <p:extLst>
      <p:ext uri="{BB962C8B-B14F-4D97-AF65-F5344CB8AC3E}">
        <p14:creationId xmlns:p14="http://schemas.microsoft.com/office/powerpoint/2010/main" val="281851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363209E-5B24-4452-A918-6CB089BC681D}"/>
              </a:ext>
            </a:extLst>
          </p:cNvPr>
          <p:cNvSpPr>
            <a:spLocks noGrp="1"/>
          </p:cNvSpPr>
          <p:nvPr>
            <p:ph type="title"/>
          </p:nvPr>
        </p:nvSpPr>
        <p:spPr>
          <a:xfrm>
            <a:off x="4655504" y="267908"/>
            <a:ext cx="2114265" cy="994172"/>
          </a:xfrm>
        </p:spPr>
        <p:txBody>
          <a:bodyPr/>
          <a:lstStyle/>
          <a:p>
            <a:r>
              <a:rPr lang="en-US" dirty="0">
                <a:solidFill>
                  <a:schemeClr val="bg1"/>
                </a:solidFill>
              </a:rPr>
              <a:t>Sample</a:t>
            </a:r>
          </a:p>
        </p:txBody>
      </p:sp>
      <p:grpSp>
        <p:nvGrpSpPr>
          <p:cNvPr id="12" name="Group 11">
            <a:extLst>
              <a:ext uri="{FF2B5EF4-FFF2-40B4-BE49-F238E27FC236}">
                <a16:creationId xmlns:a16="http://schemas.microsoft.com/office/drawing/2014/main" id="{01B98481-60E5-4704-A6C9-61B8D0A8A684}"/>
              </a:ext>
            </a:extLst>
          </p:cNvPr>
          <p:cNvGrpSpPr/>
          <p:nvPr/>
        </p:nvGrpSpPr>
        <p:grpSpPr>
          <a:xfrm>
            <a:off x="2309974" y="1516291"/>
            <a:ext cx="2766895" cy="2028212"/>
            <a:chOff x="-529796" y="1758855"/>
            <a:chExt cx="5596501" cy="3677478"/>
          </a:xfrm>
        </p:grpSpPr>
        <p:grpSp>
          <p:nvGrpSpPr>
            <p:cNvPr id="8" name="Group 7">
              <a:extLst>
                <a:ext uri="{FF2B5EF4-FFF2-40B4-BE49-F238E27FC236}">
                  <a16:creationId xmlns:a16="http://schemas.microsoft.com/office/drawing/2014/main" id="{846CE700-C70A-45A8-A984-C3B7C1506BD2}"/>
                </a:ext>
              </a:extLst>
            </p:cNvPr>
            <p:cNvGrpSpPr/>
            <p:nvPr/>
          </p:nvGrpSpPr>
          <p:grpSpPr>
            <a:xfrm>
              <a:off x="-529796" y="1758855"/>
              <a:ext cx="5596501" cy="3677478"/>
              <a:chOff x="-24830" y="1464487"/>
              <a:chExt cx="5596501" cy="3677478"/>
            </a:xfrm>
          </p:grpSpPr>
          <p:pic>
            <p:nvPicPr>
              <p:cNvPr id="5" name="Picture 4">
                <a:extLst>
                  <a:ext uri="{FF2B5EF4-FFF2-40B4-BE49-F238E27FC236}">
                    <a16:creationId xmlns:a16="http://schemas.microsoft.com/office/drawing/2014/main" id="{C919A71F-960C-4CC9-BD39-C86615560D03}"/>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0" b="99878" l="10000" r="90000">
                            <a14:foregroundMark x1="50366" y1="9024" x2="50366" y2="9024"/>
                            <a14:foregroundMark x1="49268" y1="35976" x2="49268" y2="35976"/>
                          </a14:backgroundRemoval>
                        </a14:imgEffect>
                        <a14:imgEffect>
                          <a14:sharpenSoften amount="50000"/>
                        </a14:imgEffect>
                      </a14:imgLayer>
                    </a14:imgProps>
                  </a:ext>
                </a:extLst>
              </a:blip>
              <a:stretch>
                <a:fillRect/>
              </a:stretch>
            </p:blipFill>
            <p:spPr>
              <a:xfrm>
                <a:off x="-24830" y="1690688"/>
                <a:ext cx="3523403" cy="3252373"/>
              </a:xfrm>
              <a:prstGeom prst="rect">
                <a:avLst/>
              </a:prstGeom>
            </p:spPr>
          </p:pic>
          <p:pic>
            <p:nvPicPr>
              <p:cNvPr id="1028" name="Picture 4" descr="Female Computer Icons Gender symbol, people icon, miscellaneous, text png |  PNGEgg">
                <a:extLst>
                  <a:ext uri="{FF2B5EF4-FFF2-40B4-BE49-F238E27FC236}">
                    <a16:creationId xmlns:a16="http://schemas.microsoft.com/office/drawing/2014/main" id="{BB1FBA4F-28BE-4C7C-B191-ABF8F95ADCD2}"/>
                  </a:ext>
                </a:extLst>
              </p:cNvPr>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4688" b="96224" l="10000" r="90000">
                            <a14:foregroundMark x1="52111" y1="15104" x2="52111" y2="15104"/>
                            <a14:foregroundMark x1="52333" y1="40625" x2="52333" y2="40625"/>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8287" y="1464487"/>
                <a:ext cx="4593384" cy="367747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BA20DE8B-92CF-4A0F-9716-104B6145606C}"/>
                </a:ext>
              </a:extLst>
            </p:cNvPr>
            <p:cNvSpPr txBox="1"/>
            <p:nvPr/>
          </p:nvSpPr>
          <p:spPr>
            <a:xfrm>
              <a:off x="2406003" y="2900183"/>
              <a:ext cx="924714" cy="753365"/>
            </a:xfrm>
            <a:prstGeom prst="rect">
              <a:avLst/>
            </a:prstGeom>
            <a:noFill/>
          </p:spPr>
          <p:txBody>
            <a:bodyPr wrap="none" rtlCol="0">
              <a:spAutoFit/>
            </a:bodyPr>
            <a:lstStyle/>
            <a:p>
              <a:pPr defTabSz="685800">
                <a:defRPr/>
              </a:pPr>
              <a:r>
                <a:rPr lang="en-US" sz="2100" b="1" dirty="0">
                  <a:latin typeface="Calibri" panose="020F0502020204030204"/>
                  <a:ea typeface="ＭＳ Ｐゴシック" pitchFamily="92" charset="-128"/>
                </a:rPr>
                <a:t>86</a:t>
              </a:r>
            </a:p>
          </p:txBody>
        </p:sp>
        <p:sp>
          <p:nvSpPr>
            <p:cNvPr id="10" name="TextBox 9">
              <a:extLst>
                <a:ext uri="{FF2B5EF4-FFF2-40B4-BE49-F238E27FC236}">
                  <a16:creationId xmlns:a16="http://schemas.microsoft.com/office/drawing/2014/main" id="{B56A45F7-153F-4E16-8175-B881882DE970}"/>
                </a:ext>
              </a:extLst>
            </p:cNvPr>
            <p:cNvSpPr txBox="1"/>
            <p:nvPr/>
          </p:nvSpPr>
          <p:spPr>
            <a:xfrm>
              <a:off x="851619" y="2913832"/>
              <a:ext cx="924714" cy="753365"/>
            </a:xfrm>
            <a:prstGeom prst="rect">
              <a:avLst/>
            </a:prstGeom>
            <a:noFill/>
          </p:spPr>
          <p:txBody>
            <a:bodyPr wrap="none" rtlCol="0">
              <a:spAutoFit/>
            </a:bodyPr>
            <a:lstStyle/>
            <a:p>
              <a:pPr defTabSz="685800">
                <a:defRPr/>
              </a:pPr>
              <a:r>
                <a:rPr lang="en-US" sz="2100" b="1" dirty="0">
                  <a:latin typeface="Calibri" panose="020F0502020204030204"/>
                  <a:ea typeface="ＭＳ Ｐゴシック" pitchFamily="92" charset="-128"/>
                </a:rPr>
                <a:t>98</a:t>
              </a:r>
            </a:p>
          </p:txBody>
        </p:sp>
      </p:grpSp>
      <p:grpSp>
        <p:nvGrpSpPr>
          <p:cNvPr id="2" name="Group 1">
            <a:extLst>
              <a:ext uri="{FF2B5EF4-FFF2-40B4-BE49-F238E27FC236}">
                <a16:creationId xmlns:a16="http://schemas.microsoft.com/office/drawing/2014/main" id="{2880B296-622D-4107-9EB1-6C82640AEAA0}"/>
              </a:ext>
            </a:extLst>
          </p:cNvPr>
          <p:cNvGrpSpPr/>
          <p:nvPr/>
        </p:nvGrpSpPr>
        <p:grpSpPr>
          <a:xfrm>
            <a:off x="5278733" y="1066877"/>
            <a:ext cx="4910393" cy="3649506"/>
            <a:chOff x="4903373" y="433292"/>
            <a:chExt cx="6705755" cy="5350158"/>
          </a:xfrm>
        </p:grpSpPr>
        <p:graphicFrame>
          <p:nvGraphicFramePr>
            <p:cNvPr id="16" name="Chart 15">
              <a:extLst>
                <a:ext uri="{FF2B5EF4-FFF2-40B4-BE49-F238E27FC236}">
                  <a16:creationId xmlns:a16="http://schemas.microsoft.com/office/drawing/2014/main" id="{2A0D5C8F-0A0D-4039-9212-0262872FA27D}"/>
                </a:ext>
              </a:extLst>
            </p:cNvPr>
            <p:cNvGraphicFramePr/>
            <p:nvPr/>
          </p:nvGraphicFramePr>
          <p:xfrm>
            <a:off x="4903373" y="433292"/>
            <a:ext cx="6705755" cy="5219412"/>
          </p:xfrm>
          <a:graphic>
            <a:graphicData uri="http://schemas.openxmlformats.org/drawingml/2006/chart">
              <c:chart xmlns:c="http://schemas.openxmlformats.org/drawingml/2006/chart" xmlns:r="http://schemas.openxmlformats.org/officeDocument/2006/relationships" r:id="rId7"/>
            </a:graphicData>
          </a:graphic>
        </p:graphicFrame>
        <p:sp>
          <p:nvSpPr>
            <p:cNvPr id="15" name="Content Placeholder 2">
              <a:extLst>
                <a:ext uri="{FF2B5EF4-FFF2-40B4-BE49-F238E27FC236}">
                  <a16:creationId xmlns:a16="http://schemas.microsoft.com/office/drawing/2014/main" id="{04E976E8-20D8-450C-B066-001FF96ABEF9}"/>
                </a:ext>
              </a:extLst>
            </p:cNvPr>
            <p:cNvSpPr txBox="1">
              <a:spLocks/>
            </p:cNvSpPr>
            <p:nvPr/>
          </p:nvSpPr>
          <p:spPr>
            <a:xfrm>
              <a:off x="6592649" y="5099146"/>
              <a:ext cx="4174411" cy="6843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US" sz="2700" dirty="0">
                  <a:solidFill>
                    <a:srgbClr val="E7E6E6"/>
                  </a:solidFill>
                  <a:latin typeface="Calibri" panose="020F0502020204030204"/>
                </a:rPr>
                <a:t>Race Representation</a:t>
              </a:r>
              <a:endParaRPr lang="en-US" sz="2100" dirty="0">
                <a:solidFill>
                  <a:srgbClr val="E7E6E6"/>
                </a:solidFill>
                <a:latin typeface="Calibri" panose="020F0502020204030204"/>
              </a:endParaRPr>
            </a:p>
          </p:txBody>
        </p:sp>
      </p:grpSp>
      <p:sp>
        <p:nvSpPr>
          <p:cNvPr id="17" name="Content Placeholder 2">
            <a:extLst>
              <a:ext uri="{FF2B5EF4-FFF2-40B4-BE49-F238E27FC236}">
                <a16:creationId xmlns:a16="http://schemas.microsoft.com/office/drawing/2014/main" id="{8E479B1A-45CB-473B-85CB-D6A014C8F31A}"/>
              </a:ext>
            </a:extLst>
          </p:cNvPr>
          <p:cNvSpPr txBox="1">
            <a:spLocks/>
          </p:cNvSpPr>
          <p:nvPr/>
        </p:nvSpPr>
        <p:spPr>
          <a:xfrm>
            <a:off x="564291" y="3559558"/>
            <a:ext cx="3487644" cy="6433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US" sz="2400" dirty="0">
                <a:solidFill>
                  <a:srgbClr val="E7E6E6"/>
                </a:solidFill>
                <a:latin typeface="Calibri" panose="020F0502020204030204"/>
              </a:rPr>
              <a:t>Median Family Income: $40,000 - $60,000</a:t>
            </a:r>
          </a:p>
          <a:p>
            <a:pPr marL="0" indent="0" defTabSz="685800">
              <a:spcBef>
                <a:spcPts val="0"/>
              </a:spcBef>
              <a:buNone/>
              <a:defRPr/>
            </a:pPr>
            <a:r>
              <a:rPr lang="en-US" sz="2400" dirty="0">
                <a:solidFill>
                  <a:srgbClr val="E7E6E6"/>
                </a:solidFill>
                <a:latin typeface="Calibri" panose="020F0502020204030204"/>
              </a:rPr>
              <a:t> (at </a:t>
            </a:r>
            <a:r>
              <a:rPr lang="en-US" sz="2400" dirty="0">
                <a:latin typeface="Calibri" panose="020F0502020204030204"/>
              </a:rPr>
              <a:t>national</a:t>
            </a:r>
            <a:r>
              <a:rPr lang="en-US" sz="2400" dirty="0">
                <a:solidFill>
                  <a:srgbClr val="E7E6E6"/>
                </a:solidFill>
                <a:latin typeface="Calibri" panose="020F0502020204030204"/>
              </a:rPr>
              <a:t> average)</a:t>
            </a:r>
          </a:p>
        </p:txBody>
      </p:sp>
      <p:sp>
        <p:nvSpPr>
          <p:cNvPr id="3" name="TextBox 2">
            <a:extLst>
              <a:ext uri="{FF2B5EF4-FFF2-40B4-BE49-F238E27FC236}">
                <a16:creationId xmlns:a16="http://schemas.microsoft.com/office/drawing/2014/main" id="{8D551804-6642-B07F-EB06-C9A5B70BD13C}"/>
              </a:ext>
            </a:extLst>
          </p:cNvPr>
          <p:cNvSpPr txBox="1"/>
          <p:nvPr/>
        </p:nvSpPr>
        <p:spPr>
          <a:xfrm>
            <a:off x="403785" y="4733151"/>
            <a:ext cx="10206768" cy="1697068"/>
          </a:xfrm>
          <a:prstGeom prst="rect">
            <a:avLst/>
          </a:prstGeom>
          <a:noFill/>
        </p:spPr>
        <p:txBody>
          <a:bodyPr wrap="none" rtlCol="0">
            <a:spAutoFit/>
          </a:bodyPr>
          <a:lstStyle/>
          <a:p>
            <a:pPr marL="214313" indent="-214313" defTabSz="685800">
              <a:lnSpc>
                <a:spcPct val="150000"/>
              </a:lnSpc>
              <a:buFont typeface="Arial" panose="020B0604020202020204" pitchFamily="34" charset="0"/>
              <a:buChar char="•"/>
              <a:defRPr/>
            </a:pPr>
            <a:r>
              <a:rPr lang="en-US" sz="2400" dirty="0">
                <a:solidFill>
                  <a:prstClr val="white"/>
                </a:solidFill>
                <a:latin typeface="Calibri" panose="020F0502020204030204"/>
                <a:ea typeface="ＭＳ Ｐゴシック" pitchFamily="92" charset="-128"/>
              </a:rPr>
              <a:t>Data from Self-reports,  parents, close friends, observations, romantic partners</a:t>
            </a:r>
          </a:p>
          <a:p>
            <a:pPr marL="214313" indent="-214313" defTabSz="685800">
              <a:lnSpc>
                <a:spcPct val="150000"/>
              </a:lnSpc>
              <a:buFont typeface="Arial" panose="020B0604020202020204" pitchFamily="34" charset="0"/>
              <a:buChar char="•"/>
              <a:defRPr/>
            </a:pPr>
            <a:r>
              <a:rPr lang="en-US" sz="2400" dirty="0">
                <a:solidFill>
                  <a:prstClr val="white"/>
                </a:solidFill>
                <a:latin typeface="Calibri" panose="020F0502020204030204"/>
                <a:ea typeface="ＭＳ Ｐゴシック" pitchFamily="92" charset="-128"/>
              </a:rPr>
              <a:t>Followed from age 13 to 24 for today’s talk </a:t>
            </a:r>
          </a:p>
          <a:p>
            <a:pPr marL="214313" indent="-214313" defTabSz="685800">
              <a:lnSpc>
                <a:spcPct val="150000"/>
              </a:lnSpc>
              <a:buFont typeface="Arial" panose="020B0604020202020204" pitchFamily="34" charset="0"/>
              <a:buChar char="•"/>
              <a:defRPr/>
            </a:pPr>
            <a:r>
              <a:rPr lang="en-US" sz="2400" dirty="0">
                <a:solidFill>
                  <a:prstClr val="white"/>
                </a:solidFill>
                <a:latin typeface="Calibri" panose="020F0502020204030204"/>
                <a:ea typeface="ＭＳ Ｐゴシック" pitchFamily="92" charset="-128"/>
              </a:rPr>
              <a:t>98% </a:t>
            </a:r>
            <a:r>
              <a:rPr lang="en-US" sz="2400" dirty="0">
                <a:solidFill>
                  <a:prstClr val="white"/>
                </a:solidFill>
                <a:latin typeface="Calibri" panose="020F0502020204030204"/>
              </a:rPr>
              <a:t>continued participation by </a:t>
            </a:r>
            <a:r>
              <a:rPr lang="en-US" sz="2400" dirty="0">
                <a:solidFill>
                  <a:prstClr val="white"/>
                </a:solidFill>
                <a:latin typeface="Calibri" panose="020F0502020204030204"/>
                <a:ea typeface="ＭＳ Ｐゴシック" pitchFamily="92" charset="-128"/>
              </a:rPr>
              <a:t>age 24</a:t>
            </a:r>
          </a:p>
        </p:txBody>
      </p:sp>
      <p:sp>
        <p:nvSpPr>
          <p:cNvPr id="6" name="TextBox 5">
            <a:extLst>
              <a:ext uri="{FF2B5EF4-FFF2-40B4-BE49-F238E27FC236}">
                <a16:creationId xmlns:a16="http://schemas.microsoft.com/office/drawing/2014/main" id="{D0B09066-2BDC-BC69-237B-769A9389C8CD}"/>
              </a:ext>
            </a:extLst>
          </p:cNvPr>
          <p:cNvSpPr txBox="1"/>
          <p:nvPr/>
        </p:nvSpPr>
        <p:spPr>
          <a:xfrm>
            <a:off x="3058128" y="1189855"/>
            <a:ext cx="947695" cy="400110"/>
          </a:xfrm>
          <a:prstGeom prst="rect">
            <a:avLst/>
          </a:prstGeom>
          <a:noFill/>
        </p:spPr>
        <p:txBody>
          <a:bodyPr wrap="none" rtlCol="0">
            <a:spAutoFit/>
          </a:bodyPr>
          <a:lstStyle/>
          <a:p>
            <a:r>
              <a:rPr lang="en-US" sz="2000" dirty="0">
                <a:solidFill>
                  <a:schemeClr val="bg1"/>
                </a:solidFill>
              </a:rPr>
              <a:t>N=184</a:t>
            </a:r>
          </a:p>
        </p:txBody>
      </p:sp>
    </p:spTree>
    <p:extLst>
      <p:ext uri="{BB962C8B-B14F-4D97-AF65-F5344CB8AC3E}">
        <p14:creationId xmlns:p14="http://schemas.microsoft.com/office/powerpoint/2010/main" val="244679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idx="4294967295"/>
          </p:nvPr>
        </p:nvSpPr>
        <p:spPr>
          <a:xfrm>
            <a:off x="1866900" y="500011"/>
            <a:ext cx="8229600" cy="695453"/>
          </a:xfrm>
          <a:prstGeom prst="rect">
            <a:avLst/>
          </a:prstGeom>
        </p:spPr>
        <p:txBody>
          <a:bodyPr/>
          <a:lstStyle/>
          <a:p>
            <a:r>
              <a:rPr lang="en-US" sz="2400" dirty="0">
                <a:solidFill>
                  <a:srgbClr val="002060"/>
                </a:solidFill>
              </a:rPr>
              <a:t>Peer Pressure</a:t>
            </a:r>
          </a:p>
        </p:txBody>
      </p:sp>
      <p:sp>
        <p:nvSpPr>
          <p:cNvPr id="9" name="TextBox 8">
            <a:extLst>
              <a:ext uri="{FF2B5EF4-FFF2-40B4-BE49-F238E27FC236}">
                <a16:creationId xmlns:a16="http://schemas.microsoft.com/office/drawing/2014/main" id="{EC26874F-FBCF-7E37-DE7E-7B43EA876B41}"/>
              </a:ext>
            </a:extLst>
          </p:cNvPr>
          <p:cNvSpPr txBox="1"/>
          <p:nvPr/>
        </p:nvSpPr>
        <p:spPr>
          <a:xfrm>
            <a:off x="4537981" y="2282619"/>
            <a:ext cx="3641271" cy="3139321"/>
          </a:xfrm>
          <a:prstGeom prst="rect">
            <a:avLst/>
          </a:prstGeom>
          <a:noFill/>
        </p:spPr>
        <p:txBody>
          <a:bodyPr wrap="square" rtlCol="0">
            <a:spAutoFit/>
          </a:bodyPr>
          <a:lstStyle/>
          <a:p>
            <a:pPr algn="l">
              <a:spcBef>
                <a:spcPts val="0"/>
              </a:spcBef>
            </a:pPr>
            <a:r>
              <a:rPr lang="en-US" i="1" dirty="0">
                <a:solidFill>
                  <a:schemeClr val="bg1">
                    <a:lumMod val="75000"/>
                  </a:schemeClr>
                </a:solidFill>
              </a:rPr>
              <a:t>Pressure Toward Prosocial Behaviors</a:t>
            </a:r>
          </a:p>
          <a:p>
            <a:pPr algn="l">
              <a:spcBef>
                <a:spcPts val="0"/>
              </a:spcBef>
            </a:pPr>
            <a:endParaRPr lang="en-US" i="1" dirty="0">
              <a:solidFill>
                <a:schemeClr val="bg1">
                  <a:lumMod val="75000"/>
                </a:schemeClr>
              </a:solidFill>
            </a:endParaRPr>
          </a:p>
          <a:p>
            <a:pPr marL="285750" indent="-285750" algn="l">
              <a:spcBef>
                <a:spcPts val="0"/>
              </a:spcBef>
              <a:buFont typeface="Arial" panose="020B0604020202020204" pitchFamily="34" charset="0"/>
              <a:buChar char="•"/>
            </a:pPr>
            <a:r>
              <a:rPr lang="en-US" i="1" dirty="0">
                <a:solidFill>
                  <a:schemeClr val="bg1">
                    <a:lumMod val="75000"/>
                  </a:schemeClr>
                </a:solidFill>
              </a:rPr>
              <a:t>To show respect for adults (like teachers, friends’ parents and neighbors</a:t>
            </a:r>
          </a:p>
          <a:p>
            <a:pPr marL="285750" indent="-285750" algn="l">
              <a:spcBef>
                <a:spcPts val="0"/>
              </a:spcBef>
              <a:buFont typeface="Arial" panose="020B0604020202020204" pitchFamily="34" charset="0"/>
              <a:buChar char="•"/>
            </a:pPr>
            <a:r>
              <a:rPr lang="en-US" i="1" dirty="0">
                <a:solidFill>
                  <a:schemeClr val="bg1">
                    <a:lumMod val="75000"/>
                  </a:schemeClr>
                </a:solidFill>
              </a:rPr>
              <a:t>Not to make fun of other kids</a:t>
            </a:r>
          </a:p>
          <a:p>
            <a:pPr marL="285750" indent="-285750" algn="l">
              <a:spcBef>
                <a:spcPts val="0"/>
              </a:spcBef>
              <a:buFont typeface="Arial" panose="020B0604020202020204" pitchFamily="34" charset="0"/>
              <a:buChar char="•"/>
            </a:pPr>
            <a:r>
              <a:rPr lang="en-US" i="1" dirty="0">
                <a:solidFill>
                  <a:schemeClr val="bg1">
                    <a:lumMod val="75000"/>
                  </a:schemeClr>
                </a:solidFill>
              </a:rPr>
              <a:t>Not to pick fights</a:t>
            </a:r>
          </a:p>
          <a:p>
            <a:pPr marL="285750" indent="-285750" algn="l">
              <a:spcBef>
                <a:spcPts val="0"/>
              </a:spcBef>
              <a:buFont typeface="Arial" panose="020B0604020202020204" pitchFamily="34" charset="0"/>
              <a:buChar char="•"/>
            </a:pPr>
            <a:r>
              <a:rPr lang="en-US" i="1" dirty="0">
                <a:solidFill>
                  <a:schemeClr val="bg1">
                    <a:lumMod val="75000"/>
                  </a:schemeClr>
                </a:solidFill>
              </a:rPr>
              <a:t>Not to cut classes or skip school</a:t>
            </a:r>
          </a:p>
          <a:p>
            <a:pPr marL="285750" indent="-285750" algn="l">
              <a:spcBef>
                <a:spcPts val="0"/>
              </a:spcBef>
              <a:buFont typeface="Arial" panose="020B0604020202020204" pitchFamily="34" charset="0"/>
              <a:buChar char="•"/>
            </a:pPr>
            <a:r>
              <a:rPr lang="en-US" i="1" dirty="0">
                <a:solidFill>
                  <a:schemeClr val="bg1">
                    <a:lumMod val="75000"/>
                  </a:schemeClr>
                </a:solidFill>
              </a:rPr>
              <a:t>Not to smoke</a:t>
            </a:r>
            <a:endParaRPr lang="en-US" i="1" dirty="0"/>
          </a:p>
        </p:txBody>
      </p:sp>
      <p:sp>
        <p:nvSpPr>
          <p:cNvPr id="10" name="TextBox 9">
            <a:extLst>
              <a:ext uri="{FF2B5EF4-FFF2-40B4-BE49-F238E27FC236}">
                <a16:creationId xmlns:a16="http://schemas.microsoft.com/office/drawing/2014/main" id="{1AF2F34C-0248-A34C-240C-FE08E5CDB16B}"/>
              </a:ext>
            </a:extLst>
          </p:cNvPr>
          <p:cNvSpPr txBox="1"/>
          <p:nvPr/>
        </p:nvSpPr>
        <p:spPr>
          <a:xfrm>
            <a:off x="462455" y="2307042"/>
            <a:ext cx="3812907" cy="4247317"/>
          </a:xfrm>
          <a:prstGeom prst="rect">
            <a:avLst/>
          </a:prstGeom>
          <a:noFill/>
        </p:spPr>
        <p:txBody>
          <a:bodyPr wrap="square" rtlCol="0">
            <a:spAutoFit/>
          </a:bodyPr>
          <a:lstStyle/>
          <a:p>
            <a:pPr algn="l">
              <a:spcBef>
                <a:spcPts val="0"/>
              </a:spcBef>
            </a:pPr>
            <a:r>
              <a:rPr lang="en-US" i="1" dirty="0">
                <a:solidFill>
                  <a:schemeClr val="bg1">
                    <a:lumMod val="75000"/>
                  </a:schemeClr>
                </a:solidFill>
              </a:rPr>
              <a:t>Pressure Toward Neutral Behaviors</a:t>
            </a:r>
          </a:p>
          <a:p>
            <a:pPr algn="l">
              <a:spcBef>
                <a:spcPts val="0"/>
              </a:spcBef>
            </a:pPr>
            <a:endParaRPr lang="en-US" i="1" dirty="0">
              <a:solidFill>
                <a:schemeClr val="bg1">
                  <a:lumMod val="75000"/>
                </a:schemeClr>
              </a:solidFill>
            </a:endParaRPr>
          </a:p>
          <a:p>
            <a:pPr marL="285750" indent="-285750" algn="l">
              <a:spcBef>
                <a:spcPts val="0"/>
              </a:spcBef>
              <a:buFont typeface="Arial" panose="020B0604020202020204" pitchFamily="34" charset="0"/>
              <a:buChar char="•"/>
            </a:pPr>
            <a:r>
              <a:rPr lang="en-US" i="1" dirty="0">
                <a:solidFill>
                  <a:schemeClr val="bg1">
                    <a:lumMod val="75000"/>
                  </a:schemeClr>
                </a:solidFill>
              </a:rPr>
              <a:t>Whether or not to join clubs and teams</a:t>
            </a:r>
          </a:p>
          <a:p>
            <a:pPr marL="285750" indent="-285750" algn="l">
              <a:spcBef>
                <a:spcPts val="0"/>
              </a:spcBef>
              <a:buFont typeface="Arial" panose="020B0604020202020204" pitchFamily="34" charset="0"/>
              <a:buChar char="•"/>
            </a:pPr>
            <a:r>
              <a:rPr lang="en-US" i="1" dirty="0">
                <a:solidFill>
                  <a:schemeClr val="bg1">
                    <a:lumMod val="75000"/>
                  </a:schemeClr>
                </a:solidFill>
              </a:rPr>
              <a:t>Who my friend decides to ‘’go with’ (date)</a:t>
            </a:r>
          </a:p>
          <a:p>
            <a:pPr marL="285750" indent="-285750" algn="l">
              <a:spcBef>
                <a:spcPts val="0"/>
              </a:spcBef>
              <a:buFont typeface="Arial" panose="020B0604020202020204" pitchFamily="34" charset="0"/>
              <a:buChar char="•"/>
            </a:pPr>
            <a:r>
              <a:rPr lang="en-US" i="1" dirty="0">
                <a:solidFill>
                  <a:schemeClr val="bg1">
                    <a:lumMod val="75000"/>
                  </a:schemeClr>
                </a:solidFill>
              </a:rPr>
              <a:t>Whether or not my friend decides to hang out with a certain crowd or group at school</a:t>
            </a:r>
          </a:p>
          <a:p>
            <a:pPr marL="285750" indent="-285750" algn="l">
              <a:spcBef>
                <a:spcPts val="0"/>
              </a:spcBef>
              <a:buFont typeface="Arial" panose="020B0604020202020204" pitchFamily="34" charset="0"/>
              <a:buChar char="•"/>
            </a:pPr>
            <a:r>
              <a:rPr lang="en-US" i="1" dirty="0">
                <a:solidFill>
                  <a:schemeClr val="bg1">
                    <a:lumMod val="75000"/>
                  </a:schemeClr>
                </a:solidFill>
              </a:rPr>
              <a:t>How much time my friend spends with their friends</a:t>
            </a:r>
          </a:p>
          <a:p>
            <a:pPr marL="285750" indent="-285750" algn="l">
              <a:spcBef>
                <a:spcPts val="0"/>
              </a:spcBef>
              <a:buFont typeface="Arial" panose="020B0604020202020204" pitchFamily="34" charset="0"/>
              <a:buChar char="•"/>
            </a:pPr>
            <a:r>
              <a:rPr lang="en-US" i="1" dirty="0">
                <a:solidFill>
                  <a:schemeClr val="bg1">
                    <a:lumMod val="75000"/>
                  </a:schemeClr>
                </a:solidFill>
              </a:rPr>
              <a:t>To lose weight or be thin</a:t>
            </a:r>
          </a:p>
          <a:p>
            <a:pPr marL="285750" indent="-285750" algn="l">
              <a:spcBef>
                <a:spcPts val="0"/>
              </a:spcBef>
              <a:buFont typeface="Arial" panose="020B0604020202020204" pitchFamily="34" charset="0"/>
              <a:buChar char="•"/>
            </a:pPr>
            <a:r>
              <a:rPr lang="en-US" i="1" dirty="0">
                <a:solidFill>
                  <a:schemeClr val="bg1">
                    <a:lumMod val="75000"/>
                  </a:schemeClr>
                </a:solidFill>
              </a:rPr>
              <a:t>How my friend tries to look (their physical appearance, how smart other people think they are)</a:t>
            </a:r>
            <a:endParaRPr lang="en-US" i="1" dirty="0"/>
          </a:p>
        </p:txBody>
      </p:sp>
      <p:sp>
        <p:nvSpPr>
          <p:cNvPr id="11" name="TextBox 10">
            <a:extLst>
              <a:ext uri="{FF2B5EF4-FFF2-40B4-BE49-F238E27FC236}">
                <a16:creationId xmlns:a16="http://schemas.microsoft.com/office/drawing/2014/main" id="{8F99FFDE-312D-1997-68F2-5C0D95094E3C}"/>
              </a:ext>
            </a:extLst>
          </p:cNvPr>
          <p:cNvSpPr txBox="1"/>
          <p:nvPr/>
        </p:nvSpPr>
        <p:spPr>
          <a:xfrm>
            <a:off x="8441871" y="2260097"/>
            <a:ext cx="3641271" cy="2862322"/>
          </a:xfrm>
          <a:prstGeom prst="rect">
            <a:avLst/>
          </a:prstGeom>
          <a:noFill/>
        </p:spPr>
        <p:txBody>
          <a:bodyPr wrap="square" rtlCol="0">
            <a:spAutoFit/>
          </a:bodyPr>
          <a:lstStyle/>
          <a:p>
            <a:pPr algn="l">
              <a:spcBef>
                <a:spcPts val="0"/>
              </a:spcBef>
            </a:pPr>
            <a:r>
              <a:rPr lang="en-US" i="1" dirty="0">
                <a:solidFill>
                  <a:schemeClr val="bg1">
                    <a:lumMod val="75000"/>
                  </a:schemeClr>
                </a:solidFill>
              </a:rPr>
              <a:t>Pressure Toward Antisocial Behaviors</a:t>
            </a:r>
          </a:p>
          <a:p>
            <a:pPr algn="l">
              <a:spcBef>
                <a:spcPts val="0"/>
              </a:spcBef>
            </a:pPr>
            <a:endParaRPr lang="en-US" i="1" dirty="0">
              <a:solidFill>
                <a:schemeClr val="bg1">
                  <a:lumMod val="75000"/>
                </a:schemeClr>
              </a:solidFill>
            </a:endParaRPr>
          </a:p>
          <a:p>
            <a:pPr marL="285750" indent="-285750" algn="l">
              <a:spcBef>
                <a:spcPts val="0"/>
              </a:spcBef>
              <a:buFont typeface="Arial" panose="020B0604020202020204" pitchFamily="34" charset="0"/>
              <a:buChar char="•"/>
            </a:pPr>
            <a:r>
              <a:rPr lang="en-US" i="1" dirty="0">
                <a:solidFill>
                  <a:schemeClr val="bg1">
                    <a:lumMod val="75000"/>
                  </a:schemeClr>
                </a:solidFill>
              </a:rPr>
              <a:t>To pick fights</a:t>
            </a:r>
          </a:p>
          <a:p>
            <a:pPr marL="285750" indent="-285750" algn="l">
              <a:spcBef>
                <a:spcPts val="0"/>
              </a:spcBef>
              <a:buFont typeface="Arial" panose="020B0604020202020204" pitchFamily="34" charset="0"/>
              <a:buChar char="•"/>
            </a:pPr>
            <a:r>
              <a:rPr lang="en-US" i="1" dirty="0">
                <a:solidFill>
                  <a:schemeClr val="bg1">
                    <a:lumMod val="75000"/>
                  </a:schemeClr>
                </a:solidFill>
              </a:rPr>
              <a:t>To smoke</a:t>
            </a:r>
          </a:p>
          <a:p>
            <a:pPr marL="285750" indent="-285750" algn="l">
              <a:spcBef>
                <a:spcPts val="0"/>
              </a:spcBef>
              <a:buFont typeface="Arial" panose="020B0604020202020204" pitchFamily="34" charset="0"/>
              <a:buChar char="•"/>
            </a:pPr>
            <a:r>
              <a:rPr lang="en-US" i="1" dirty="0">
                <a:solidFill>
                  <a:schemeClr val="bg1">
                    <a:lumMod val="75000"/>
                  </a:schemeClr>
                </a:solidFill>
              </a:rPr>
              <a:t>Not to get good grades</a:t>
            </a:r>
          </a:p>
          <a:p>
            <a:pPr marL="285750" indent="-285750" algn="l">
              <a:spcBef>
                <a:spcPts val="0"/>
              </a:spcBef>
              <a:buFont typeface="Arial" panose="020B0604020202020204" pitchFamily="34" charset="0"/>
              <a:buChar char="•"/>
            </a:pPr>
            <a:r>
              <a:rPr lang="en-US" i="1" dirty="0">
                <a:solidFill>
                  <a:schemeClr val="bg1">
                    <a:lumMod val="75000"/>
                  </a:schemeClr>
                </a:solidFill>
              </a:rPr>
              <a:t>Not to spend time with his/her family</a:t>
            </a:r>
          </a:p>
          <a:p>
            <a:pPr marL="285750" indent="-285750" algn="l">
              <a:spcBef>
                <a:spcPts val="0"/>
              </a:spcBef>
              <a:buFont typeface="Arial" panose="020B0604020202020204" pitchFamily="34" charset="0"/>
              <a:buChar char="•"/>
            </a:pPr>
            <a:r>
              <a:rPr lang="en-US" i="1" dirty="0">
                <a:solidFill>
                  <a:schemeClr val="bg1">
                    <a:lumMod val="75000"/>
                  </a:schemeClr>
                </a:solidFill>
              </a:rPr>
              <a:t>To make fun of other kids</a:t>
            </a:r>
          </a:p>
          <a:p>
            <a:pPr marL="285750" indent="-285750" algn="l">
              <a:spcBef>
                <a:spcPts val="0"/>
              </a:spcBef>
              <a:buFont typeface="Arial" panose="020B0604020202020204" pitchFamily="34" charset="0"/>
              <a:buChar char="•"/>
            </a:pPr>
            <a:r>
              <a:rPr lang="en-US" i="1" dirty="0">
                <a:solidFill>
                  <a:schemeClr val="bg1">
                    <a:lumMod val="75000"/>
                  </a:schemeClr>
                </a:solidFill>
              </a:rPr>
              <a:t>To cut classes or skip school</a:t>
            </a:r>
          </a:p>
        </p:txBody>
      </p:sp>
      <p:sp>
        <p:nvSpPr>
          <p:cNvPr id="57" name="Arc 56">
            <a:extLst>
              <a:ext uri="{FF2B5EF4-FFF2-40B4-BE49-F238E27FC236}">
                <a16:creationId xmlns:a16="http://schemas.microsoft.com/office/drawing/2014/main" id="{6F627155-8FDC-BF92-261F-3B7F3CCD5866}"/>
              </a:ext>
            </a:extLst>
          </p:cNvPr>
          <p:cNvSpPr/>
          <p:nvPr/>
        </p:nvSpPr>
        <p:spPr>
          <a:xfrm rot="17119416">
            <a:off x="910234" y="2245913"/>
            <a:ext cx="6341513" cy="5766193"/>
          </a:xfrm>
          <a:prstGeom prst="arc">
            <a:avLst>
              <a:gd name="adj1" fmla="val 19681239"/>
              <a:gd name="adj2" fmla="val 401276"/>
            </a:avLst>
          </a:prstGeom>
          <a:ln w="3175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1D53221B-FEBF-F8BB-F154-8D561FBA9E0D}"/>
              </a:ext>
            </a:extLst>
          </p:cNvPr>
          <p:cNvSpPr/>
          <p:nvPr/>
        </p:nvSpPr>
        <p:spPr>
          <a:xfrm rot="17119416">
            <a:off x="4855932" y="2259482"/>
            <a:ext cx="6341513" cy="5766193"/>
          </a:xfrm>
          <a:prstGeom prst="arc">
            <a:avLst>
              <a:gd name="adj1" fmla="val 19681239"/>
              <a:gd name="adj2" fmla="val 401276"/>
            </a:avLst>
          </a:prstGeom>
          <a:ln w="3175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a:extLst>
              <a:ext uri="{FF2B5EF4-FFF2-40B4-BE49-F238E27FC236}">
                <a16:creationId xmlns:a16="http://schemas.microsoft.com/office/drawing/2014/main" id="{3E6F5571-FF60-DDA0-25EF-2778AD95BFD8}"/>
              </a:ext>
            </a:extLst>
          </p:cNvPr>
          <p:cNvSpPr/>
          <p:nvPr/>
        </p:nvSpPr>
        <p:spPr bwMode="auto">
          <a:xfrm>
            <a:off x="2945704" y="1534768"/>
            <a:ext cx="6300591" cy="1716065"/>
          </a:xfrm>
          <a:prstGeom prst="arc">
            <a:avLst>
              <a:gd name="adj1" fmla="val 11296064"/>
              <a:gd name="adj2" fmla="val 21112194"/>
            </a:avLst>
          </a:prstGeom>
          <a:noFill/>
          <a:ln w="31750" cap="flat" cmpd="sng" algn="ctr">
            <a:solidFill>
              <a:schemeClr val="bg1">
                <a:lumMod val="75000"/>
              </a:schemeClr>
            </a:solidFill>
            <a:prstDash val="solid"/>
            <a:round/>
            <a:headEnd type="triangle"/>
            <a:tailEnd type="triangle"/>
          </a:ln>
          <a:effectLst/>
        </p:spPr>
        <p:txBody>
          <a:bodyPr rtlCol="0" anchor="ctr"/>
          <a:lstStyle/>
          <a:p>
            <a:pPr algn="ctr"/>
            <a:endParaRPr lang="en-US"/>
          </a:p>
        </p:txBody>
      </p:sp>
      <p:sp>
        <p:nvSpPr>
          <p:cNvPr id="62" name="TextBox 61">
            <a:extLst>
              <a:ext uri="{FF2B5EF4-FFF2-40B4-BE49-F238E27FC236}">
                <a16:creationId xmlns:a16="http://schemas.microsoft.com/office/drawing/2014/main" id="{0CEB201B-FB5E-6548-97AB-957C0BAD7B61}"/>
              </a:ext>
            </a:extLst>
          </p:cNvPr>
          <p:cNvSpPr txBox="1"/>
          <p:nvPr/>
        </p:nvSpPr>
        <p:spPr>
          <a:xfrm>
            <a:off x="3996836" y="1840488"/>
            <a:ext cx="644728" cy="307777"/>
          </a:xfrm>
          <a:prstGeom prst="rect">
            <a:avLst/>
          </a:prstGeom>
          <a:solidFill>
            <a:schemeClr val="tx1"/>
          </a:solidFill>
        </p:spPr>
        <p:txBody>
          <a:bodyPr wrap="none" rtlCol="0">
            <a:spAutoFit/>
          </a:bodyPr>
          <a:lstStyle/>
          <a:p>
            <a:pPr algn="l">
              <a:spcBef>
                <a:spcPts val="0"/>
              </a:spcBef>
            </a:pPr>
            <a:r>
              <a:rPr lang="en-US" sz="1400" i="1" dirty="0">
                <a:solidFill>
                  <a:schemeClr val="bg2">
                    <a:lumMod val="50000"/>
                  </a:schemeClr>
                </a:solidFill>
              </a:rPr>
              <a:t>.54***</a:t>
            </a:r>
          </a:p>
        </p:txBody>
      </p:sp>
      <p:sp>
        <p:nvSpPr>
          <p:cNvPr id="852992" name="TextBox 852991">
            <a:extLst>
              <a:ext uri="{FF2B5EF4-FFF2-40B4-BE49-F238E27FC236}">
                <a16:creationId xmlns:a16="http://schemas.microsoft.com/office/drawing/2014/main" id="{9568D74C-AA7D-2764-653A-D700B766C471}"/>
              </a:ext>
            </a:extLst>
          </p:cNvPr>
          <p:cNvSpPr txBox="1"/>
          <p:nvPr/>
        </p:nvSpPr>
        <p:spPr>
          <a:xfrm>
            <a:off x="5704432" y="1416053"/>
            <a:ext cx="433132" cy="307777"/>
          </a:xfrm>
          <a:prstGeom prst="rect">
            <a:avLst/>
          </a:prstGeom>
          <a:solidFill>
            <a:schemeClr val="tx1"/>
          </a:solidFill>
        </p:spPr>
        <p:txBody>
          <a:bodyPr wrap="none" rtlCol="0">
            <a:spAutoFit/>
          </a:bodyPr>
          <a:lstStyle/>
          <a:p>
            <a:pPr algn="l">
              <a:spcBef>
                <a:spcPts val="0"/>
              </a:spcBef>
            </a:pPr>
            <a:r>
              <a:rPr lang="en-US" sz="1400" i="1" dirty="0">
                <a:solidFill>
                  <a:schemeClr val="bg2">
                    <a:lumMod val="50000"/>
                  </a:schemeClr>
                </a:solidFill>
              </a:rPr>
              <a:t>.12</a:t>
            </a:r>
          </a:p>
        </p:txBody>
      </p:sp>
      <p:sp>
        <p:nvSpPr>
          <p:cNvPr id="852993" name="TextBox 852992">
            <a:extLst>
              <a:ext uri="{FF2B5EF4-FFF2-40B4-BE49-F238E27FC236}">
                <a16:creationId xmlns:a16="http://schemas.microsoft.com/office/drawing/2014/main" id="{7CE8EBFD-19C8-1E9D-9A1D-B66FF7087D01}"/>
              </a:ext>
            </a:extLst>
          </p:cNvPr>
          <p:cNvSpPr txBox="1"/>
          <p:nvPr/>
        </p:nvSpPr>
        <p:spPr>
          <a:xfrm>
            <a:off x="7891733" y="1823311"/>
            <a:ext cx="492443" cy="307777"/>
          </a:xfrm>
          <a:prstGeom prst="rect">
            <a:avLst/>
          </a:prstGeom>
          <a:solidFill>
            <a:schemeClr val="tx1"/>
          </a:solidFill>
        </p:spPr>
        <p:txBody>
          <a:bodyPr wrap="none" rtlCol="0">
            <a:spAutoFit/>
          </a:bodyPr>
          <a:lstStyle/>
          <a:p>
            <a:pPr algn="l">
              <a:spcBef>
                <a:spcPts val="0"/>
              </a:spcBef>
            </a:pPr>
            <a:r>
              <a:rPr lang="en-US" sz="1400" i="1" dirty="0">
                <a:solidFill>
                  <a:schemeClr val="bg2">
                    <a:lumMod val="50000"/>
                  </a:schemeClr>
                </a:solidFill>
              </a:rPr>
              <a:t>-.09</a:t>
            </a:r>
          </a:p>
        </p:txBody>
      </p:sp>
      <p:sp>
        <p:nvSpPr>
          <p:cNvPr id="852995" name="Rectangle 852994">
            <a:extLst>
              <a:ext uri="{FF2B5EF4-FFF2-40B4-BE49-F238E27FC236}">
                <a16:creationId xmlns:a16="http://schemas.microsoft.com/office/drawing/2014/main" id="{122DD9BF-7DE5-1EF1-66CC-FEDC73E61930}"/>
              </a:ext>
            </a:extLst>
          </p:cNvPr>
          <p:cNvSpPr/>
          <p:nvPr/>
        </p:nvSpPr>
        <p:spPr bwMode="auto">
          <a:xfrm>
            <a:off x="279401" y="2189195"/>
            <a:ext cx="7831442" cy="4300076"/>
          </a:xfrm>
          <a:prstGeom prst="rect">
            <a:avLst/>
          </a:prstGeom>
          <a:noFill/>
          <a:ln w="47625" cap="flat" cmpd="sng" algn="ctr">
            <a:solidFill>
              <a:schemeClr val="bg1">
                <a:lumMod val="60000"/>
                <a:lumOff val="40000"/>
              </a:schemeClr>
            </a:solidFill>
            <a:prstDash val="solid"/>
            <a:round/>
            <a:headEnd type="none" w="med" len="med"/>
            <a:tailEnd type="triangle" w="lg" len="lg"/>
          </a:ln>
          <a:effectLst/>
        </p:spPr>
        <p:txBody>
          <a:bodyPr vert="horz" wrap="square" lIns="0" tIns="0" rIns="0" bIns="0" numCol="1" rtlCol="0" anchor="t" anchorCtr="0" compatLnSpc="1">
            <a:prstTxWarp prst="textNoShape">
              <a:avLst/>
            </a:prstTxWarp>
            <a:spAutoFit/>
          </a:bodyPr>
          <a:lstStyle/>
          <a:p>
            <a:pPr algn="ctr">
              <a:spcBef>
                <a:spcPts val="0"/>
              </a:spcBef>
            </a:pPr>
            <a:endParaRPr lang="en-US" sz="2000" dirty="0">
              <a:solidFill>
                <a:srgbClr val="262F8D"/>
              </a:solidFill>
            </a:endParaRPr>
          </a:p>
        </p:txBody>
      </p:sp>
      <p:sp>
        <p:nvSpPr>
          <p:cNvPr id="852996" name="Rectangle 852995">
            <a:extLst>
              <a:ext uri="{FF2B5EF4-FFF2-40B4-BE49-F238E27FC236}">
                <a16:creationId xmlns:a16="http://schemas.microsoft.com/office/drawing/2014/main" id="{4F086E1F-7E78-925D-1AAA-8C6353A3089E}"/>
              </a:ext>
            </a:extLst>
          </p:cNvPr>
          <p:cNvSpPr/>
          <p:nvPr/>
        </p:nvSpPr>
        <p:spPr bwMode="auto">
          <a:xfrm>
            <a:off x="8293897" y="2239995"/>
            <a:ext cx="3690446" cy="4338176"/>
          </a:xfrm>
          <a:prstGeom prst="rect">
            <a:avLst/>
          </a:prstGeom>
          <a:noFill/>
          <a:ln w="47625" cap="flat" cmpd="sng" algn="ctr">
            <a:solidFill>
              <a:schemeClr val="bg1">
                <a:lumMod val="60000"/>
                <a:lumOff val="40000"/>
              </a:schemeClr>
            </a:solidFill>
            <a:prstDash val="solid"/>
            <a:round/>
            <a:headEnd type="none" w="med" len="med"/>
            <a:tailEnd type="triangle" w="lg" len="lg"/>
          </a:ln>
          <a:effectLst/>
        </p:spPr>
        <p:txBody>
          <a:bodyPr vert="horz" wrap="square" lIns="0" tIns="0" rIns="0" bIns="0" numCol="1" rtlCol="0" anchor="t" anchorCtr="0" compatLnSpc="1">
            <a:prstTxWarp prst="textNoShape">
              <a:avLst/>
            </a:prstTxWarp>
            <a:spAutoFit/>
          </a:bodyPr>
          <a:lstStyle/>
          <a:p>
            <a:pPr algn="ctr">
              <a:spcBef>
                <a:spcPts val="0"/>
              </a:spcBef>
            </a:pPr>
            <a:endParaRPr lang="en-US" sz="2000" dirty="0">
              <a:solidFill>
                <a:srgbClr val="262F8D"/>
              </a:solidFill>
            </a:endParaRPr>
          </a:p>
        </p:txBody>
      </p:sp>
      <p:sp>
        <p:nvSpPr>
          <p:cNvPr id="852997" name="TextBox 852996">
            <a:extLst>
              <a:ext uri="{FF2B5EF4-FFF2-40B4-BE49-F238E27FC236}">
                <a16:creationId xmlns:a16="http://schemas.microsoft.com/office/drawing/2014/main" id="{BE8B0E4D-86EB-000A-40BD-23A64F88BF00}"/>
              </a:ext>
            </a:extLst>
          </p:cNvPr>
          <p:cNvSpPr txBox="1"/>
          <p:nvPr/>
        </p:nvSpPr>
        <p:spPr>
          <a:xfrm>
            <a:off x="462455" y="1039937"/>
            <a:ext cx="7810793" cy="369332"/>
          </a:xfrm>
          <a:prstGeom prst="rect">
            <a:avLst/>
          </a:prstGeom>
          <a:noFill/>
        </p:spPr>
        <p:txBody>
          <a:bodyPr wrap="none" rtlCol="0">
            <a:spAutoFit/>
          </a:bodyPr>
          <a:lstStyle/>
          <a:p>
            <a:pPr marL="0" marR="0">
              <a:spcBef>
                <a:spcPts val="0"/>
              </a:spcBef>
              <a:spcAft>
                <a:spcPts val="0"/>
              </a:spcAft>
            </a:pPr>
            <a:r>
              <a:rPr lang="en-US" sz="1800" b="1" kern="100" dirty="0">
                <a:solidFill>
                  <a:schemeClr val="bg1">
                    <a:lumMod val="50000"/>
                  </a:schemeClr>
                </a:solidFill>
                <a:effectLst/>
                <a:latin typeface="Times New Roman" panose="02020603050405020304" pitchFamily="18" charset="0"/>
                <a:ea typeface="Cambria" panose="02040503050406030204" pitchFamily="18" charset="0"/>
              </a:rPr>
              <a:t>I try [</a:t>
            </a:r>
            <a:r>
              <a:rPr lang="en-US" sz="1800" b="1" i="1" kern="100" dirty="0">
                <a:solidFill>
                  <a:schemeClr val="bg1">
                    <a:lumMod val="50000"/>
                  </a:schemeClr>
                </a:solidFill>
                <a:effectLst/>
                <a:latin typeface="Times New Roman" panose="02020603050405020304" pitchFamily="18" charset="0"/>
                <a:ea typeface="Cambria" panose="02040503050406030204" pitchFamily="18" charset="0"/>
              </a:rPr>
              <a:t>A lot, A medium amount, A little bit, Not at all</a:t>
            </a:r>
            <a:r>
              <a:rPr lang="en-US" sz="1800" b="1" kern="100" dirty="0">
                <a:solidFill>
                  <a:schemeClr val="bg1">
                    <a:lumMod val="50000"/>
                  </a:schemeClr>
                </a:solidFill>
                <a:effectLst/>
                <a:latin typeface="Times New Roman" panose="02020603050405020304" pitchFamily="18" charset="0"/>
                <a:ea typeface="Cambria" panose="02040503050406030204" pitchFamily="18" charset="0"/>
              </a:rPr>
              <a:t>] to influence my friend …</a:t>
            </a:r>
            <a:endParaRPr lang="en-US" sz="1800" kern="100" dirty="0">
              <a:solidFill>
                <a:schemeClr val="bg1">
                  <a:lumMod val="50000"/>
                </a:schemeClr>
              </a:solidFill>
              <a:effectLst/>
              <a:latin typeface="Times New Roman" panose="02020603050405020304" pitchFamily="18" charset="0"/>
              <a:ea typeface="Cambria" panose="02040503050406030204" pitchFamily="18" charset="0"/>
            </a:endParaRPr>
          </a:p>
        </p:txBody>
      </p:sp>
      <p:sp>
        <p:nvSpPr>
          <p:cNvPr id="852998" name="TextBox 852997">
            <a:extLst>
              <a:ext uri="{FF2B5EF4-FFF2-40B4-BE49-F238E27FC236}">
                <a16:creationId xmlns:a16="http://schemas.microsoft.com/office/drawing/2014/main" id="{31AEFF98-2362-78EF-B0BE-CE6C869ECE2E}"/>
              </a:ext>
            </a:extLst>
          </p:cNvPr>
          <p:cNvSpPr txBox="1"/>
          <p:nvPr/>
        </p:nvSpPr>
        <p:spPr>
          <a:xfrm>
            <a:off x="2483807" y="6578171"/>
            <a:ext cx="3320011" cy="307777"/>
          </a:xfrm>
          <a:prstGeom prst="rect">
            <a:avLst/>
          </a:prstGeom>
          <a:noFill/>
        </p:spPr>
        <p:txBody>
          <a:bodyPr wrap="none" rtlCol="0">
            <a:spAutoFit/>
          </a:bodyPr>
          <a:lstStyle/>
          <a:p>
            <a:pPr algn="l">
              <a:spcBef>
                <a:spcPts val="0"/>
              </a:spcBef>
            </a:pPr>
            <a:r>
              <a:rPr lang="en-US" sz="1400" i="1" dirty="0">
                <a:solidFill>
                  <a:srgbClr val="002060"/>
                </a:solidFill>
              </a:rPr>
              <a:t>Cronbach’s alpha’s range from .80 - .85</a:t>
            </a:r>
          </a:p>
        </p:txBody>
      </p:sp>
      <p:sp>
        <p:nvSpPr>
          <p:cNvPr id="853000" name="TextBox 852999">
            <a:extLst>
              <a:ext uri="{FF2B5EF4-FFF2-40B4-BE49-F238E27FC236}">
                <a16:creationId xmlns:a16="http://schemas.microsoft.com/office/drawing/2014/main" id="{DD77C989-4B28-646D-57F2-247D8BBD9191}"/>
              </a:ext>
            </a:extLst>
          </p:cNvPr>
          <p:cNvSpPr txBox="1"/>
          <p:nvPr/>
        </p:nvSpPr>
        <p:spPr>
          <a:xfrm>
            <a:off x="8110843" y="6562494"/>
            <a:ext cx="3320011" cy="307777"/>
          </a:xfrm>
          <a:prstGeom prst="rect">
            <a:avLst/>
          </a:prstGeom>
          <a:noFill/>
        </p:spPr>
        <p:txBody>
          <a:bodyPr wrap="none" rtlCol="0">
            <a:spAutoFit/>
          </a:bodyPr>
          <a:lstStyle/>
          <a:p>
            <a:pPr algn="l">
              <a:spcBef>
                <a:spcPts val="0"/>
              </a:spcBef>
            </a:pPr>
            <a:r>
              <a:rPr lang="en-US" sz="1400" i="1" dirty="0">
                <a:solidFill>
                  <a:srgbClr val="002060"/>
                </a:solidFill>
              </a:rPr>
              <a:t>Cronbach’s alpha’s range from .47 - .74</a:t>
            </a:r>
          </a:p>
        </p:txBody>
      </p:sp>
    </p:spTree>
    <p:extLst>
      <p:ext uri="{BB962C8B-B14F-4D97-AF65-F5344CB8AC3E}">
        <p14:creationId xmlns:p14="http://schemas.microsoft.com/office/powerpoint/2010/main" val="164047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29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29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29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529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5299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53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57" grpId="0" animBg="1"/>
      <p:bldP spid="58" grpId="0" animBg="1"/>
      <p:bldP spid="61" grpId="0" animBg="1"/>
      <p:bldP spid="62" grpId="0" animBg="1"/>
      <p:bldP spid="852992" grpId="0" animBg="1"/>
      <p:bldP spid="852993" grpId="0" animBg="1"/>
      <p:bldP spid="852995" grpId="0" animBg="1"/>
      <p:bldP spid="852996" grpId="0" animBg="1"/>
      <p:bldP spid="852998" grpId="0"/>
      <p:bldP spid="853000"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47625" cap="flat" cmpd="sng" algn="ctr">
          <a:solidFill>
            <a:schemeClr val="bg1">
              <a:lumMod val="60000"/>
              <a:lumOff val="40000"/>
            </a:schemeClr>
          </a:solidFill>
          <a:prstDash val="solid"/>
          <a:round/>
          <a:headEnd type="none" w="med" len="med"/>
          <a:tailEnd type="triangle" w="lg" len="lg"/>
        </a:ln>
        <a:effectLst/>
      </a:spPr>
      <a:bodyPr vert="horz" wrap="square" lIns="0" tIns="0" rIns="0" bIns="0" numCol="1" rtlCol="0" anchor="t" anchorCtr="0" compatLnSpc="1">
        <a:prstTxWarp prst="textNoShape">
          <a:avLst/>
        </a:prstTxWarp>
        <a:spAutoFit/>
      </a:bodyPr>
      <a:lstStyle>
        <a:defPPr algn="ctr">
          <a:spcBef>
            <a:spcPts val="0"/>
          </a:spcBef>
          <a:defRPr sz="2000" dirty="0">
            <a:solidFill>
              <a:srgbClr val="262F8D"/>
            </a:solidFill>
          </a:defRPr>
        </a:defPPr>
      </a:lstStyle>
    </a:spDef>
    <a:lnDef>
      <a:spPr bwMode="auto">
        <a:noFill/>
        <a:ln w="47625" cap="flat" cmpd="sng" algn="ctr">
          <a:solidFill>
            <a:schemeClr val="bg1">
              <a:lumMod val="75000"/>
            </a:schemeClr>
          </a:solidFill>
          <a:prstDash val="solid"/>
          <a:round/>
          <a:headEnd type="triangle"/>
          <a:tailEnd type="triangle"/>
        </a:ln>
        <a:effectLst/>
      </a:spPr>
      <a:bodyPr/>
      <a:lstStyle/>
    </a:lnDef>
    <a:txDef>
      <a:spPr>
        <a:noFill/>
      </a:spPr>
      <a:bodyPr wrap="none" rtlCol="0">
        <a:spAutoFit/>
      </a:bodyPr>
      <a:lstStyle>
        <a:defPPr algn="l">
          <a:spcBef>
            <a:spcPts val="0"/>
          </a:spcBef>
          <a:defRPr sz="1400" dirty="0" smtClean="0">
            <a:solidFill>
              <a:schemeClr val="bg1">
                <a:lumMod val="50000"/>
              </a:schemeClr>
            </a:solidFill>
          </a:defRPr>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mal" id="{2710F6E9-D171-1E4A-9E2D-9A9DA9A1C10D}" vid="{92E717E9-93A3-5545-869A-9761B7E706B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mal" id="{2710F6E9-D171-1E4A-9E2D-9A9DA9A1C10D}" vid="{F18050BD-1CE6-BB45-B596-D0CC1F2D8ADF}"/>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mal" id="{2710F6E9-D171-1E4A-9E2D-9A9DA9A1C10D}" vid="{8E0CE7A7-C38E-E04F-B981-1E91A63907DF}"/>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mal" id="{2710F6E9-D171-1E4A-9E2D-9A9DA9A1C10D}" vid="{DB48AEA6-0D3F-CE49-A3CC-302F1BE1537A}"/>
    </a:ext>
  </a:extLst>
</a:theme>
</file>

<file path=ppt/theme/theme7.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DF969"/>
        </a:solidFill>
        <a:ln w="47625" cap="flat" cmpd="sng" algn="ctr">
          <a:solidFill>
            <a:srgbClr val="FDF969"/>
          </a:solidFill>
          <a:prstDash val="solid"/>
          <a:round/>
          <a:headEnd type="none" w="med" len="med"/>
          <a:tailEnd type="triangle" w="lg" len="lg"/>
        </a:ln>
        <a:effectLst/>
      </a:spPr>
      <a:bodyPr vert="horz" wrap="square" lIns="0" tIns="0" rIns="0" bIns="0" numCol="1" rtlCol="0" anchor="t" anchorCtr="0" compatLnSpc="1">
        <a:prstTxWarp prst="textNoShape">
          <a:avLst/>
        </a:prstTxWarp>
        <a:spAutoFit/>
      </a:bodyPr>
      <a:lstStyle>
        <a:defPPr>
          <a:spcBef>
            <a:spcPts val="0"/>
          </a:spcBef>
          <a:defRPr sz="2000" dirty="0">
            <a:solidFill>
              <a:srgbClr val="262F8D"/>
            </a:solidFill>
          </a:defRPr>
        </a:defPPr>
      </a:lstStyle>
    </a:spDef>
    <a:lnDef>
      <a:spPr bwMode="auto">
        <a:noFill/>
        <a:ln w="47625"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spcBef>
            <a:spcPts val="0"/>
          </a:spcBef>
          <a:defRPr sz="2000" i="1" dirty="0" smtClean="0">
            <a:solidFill>
              <a:schemeClr val="bg2"/>
            </a:solidFill>
          </a:defRPr>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5070</TotalTime>
  <Words>2403</Words>
  <Application>Microsoft Office PowerPoint</Application>
  <PresentationFormat>Widescreen</PresentationFormat>
  <Paragraphs>370</Paragraphs>
  <Slides>24</Slides>
  <Notes>24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24</vt:i4>
      </vt:variant>
    </vt:vector>
  </HeadingPairs>
  <TitlesOfParts>
    <vt:vector size="39" baseType="lpstr">
      <vt:lpstr>ＭＳ Ｐゴシック</vt:lpstr>
      <vt:lpstr>Arial</vt:lpstr>
      <vt:lpstr>Calibri</vt:lpstr>
      <vt:lpstr>Calibri Light</vt:lpstr>
      <vt:lpstr>Courier New</vt:lpstr>
      <vt:lpstr>ITC Franklin Gothic Std Med</vt:lpstr>
      <vt:lpstr>Times New Roman</vt:lpstr>
      <vt:lpstr>Wingdings</vt:lpstr>
      <vt:lpstr>Textured</vt:lpstr>
      <vt:lpstr>Custom Design</vt:lpstr>
      <vt:lpstr>1_Custom Design</vt:lpstr>
      <vt:lpstr>2_Office Theme</vt:lpstr>
      <vt:lpstr>3_Custom Design</vt:lpstr>
      <vt:lpstr>1_Office Theme</vt:lpstr>
      <vt:lpstr>1_Textured</vt:lpstr>
      <vt:lpstr>Beyond Delinquency and Drug Use: Links of Peer Pressure to Long-term Adolescent Psychosocial Development Joe Allen  Jessica A. Stern Corey Pettit Amanda F. Hellwig University of Virginia   </vt:lpstr>
      <vt:lpstr>A Brief History of Peer Pressure Research</vt:lpstr>
      <vt:lpstr>A Brief History of Peer Pressure Research</vt:lpstr>
      <vt:lpstr>A Brief History of Peer Pressure Research</vt:lpstr>
      <vt:lpstr>PowerPoint Presentation</vt:lpstr>
      <vt:lpstr>PowerPoint Presentation</vt:lpstr>
      <vt:lpstr>Three goals</vt:lpstr>
      <vt:lpstr>Sample</vt:lpstr>
      <vt:lpstr>Peer Pressure</vt:lpstr>
      <vt:lpstr>PowerPoint Presentation</vt:lpstr>
      <vt:lpstr>Question 1:  What are the primary sequelae of exposure to peer pressure in late adolescence?</vt:lpstr>
      <vt:lpstr>Concurrent Relationship of Exposure to Peer Pressure to Displays of Autonomy/Assertiveness with Close Friend   </vt:lpstr>
      <vt:lpstr>Predictions from Adolescent Exposure to Peer Pressure  to Romantic Partner Coercive Behavior (Partner-report)   </vt:lpstr>
      <vt:lpstr>Predictions from Adolescent Exposure to Peer Pressure  to Functional Independence in Adulthood   </vt:lpstr>
      <vt:lpstr>PowerPoint Presentation</vt:lpstr>
      <vt:lpstr>Question 2: WHICH teens are most likely to experience high levels of pressure from peers across adolescence?</vt:lpstr>
      <vt:lpstr>Inability to Express Autonomy with a Close Friend Predicts Future Exposure to Pressuring Behavior</vt:lpstr>
      <vt:lpstr>Poor Quality Mother-Teen Relationship Predicts Exposure to Peer Pressure</vt:lpstr>
      <vt:lpstr>Poor Status in Peer Group Predicts Exposure to Peer Pressure</vt:lpstr>
      <vt:lpstr>Combined Predictors of Future Exposure to Peer Pressure</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Joseph P (jpa8r)</dc:creator>
  <cp:lastModifiedBy>Breeden, Lauren Victoria (lvb5hq)</cp:lastModifiedBy>
  <cp:revision>86</cp:revision>
  <dcterms:created xsi:type="dcterms:W3CDTF">2024-04-01T17:54:57Z</dcterms:created>
  <dcterms:modified xsi:type="dcterms:W3CDTF">2024-05-08T18:59:03Z</dcterms:modified>
</cp:coreProperties>
</file>