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9.xml" ContentType="application/inkml+xml"/>
  <Override PartName="/ppt/ink/ink20.xml" ContentType="application/inkml+xml"/>
  <Override PartName="/ppt/notesSlides/notesSlide12.xml" ContentType="application/vnd.openxmlformats-officedocument.presentationml.notesSlide+xml"/>
  <Override PartName="/ppt/ink/ink21.xml" ContentType="application/inkml+xml"/>
  <Override PartName="/ppt/ink/ink22.xml" ContentType="application/inkml+xml"/>
  <Override PartName="/ppt/notesSlides/notesSlide13.xml" ContentType="application/vnd.openxmlformats-officedocument.presentationml.notesSlide+xml"/>
  <Override PartName="/ppt/ink/ink23.xml" ContentType="application/inkml+xml"/>
  <Override PartName="/ppt/notesSlides/notesSlide14.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notesSlides/notesSlide15.xml" ContentType="application/vnd.openxmlformats-officedocument.presentationml.notesSlide+xml"/>
  <Override PartName="/ppt/ink/ink2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1"/>
  </p:notesMasterIdLst>
  <p:sldIdLst>
    <p:sldId id="256" r:id="rId2"/>
    <p:sldId id="401" r:id="rId3"/>
    <p:sldId id="263" r:id="rId4"/>
    <p:sldId id="271" r:id="rId5"/>
    <p:sldId id="402" r:id="rId6"/>
    <p:sldId id="257" r:id="rId7"/>
    <p:sldId id="403" r:id="rId8"/>
    <p:sldId id="259" r:id="rId9"/>
    <p:sldId id="405" r:id="rId10"/>
    <p:sldId id="406" r:id="rId11"/>
    <p:sldId id="410" r:id="rId12"/>
    <p:sldId id="408" r:id="rId13"/>
    <p:sldId id="413" r:id="rId14"/>
    <p:sldId id="393" r:id="rId15"/>
    <p:sldId id="414" r:id="rId16"/>
    <p:sldId id="423" r:id="rId17"/>
    <p:sldId id="422" r:id="rId18"/>
    <p:sldId id="355" r:id="rId19"/>
    <p:sldId id="4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495"/>
    <a:srgbClr val="235DC0"/>
    <a:srgbClr val="486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33"/>
    <p:restoredTop sz="73930"/>
  </p:normalViewPr>
  <p:slideViewPr>
    <p:cSldViewPr snapToGrid="0" snapToObjects="1">
      <p:cViewPr varScale="1">
        <p:scale>
          <a:sx n="93" d="100"/>
          <a:sy n="93" d="100"/>
        </p:scale>
        <p:origin x="4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5E564-D434-0644-A8F4-22AA76DCC170}" type="doc">
      <dgm:prSet loTypeId="urn:microsoft.com/office/officeart/2005/8/layout/process1" loCatId="" qsTypeId="urn:microsoft.com/office/officeart/2005/8/quickstyle/simple1" qsCatId="simple" csTypeId="urn:microsoft.com/office/officeart/2005/8/colors/accent1_2" csCatId="accent1" phldr="1"/>
      <dgm:spPr/>
    </dgm:pt>
    <dgm:pt modelId="{46904CCB-6CF6-CC4E-9015-751D3DE3439A}">
      <dgm:prSet phldrT="[Text]" custT="1"/>
      <dgm:spPr/>
      <dgm:t>
        <a:bodyPr/>
        <a:lstStyle/>
        <a:p>
          <a:r>
            <a:rPr lang="en-US" sz="2000" dirty="0"/>
            <a:t>Supportive Behavior Task</a:t>
          </a:r>
        </a:p>
      </dgm:t>
    </dgm:pt>
    <dgm:pt modelId="{F7E63341-FF51-C54D-B46E-09EE6D342AD2}" type="parTrans" cxnId="{3A802938-DDEE-9D4B-B488-DF36DECDF502}">
      <dgm:prSet/>
      <dgm:spPr/>
      <dgm:t>
        <a:bodyPr/>
        <a:lstStyle/>
        <a:p>
          <a:endParaRPr lang="en-US"/>
        </a:p>
      </dgm:t>
    </dgm:pt>
    <dgm:pt modelId="{CF91F94C-3E88-CB4B-8169-B748D0006A1F}" type="sibTrans" cxnId="{3A802938-DDEE-9D4B-B488-DF36DECDF502}">
      <dgm:prSet/>
      <dgm:spPr/>
      <dgm:t>
        <a:bodyPr/>
        <a:lstStyle/>
        <a:p>
          <a:endParaRPr lang="en-US"/>
        </a:p>
      </dgm:t>
    </dgm:pt>
    <dgm:pt modelId="{AF0BE2CC-C926-6942-85B5-09D31C3C2D1E}">
      <dgm:prSet phldrT="[Text]" custT="1"/>
      <dgm:spPr/>
      <dgm:t>
        <a:bodyPr/>
        <a:lstStyle/>
        <a:p>
          <a:r>
            <a:rPr lang="en-US" sz="2000" dirty="0"/>
            <a:t>Handholding Task</a:t>
          </a:r>
        </a:p>
        <a:p>
          <a:r>
            <a:rPr lang="en-US" sz="2000" dirty="0"/>
            <a:t>Threat-to-Other</a:t>
          </a:r>
        </a:p>
      </dgm:t>
    </dgm:pt>
    <dgm:pt modelId="{7038E02F-2B70-C841-AD11-7195803231C0}" type="parTrans" cxnId="{12729135-0B66-C545-BCA0-7EADEF315F64}">
      <dgm:prSet/>
      <dgm:spPr/>
      <dgm:t>
        <a:bodyPr/>
        <a:lstStyle/>
        <a:p>
          <a:endParaRPr lang="en-US"/>
        </a:p>
      </dgm:t>
    </dgm:pt>
    <dgm:pt modelId="{896CB6FA-7D9A-864E-9ADF-5DB1B1768E6D}" type="sibTrans" cxnId="{12729135-0B66-C545-BCA0-7EADEF315F64}">
      <dgm:prSet/>
      <dgm:spPr/>
      <dgm:t>
        <a:bodyPr/>
        <a:lstStyle/>
        <a:p>
          <a:endParaRPr lang="en-US"/>
        </a:p>
      </dgm:t>
    </dgm:pt>
    <dgm:pt modelId="{251D6958-82B7-A14F-8EE2-D26DC6132AD7}" type="pres">
      <dgm:prSet presAssocID="{6775E564-D434-0644-A8F4-22AA76DCC170}" presName="Name0" presStyleCnt="0">
        <dgm:presLayoutVars>
          <dgm:dir/>
          <dgm:resizeHandles val="exact"/>
        </dgm:presLayoutVars>
      </dgm:prSet>
      <dgm:spPr/>
    </dgm:pt>
    <dgm:pt modelId="{C3123D8B-6EF2-2941-B3D5-C72A1D48F1FE}" type="pres">
      <dgm:prSet presAssocID="{46904CCB-6CF6-CC4E-9015-751D3DE3439A}" presName="node" presStyleLbl="node1" presStyleIdx="0" presStyleCnt="2" custLinFactY="-18061" custLinFactNeighborX="-22071" custLinFactNeighborY="-100000">
        <dgm:presLayoutVars>
          <dgm:bulletEnabled val="1"/>
        </dgm:presLayoutVars>
      </dgm:prSet>
      <dgm:spPr/>
    </dgm:pt>
    <dgm:pt modelId="{E9258BAF-9559-1547-86AD-F9AFCD6E326A}" type="pres">
      <dgm:prSet presAssocID="{CF91F94C-3E88-CB4B-8169-B748D0006A1F}" presName="sibTrans" presStyleLbl="sibTrans2D1" presStyleIdx="0" presStyleCnt="1" custScaleX="89440" custScaleY="51798"/>
      <dgm:spPr/>
    </dgm:pt>
    <dgm:pt modelId="{028E7C0C-0558-4A41-94DC-9CF1A9E97202}" type="pres">
      <dgm:prSet presAssocID="{CF91F94C-3E88-CB4B-8169-B748D0006A1F}" presName="connectorText" presStyleLbl="sibTrans2D1" presStyleIdx="0" presStyleCnt="1"/>
      <dgm:spPr/>
    </dgm:pt>
    <dgm:pt modelId="{5FE514D9-C1BC-AA45-B739-B23273595032}" type="pres">
      <dgm:prSet presAssocID="{AF0BE2CC-C926-6942-85B5-09D31C3C2D1E}" presName="node" presStyleLbl="node1" presStyleIdx="1" presStyleCnt="2" custLinFactX="-98943" custLinFactNeighborX="-100000" custLinFactNeighborY="27099">
        <dgm:presLayoutVars>
          <dgm:bulletEnabled val="1"/>
        </dgm:presLayoutVars>
      </dgm:prSet>
      <dgm:spPr/>
    </dgm:pt>
  </dgm:ptLst>
  <dgm:cxnLst>
    <dgm:cxn modelId="{12729135-0B66-C545-BCA0-7EADEF315F64}" srcId="{6775E564-D434-0644-A8F4-22AA76DCC170}" destId="{AF0BE2CC-C926-6942-85B5-09D31C3C2D1E}" srcOrd="1" destOrd="0" parTransId="{7038E02F-2B70-C841-AD11-7195803231C0}" sibTransId="{896CB6FA-7D9A-864E-9ADF-5DB1B1768E6D}"/>
    <dgm:cxn modelId="{3A802938-DDEE-9D4B-B488-DF36DECDF502}" srcId="{6775E564-D434-0644-A8F4-22AA76DCC170}" destId="{46904CCB-6CF6-CC4E-9015-751D3DE3439A}" srcOrd="0" destOrd="0" parTransId="{F7E63341-FF51-C54D-B46E-09EE6D342AD2}" sibTransId="{CF91F94C-3E88-CB4B-8169-B748D0006A1F}"/>
    <dgm:cxn modelId="{534CEF58-6DF2-764A-BD41-7895B3A85D39}" type="presOf" srcId="{6775E564-D434-0644-A8F4-22AA76DCC170}" destId="{251D6958-82B7-A14F-8EE2-D26DC6132AD7}" srcOrd="0" destOrd="0" presId="urn:microsoft.com/office/officeart/2005/8/layout/process1"/>
    <dgm:cxn modelId="{0B62C27F-64A5-8245-AFE5-1DB55F749CE6}" type="presOf" srcId="{CF91F94C-3E88-CB4B-8169-B748D0006A1F}" destId="{E9258BAF-9559-1547-86AD-F9AFCD6E326A}" srcOrd="0" destOrd="0" presId="urn:microsoft.com/office/officeart/2005/8/layout/process1"/>
    <dgm:cxn modelId="{95667182-9E78-5F48-AE89-634B160D5E58}" type="presOf" srcId="{46904CCB-6CF6-CC4E-9015-751D3DE3439A}" destId="{C3123D8B-6EF2-2941-B3D5-C72A1D48F1FE}" srcOrd="0" destOrd="0" presId="urn:microsoft.com/office/officeart/2005/8/layout/process1"/>
    <dgm:cxn modelId="{B02766AF-38EF-3840-8712-61DC34F97D08}" type="presOf" srcId="{CF91F94C-3E88-CB4B-8169-B748D0006A1F}" destId="{028E7C0C-0558-4A41-94DC-9CF1A9E97202}" srcOrd="1" destOrd="0" presId="urn:microsoft.com/office/officeart/2005/8/layout/process1"/>
    <dgm:cxn modelId="{270E5AD6-9C33-6345-A34E-B81CD4396B0E}" type="presOf" srcId="{AF0BE2CC-C926-6942-85B5-09D31C3C2D1E}" destId="{5FE514D9-C1BC-AA45-B739-B23273595032}" srcOrd="0" destOrd="0" presId="urn:microsoft.com/office/officeart/2005/8/layout/process1"/>
    <dgm:cxn modelId="{E5257952-4E4A-114C-99A1-8C7E1BCA4EA1}" type="presParOf" srcId="{251D6958-82B7-A14F-8EE2-D26DC6132AD7}" destId="{C3123D8B-6EF2-2941-B3D5-C72A1D48F1FE}" srcOrd="0" destOrd="0" presId="urn:microsoft.com/office/officeart/2005/8/layout/process1"/>
    <dgm:cxn modelId="{315B100F-DA73-334A-9C03-5A6D1116C001}" type="presParOf" srcId="{251D6958-82B7-A14F-8EE2-D26DC6132AD7}" destId="{E9258BAF-9559-1547-86AD-F9AFCD6E326A}" srcOrd="1" destOrd="0" presId="urn:microsoft.com/office/officeart/2005/8/layout/process1"/>
    <dgm:cxn modelId="{F57D7D33-6059-014F-9ADF-313126615243}" type="presParOf" srcId="{E9258BAF-9559-1547-86AD-F9AFCD6E326A}" destId="{028E7C0C-0558-4A41-94DC-9CF1A9E97202}" srcOrd="0" destOrd="0" presId="urn:microsoft.com/office/officeart/2005/8/layout/process1"/>
    <dgm:cxn modelId="{25801682-6B50-9341-BDC4-9A7B8C37FE09}" type="presParOf" srcId="{251D6958-82B7-A14F-8EE2-D26DC6132AD7}" destId="{5FE514D9-C1BC-AA45-B739-B2327359503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23D8B-6EF2-2941-B3D5-C72A1D48F1FE}">
      <dsp:nvSpPr>
        <dsp:cNvPr id="0" name=""/>
        <dsp:cNvSpPr/>
      </dsp:nvSpPr>
      <dsp:spPr>
        <a:xfrm>
          <a:off x="0" y="12752"/>
          <a:ext cx="2707645" cy="1624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Supportive Behavior Task</a:t>
          </a:r>
        </a:p>
      </dsp:txBody>
      <dsp:txXfrm>
        <a:off x="47583" y="60335"/>
        <a:ext cx="2612479" cy="1529421"/>
      </dsp:txXfrm>
    </dsp:sp>
    <dsp:sp modelId="{E9258BAF-9559-1547-86AD-F9AFCD6E326A}">
      <dsp:nvSpPr>
        <dsp:cNvPr id="0" name=""/>
        <dsp:cNvSpPr/>
      </dsp:nvSpPr>
      <dsp:spPr>
        <a:xfrm rot="5400000">
          <a:off x="1179932" y="1841266"/>
          <a:ext cx="347780" cy="3478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232099" y="1858663"/>
        <a:ext cx="243446" cy="208693"/>
      </dsp:txXfrm>
    </dsp:sp>
    <dsp:sp modelId="{5FE514D9-C1BC-AA45-B739-B23273595032}">
      <dsp:nvSpPr>
        <dsp:cNvPr id="0" name=""/>
        <dsp:cNvSpPr/>
      </dsp:nvSpPr>
      <dsp:spPr>
        <a:xfrm>
          <a:off x="0" y="2371003"/>
          <a:ext cx="2707645" cy="1624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Handholding Task</a:t>
          </a:r>
        </a:p>
        <a:p>
          <a:pPr marL="0" lvl="0" indent="0" algn="ctr" defTabSz="889000">
            <a:lnSpc>
              <a:spcPct val="90000"/>
            </a:lnSpc>
            <a:spcBef>
              <a:spcPct val="0"/>
            </a:spcBef>
            <a:spcAft>
              <a:spcPct val="35000"/>
            </a:spcAft>
            <a:buNone/>
          </a:pPr>
          <a:r>
            <a:rPr lang="en-US" sz="2000" kern="1200" dirty="0"/>
            <a:t>Threat-to-Other</a:t>
          </a:r>
        </a:p>
      </dsp:txBody>
      <dsp:txXfrm>
        <a:off x="47583" y="2418586"/>
        <a:ext cx="2612479" cy="15294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10:47:54.407"/>
    </inkml:context>
    <inkml:brush xml:id="br0">
      <inkml:brushProperty name="width" value="0.35" units="cm"/>
      <inkml:brushProperty name="height" value="0.3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53 24575,'63'0'0,"0"0"0,10 0 0,3 0 0,14 0 0,8 0 0,-23 0 0,8 0 0,2 0 0,-6 0 0,5 0 0,-4 0 0,3 0-246,-3 0 0,4 0 0,0 0 0,-7 0-27,-6 0 0,-4 0 0,-1 0 250,30 0 0,0 0 23,-4 0 0,-1 0 223,-8 0 0,-2 0-223,-6 0 0,-2 0 0,-6 0 0,-2 0 0,-4 0 0,-2 0 450,-6 0 0,-1 0-450,41 0 503,-10 0-503,-12 0 0,-5 0 0,-10 0 0,-7 0 0,-6 0 0,-9 0 0,-5 0 0,-5 0 0,-5 0 0,-5-4 0,-10-4 0,-14-10 0,3 7 0,-4-1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09.611"/>
    </inkml:context>
    <inkml:brush xml:id="br0">
      <inkml:brushProperty name="width" value="0.05" units="cm"/>
      <inkml:brushProperty name="height" value="0.05" units="cm"/>
    </inkml:brush>
  </inkml:definitions>
  <inkml:trace contextRef="#ctx0" brushRef="#br0">1 760 24575,'26'0'0,"17"0"0,19 0 0,-17 0 0,44-1 0,-30-12 0,-4 5 0,3-2 0,-7-4 0,-1-2 0,42-14 0,-3 6 0,-18-3 0,0 6 0,-9-2 0,8-2 0,-15-4 0,10-1 0,-11-3 0,0 0 0,-9 2 0,-5-8 0,-5-1 0,-4-4 0,4 4 0,-8 0 0,1 14 0,-9 0 0,-9 11 0,-1 2 0,-6 2 0,0 7 0,-3-5 0,0 7 0,0-7 0,0 7 0,0-8 0,0 9 0,0-9 0,0 6 0,0-4 0,0 0 0,0 1 0,0 0 0,0-1 0,0 4 0,0 0 0,0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22.068"/>
    </inkml:context>
    <inkml:brush xml:id="br0">
      <inkml:brushProperty name="width" value="0.05" units="cm"/>
      <inkml:brushProperty name="height" value="0.05" units="cm"/>
    </inkml:brush>
  </inkml:definitions>
  <inkml:trace contextRef="#ctx0" brushRef="#br0">1089 89 24575,'-27'0'0,"-16"-12"0,-24 2 0,20-4 0,-27 0 0,23 5 0,-16 0 0,-7-4 0,24 11 0,-2-4 0,10 6 0,-2 0 0,4 0 0,-4 9 0,11-2 0,-5 15 0,14-3 0,-10 7 0,14-1 0,-4-1 0,8 1 0,1-1 0,2 6 0,-2 4 0,-3 9 0,-5 7 0,4-6 0,-2 4 0,9-3 0,3 3 0,-2 14 0,8-6 0,-8 6 0,9-14 0,-4-8 0,6-3 0,0-3 0,0 4 0,0-4 0,0 3 0,0-9 0,2 10 0,8-3 0,1 4 0,10 1 0,-4-4 0,0-1 0,3-1 0,-2 1 0,4 2 0,1 6 0,1 3 0,6 6 0,1 2 0,6 4 0,-2 1 0,5-6 0,-5-2 0,3-17 0,-4 0 0,0-8 0,1-6 0,-6-2 0,7-5 0,-2-6 0,5 4 0,1-9 0,6 9 0,-5-9 0,11 4 0,-11-6 0,4 0 0,-6 0 0,1 0 0,-1 0 0,1 0 0,0 0 0,0 0 0,8 0 0,-1-6 0,8-2 0,-8-7 0,4 1 0,-18-1 0,2 2 0,-10-2 0,6-1 0,6-10 0,10-1 0,5-11 0,-4 1 0,1-2 0,-8 4 0,-6-3 0,-3 5 0,-6-6 0,0-6 0,1-10 0,1-9 0,1-16 0,-1 8 0,-5 0 0,-10 18 0,-6 8 0,-7 5 0,0-6 0,0-11 0,-8-15 0,-7-8 0,-9-1 0,2 7 0,-4 17 0,5 8 0,-5 11 0,0 8 0,1 0 0,-6 6 0,2-3 0,-9-5 0,1-10 0,-3-4 0,-1 3 0,1 4 0,4 17 0,9 9 0,4 2 0,8 9 0,0-8 0,-5 10 0,1-4 0,-6 5 0,3-3 0,1 0 0,6 0 0,0 0 0,0 3 0,0 0 0,0 0 0,-4 6 0,5 6 0,-3-3 0,5 6 0,6-13 0,-5 3 0,6-5 0,-8 0 0,1 0 0,-4 0 0,-1 5 0,-6-4 0,-5 5 0,0-6 0,0 5 0,4-3 0,4 3 0,6-5 0,3 0 0,8 0 0,-1 0 0,3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23.377"/>
    </inkml:context>
    <inkml:brush xml:id="br0">
      <inkml:brushProperty name="width" value="0.05" units="cm"/>
      <inkml:brushProperty name="height" value="0.05" units="cm"/>
    </inkml:brush>
  </inkml:definitions>
  <inkml:trace contextRef="#ctx0" brushRef="#br0">0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24.624"/>
    </inkml:context>
    <inkml:brush xml:id="br0">
      <inkml:brushProperty name="width" value="0.05" units="cm"/>
      <inkml:brushProperty name="height" value="0.05" units="cm"/>
    </inkml:brush>
  </inkml:definitions>
  <inkml:trace contextRef="#ctx0" brushRef="#br0">0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27.337"/>
    </inkml:context>
    <inkml:brush xml:id="br0">
      <inkml:brushProperty name="width" value="0.05" units="cm"/>
      <inkml:brushProperty name="height" value="0.05" units="cm"/>
    </inkml:brush>
  </inkml:definitions>
  <inkml:trace contextRef="#ctx0" brushRef="#br0">550 287 24575,'-16'0'0,"-8"0"0,-8 0 0,8 0 0,-11 0 0,18 0 0,-20 0 0,8 0 0,-13 0 0,3 0 0,-11 0 0,6 0 0,1 0 0,3 0 0,12 0 0,3 0 0,10 0 0,9-4 0,3 2 0,3-6 0,0 0 0,0-5 0,0-2 0,0-5 0,4-1 0,3-4 0,5 0 0,6 6 0,-5-4 0,5 4 0,-1 0 0,-3 2 0,4 5 0,-6-1 0,0 7 0,-5-5 0,4 10 0,-5-4 0,7 5 0,-2 0 0,3 0 0,2 0 0,-2 0 0,1 0 0,-3 0 0,1 0 0,4 0 0,-1 0 0,5 0 0,-6 0 0,1 0 0,-2 0 0,1 0 0,-2 0 0,1 0 0,-4 0 0,0 4 0,-5 3 0,5-1 0,-6 5 0,4-5 0,1 6 0,1-3 0,2 0 0,-6 6 0,0-10 0,-6 13 0,5-8 0,-3 5 0,3 1 0,-5 1 0,0 3 0,0 0 0,0 2 0,0-6 0,0-3 0,0-3 0,0-5 0,0 3 0,0-5 0,0 6 0,0-4 0,1 2 0,3-2 0,-1 1 0,0-4 0,-3 7 0,5-7 0,-3 8 0,2-3 0,0 0 0,-1-3 0,0 1 0,-1-3 0,-2 2 0,0-3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29.769"/>
    </inkml:context>
    <inkml:brush xml:id="br0">
      <inkml:brushProperty name="width" value="0.05" units="cm"/>
      <inkml:brushProperty name="height" value="0.05" units="cm"/>
    </inkml:brush>
  </inkml:definitions>
  <inkml:trace contextRef="#ctx0" brushRef="#br0">975 0 24575,'0'9'0,"0"17"0,0 11 0,0-5 0,0 39 0,0-18 0,-14 46 0,4-15 0,-12 4 0,14-16 0,2-14 0,6 2 0,-6-2 0,-2 5 0,1 17 0,-5 0 0,4 1 0,0-11 0,-4-15 0,9-16 0,-9 6 0,-2-3 0,0 11 0,0-6 0,4-10 0,7-10 0,0-13 0,-2-7 0,4-6 0,-9-1 0,9 0 0,-7 0 0,3 0 0,0 0 0,-5 0 0,3 0 0,-9 0 0,-11 9 0,-14 14 0,-27 28 0,21-13 0,-1 4 0,-7 9 0,0 2 0,-4 2 0,1 0 0,5-7 0,4-1 0,13-8 0,2-4 0,-17 11 0,32-14 0,8-16 0,9-6 0,2-6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31.244"/>
    </inkml:context>
    <inkml:brush xml:id="br0">
      <inkml:brushProperty name="width" value="0.05" units="cm"/>
      <inkml:brushProperty name="height" value="0.05" units="cm"/>
    </inkml:brush>
  </inkml:definitions>
  <inkml:trace contextRef="#ctx0" brushRef="#br0">1 0 24575,'29'0'0,"13"17"0,41 31 0,-34-15 0,-2 10 0,2 4 0,20 22 0,-20-16 0,1 3 0,-5-7 0,-1 0 0,-1 2 0,-2-1 0,-11-9 0,0-1 0,3 5 0,-1-1 0,21 36 0,-8-14 0,-8-11 0,-7-18 0,-13-8 0,-5-16 0,-9-5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34.149"/>
    </inkml:context>
    <inkml:brush xml:id="br0">
      <inkml:brushProperty name="width" value="0.05" units="cm"/>
      <inkml:brushProperty name="height" value="0.05" units="cm"/>
    </inkml:brush>
  </inkml:definitions>
  <inkml:trace contextRef="#ctx0" brushRef="#br0">772 27 24575,'-17'0'0,"-16"0"0,-2-10 0,4 5 0,-26-5 0,22 8 0,-20 2 0,2 0 0,11 0 0,-3 0 0,6 0 0,6 2 0,-9 11 0,3 9 0,-12 7 0,4 3 0,6-5 0,7-2 0,18 0 0,1-1 0,10-1 0,1-3 0,2-3 0,2 2 0,0 0 0,0 5 0,0 1 0,0-1 0,0-1 0,0-3 0,0-1 0,0-4 0,2-1 0,4-5 0,6 3 0,1-8 0,7 1 0,0-5 0,10 0 0,5 0 0,3 0 0,2 0 0,-9 0 0,1 0 0,-9 0 0,-4 0 0,-4 0 0,-5 0 0,-1 0 0,-2 0 0,2 0 0,-2 3 0,0 0 0,1 0 0,-1 2 0,1-2 0,-1 3 0,-2-1 0,-2-1 0,-1-2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37.307"/>
    </inkml:context>
    <inkml:brush xml:id="br0">
      <inkml:brushProperty name="width" value="0.05" units="cm"/>
      <inkml:brushProperty name="height" value="0.05" units="cm"/>
    </inkml:brush>
  </inkml:definitions>
  <inkml:trace contextRef="#ctx0" brushRef="#br0">0 1 24575,'10'0'0,"12"0"0,10 0 0,-7 0 0,25 0 0,-17 0 0,30 0 0,0 0 0,9 0 0,-6 2 0,3 11 0,-13 3 0,-3 11 0,-9-7 0,-12 4 0,-1-5 0,-6 6 0,-6 0 0,-4-5 0,-3 2 0,-8-2 0,1 3 0,-5 2 0,0-1 0,0 1 0,0 4 0,0 4 0,0 4 0,0 3 0,0-5 0,-4-4 0,-8-5 0,-7-2 0,-5 1 0,-8-5 0,0-2 0,-1-10 0,-4-2 0,10-6 0,-4 0 0,6 0 0,1 0 0,-1 0 0,0 0 0,2 0 0,3 0 0,1 0 0,10 0 0,-3 0 0,9-5 0,-2 3 0,5-8 0,0 4 0,0 0 0,-5 1 0,4 2 0,-6 0 0,3-2 0,-3-1 0,-3-2 0,1-4 0,0-3 0,5-6 0,-4 3 0,1 2 0,0 7 0,-3 6 0,9 3 0,-4 0 0,5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1:18:56.359"/>
    </inkml:context>
    <inkml:brush xml:id="br0">
      <inkml:brushProperty name="width" value="0.2" units="cm"/>
      <inkml:brushProperty name="height" value="0.2" units="cm"/>
      <inkml:brushProperty name="color" value="#E71224"/>
    </inkml:brush>
  </inkml:definitions>
  <inkml:trace contextRef="#ctx0" brushRef="#br0">3315 0 24575,'-88'0'0,"30"0"0,-6 0 0,-23 0 0,-8 0 0,21 0 0,-4 0 0,0 0-411,-2 0 1,-1 0 0,1 0 410,3 0 0,0 0 0,2 0 0,7 0 0,1 0 0,2 0 0,-21 0 0,4 0 201,6 0 0,2 0-201,4 2 0,3 1 102,6 2 0,3 3-102,0 2 0,2 4 0,0 4 0,2 3 0,-3 1 0,1 2 312,0 1 1,1 0-313,-1 1 0,1 1 0,2 0 0,0 2 0,0 2 0,2 1 0,1 3 0,1 1 0,3 2 0,3 2 0,4 1 0,1 2 0,5 1 0,2 2 0,3 0 0,1 2 0,2 4 0,1 1 0,-1 4 0,1 1 0,1 3 0,0 0 0,1 2 0,1 0 0,2-2 0,1-3 0,3-6 0,2-2 0,-8 35 0,8-18 0,6-11 0,5-4 0,2 0 0,0 5 0,0 8 0,0 8 0,0 7 0,3 8 0,3-1 0,6-5 0,4-10 0,-1-16 0,2-7 0,2-1 0,3 5 0,3 2 0,-2-7 0,0-12 0,-1-9 0,0-8 0,2-2 0,1-1 0,0-4 0,0-3 0,-4-4 0,-3-5 0,-6-2 0,-5-3 0,-5 2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10:47:56.062"/>
    </inkml:context>
    <inkml:brush xml:id="br0">
      <inkml:brushProperty name="width" value="0.35" units="cm"/>
      <inkml:brushProperty name="height" value="0.35" units="cm"/>
      <inkml:brushProperty name="color" value="#AE198D"/>
      <inkml:brushProperty name="inkEffects" value="galaxy"/>
      <inkml:brushProperty name="anchorX" value="-21410.77734"/>
      <inkml:brushProperty name="anchorY" value="-11106.2002"/>
      <inkml:brushProperty name="scaleFactor" value="0.5"/>
    </inkml:brush>
  </inkml:definitions>
  <inkml:trace contextRef="#ctx0" brushRef="#br0">0 0 24575,'41'29'0,"0"1"0,1-2 0,1 1 0,-1 3 0,1 1 0,2 0 0,-1 1 0,1 1 0,-2 1 0,32 28 0,-19-13 0,-15-13 0,-10-13 0,-10-4 0,-4-3 0,-1 2 0,-2-1 0,0-3 0,-4-2 0,-2-3 0,-3-2 0,0 1 0,5 0 0,-4-2 0,-16 1 0,-11 7 0,-31 18 0,-10 27 0,21-17 0,-1 3 0,-6 9 0,-1 3 0,-2 2 0,1 1 0,1-3 0,1-1 0,6-8 0,2-4 0,-20 23 0,21-21 0,20-26 0,11-9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1:18:56.360"/>
    </inkml:context>
    <inkml:brush xml:id="br0">
      <inkml:brushProperty name="width" value="0.2" units="cm"/>
      <inkml:brushProperty name="height" value="0.2" units="cm"/>
      <inkml:brushProperty name="color" value="#E71224"/>
    </inkml:brush>
  </inkml:definitions>
  <inkml:trace contextRef="#ctx0" brushRef="#br0">714 1 24575,'0'63'0,"0"-6"0,3 19 0,0-6 0,3-13 0,3-3 0,3-17 0,4-6 0,2-3 0,-3-4 0,-6-6 0,-6-2 0,0-3 0,-2-4 0,-5-3 0,-16-4 0,-21 1 0,-28 3 0,-28 8 0,42-4 0,-2 1 0,-1 0 0,1 0 0,6 1 0,3-1 0,-23 7 0,25-6 0,22-4 0,8-6 0,0 1 0,-1 2 0,-4 3 0,-1 2 0,10-4 0,3-1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14:50:07.513"/>
    </inkml:context>
    <inkml:brush xml:id="br0">
      <inkml:brushProperty name="width" value="0.2" units="cm"/>
      <inkml:brushProperty name="height" value="0.2" units="cm"/>
      <inkml:brushProperty name="color" value="#E71224"/>
    </inkml:brush>
  </inkml:definitions>
  <inkml:trace contextRef="#ctx0" brushRef="#br0">1 103 24575,'75'0'0,"-22"0"0,5 0 0,6 0 0,1 0 0,-4 0 0,-3 0 0,35 0 0,-51 0 0,-17 0 0,-8 0 0,1-6 0,4-2 0,9-4 0,15-4 0,14 1 0,6 0 0,-7 1 0,-15 5 0,-24 5 0,-8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14:50:08.945"/>
    </inkml:context>
    <inkml:brush xml:id="br0">
      <inkml:brushProperty name="width" value="0.2" units="cm"/>
      <inkml:brushProperty name="height" value="0.2" units="cm"/>
      <inkml:brushProperty name="color" value="#E71224"/>
    </inkml:brush>
  </inkml:definitions>
  <inkml:trace contextRef="#ctx0" brushRef="#br0">0 1 24575,'74'24'0,"0"-1"0,0 1 0,26 9 0,-14 2 0,-22 21 0,-24-19 0,-21-16 0,-16-10 0,-4 2 0,-6 14 0,-6 20 0,-9 21 0,-7 18 0,0 6 0,1-2 0,7-14 0,5-18 0,3-18 0,8-23 0,0-8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28:48.170"/>
    </inkml:context>
    <inkml:brush xml:id="br0">
      <inkml:brushProperty name="width" value="0.2" units="cm"/>
      <inkml:brushProperty name="height" value="1.2" units="cm"/>
      <inkml:brushProperty name="inkEffects" value="pencil"/>
    </inkml:brush>
  </inkml:definitions>
  <inkml:trace contextRef="#ctx0" brushRef="#br0">1 1 16383,'0'0'0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28:48.170"/>
    </inkml:context>
    <inkml:brush xml:id="br0">
      <inkml:brushProperty name="width" value="0.2" units="cm"/>
      <inkml:brushProperty name="height" value="1.2" units="cm"/>
      <inkml:brushProperty name="inkEffects" value="pencil"/>
    </inkml:brush>
  </inkml:definitions>
  <inkml:trace contextRef="#ctx0" brushRef="#br0">1 1 16383,'0'0'0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1:22:03.329"/>
    </inkml:context>
    <inkml:brush xml:id="br0">
      <inkml:brushProperty name="width" value="0.2" units="cm"/>
      <inkml:brushProperty name="height" value="0.2" units="cm"/>
      <inkml:brushProperty name="color" value="#E71224"/>
    </inkml:brush>
  </inkml:definitions>
  <inkml:trace contextRef="#ctx0" brushRef="#br0">1 103 24575,'75'0'0,"-22"0"0,5 0 0,6 0 0,1 0 0,-4 0 0,-3 0 0,35 0 0,-51 0 0,-17 0 0,-8 0 0,1-6 0,4-2 0,9-4 0,15-4 0,14 1 0,6 0 0,-7 1 0,-15 5 0,-24 5 0,-8 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1:22:03.330"/>
    </inkml:context>
    <inkml:brush xml:id="br0">
      <inkml:brushProperty name="width" value="0.2" units="cm"/>
      <inkml:brushProperty name="height" value="0.2" units="cm"/>
      <inkml:brushProperty name="color" value="#E71224"/>
    </inkml:brush>
  </inkml:definitions>
  <inkml:trace contextRef="#ctx0" brushRef="#br0">0 1 24575,'74'24'0,"0"-1"0,0 1 0,26 9 0,-14 2 0,-22 21 0,-24-19 0,-21-16 0,-16-10 0,-4 2 0,-6 14 0,-6 20 0,-9 21 0,-7 18 0,0 6 0,1-2 0,7-14 0,5-18 0,3-18 0,8-23 0,0-8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28:48.170"/>
    </inkml:context>
    <inkml:brush xml:id="br0">
      <inkml:brushProperty name="width" value="0.2" units="cm"/>
      <inkml:brushProperty name="height" value="1.2" units="cm"/>
      <inkml:brushProperty name="inkEffects" value="pencil"/>
    </inkml:brush>
  </inkml:definitions>
  <inkml:trace contextRef="#ctx0" brushRef="#br0">1 1 16383,'0'0'0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7T22:29:28.017"/>
    </inkml:context>
    <inkml:brush xml:id="br0">
      <inkml:brushProperty name="width" value="0.05" units="cm"/>
      <inkml:brushProperty name="height" value="0.05" units="cm"/>
    </inkml:brush>
  </inkml:definitions>
  <inkml:trace contextRef="#ctx0" brushRef="#br0">2080 2224 24575,'-7'0'0,"-31"0"0,-20 0 0,9 0 0,-2 0 0,-2 0 0,-20 0 0,11 0 0,-4 0 0,2 0 0,0 0 0,2 0 0,1 0 0,0 0 0,2 0 0,4-2 0,2-1 0,0 0 0,0-4 0,1-4 0,1-3 0,2 1 0,1-2 0,-42-26 0,8 10 0,10-15 0,0 9 0,0-18 0,2 11 0,10-11 0,1 13 0,16-11 0,-5-3 0,0-8 0,3-8 0,9 0 0,10 2 0,17 12 0,3 13 0,6 14 0,0 4 0,2-11 0,13-5 0,15-11 0,15-9 0,12-4 0,-26 27 0,0-1 0,1-2 0,0 0 0,4-7 0,2-1 0,2 2 0,1 1 0,-2-2 0,1 3 0,-2 7 0,0 3 0,26-29 0,-7 17 0,3 1 0,4 5 0,13-6 0,-32 27 0,1 1 0,2-4 0,3 2 0,4 4 0,1 3 0,-2 0 0,1 1 0,-4 2 0,0 3 0,2 5 0,0 1 0,-2 0 0,0 1 0,3 3 0,0 0 0,5-2 0,0 4 0,1 10 0,0 5 0,0-1 0,0 3 0,1 11 0,-3 4 0,-8-4 0,-1 0 0,-3 0 0,-2 0 0,26 27 0,-8-2 0,-7 0 0,-3-1 0,-2-6 0,-4 6 0,-6-12 0,-4 5 0,-2-7 0,-5 2 0,1-1 0,-3 6 0,-7-7 0,-4 10 0,-3-2 0,-4 6 0,3-6 0,-3 6 0,-4-12 0,-4 10 0,-1-9 0,0 8 0,-11-3 0,-4 6 0,-18 8 0,-2 1 0,-7 8 0,-1 2 0,-4-10 0,3 0 0,-3-8 0,1-7 0,3-1 0,-2-7 0,5-8 0,5 0 0,-1-7 0,9-6 0,-9 0 0,10-7 0,-12-1 0,9 1 0,-6 0 0,3 1 0,0 2 0,3-2 0,1-3 0,3 2 0,5-5 0,0 1 0,7-4 0,-2-3 0,3-1 0,1 2 0,-1 2 0,3 3 0,-8-2 0,6 0 0,-8-4 0,9-1 0,-2 0 0,4 0 0,1-12 0,2 9 0,2-9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7T22:29:29.143"/>
    </inkml:context>
    <inkml:brush xml:id="br0">
      <inkml:brushProperty name="width" value="0.05" units="cm"/>
      <inkml:brushProperty name="height" value="0.05" units="cm"/>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2:55.880"/>
    </inkml:context>
    <inkml:brush xml:id="br0">
      <inkml:brushProperty name="width" value="0.05" units="cm"/>
      <inkml:brushProperty name="height" value="0.05" units="cm"/>
    </inkml:brush>
  </inkml:definitions>
  <inkml:trace contextRef="#ctx0" brushRef="#br0">1505 54 24575,'-20'0'0,"-16"0"0,-32 0 0,23 0 0,-5 0 0,-2 0 0,-20 0 0,12 0 0,-3 0 0,9 0 0,0 0 0,0 0 0,2 0 0,-29 0 0,7 0 0,11 0 0,12 10 0,-1 4 0,4 11 0,0 8 0,1-4 0,6 8 0,1-8 0,6 9 0,8-4 0,1 12 0,4 2 0,-1 7 0,-4 14 0,4-1 0,-2 27 0,-3-1 0,18-42 0,0 0 0,-1 1 0,0-2 0,2 35 0,1 4 0,7-21 0,0 7 0,0-12 0,9 0 0,5-6 0,13-10 0,7-1 0,2-5 0,5-1 0,5 1 0,-2 0 0,8-4 0,-4-2 0,6-4 0,6-3 0,-2-7 0,11-1 0,-4-6 0,6-6 0,-7-3 0,5-6 0,-5 0 0,7 0 0,-6 0 0,-3 0 0,-5 0 0,5-7 0,-3-9 0,9-12 0,-4-3 0,5-7 0,-8 6 0,-3-5 0,-7-1 0,0-8 0,3 2 0,1-9 0,-7 4 0,2-8 0,-4-10 0,2-12 0,-24 36 0,1-1 0,-1-1 0,-1 0 0,16-37 0,-8 15 0,-12 4 0,-9 10 0,-5-9 0,-3-1 0,-2-8 0,-6-2 0,-2 2 0,-10 12 0,4 6 0,-10 13 0,10 13 0,-9-3 0,3 16 0,-11-10 0,4 4 0,-11-11 0,-3 4 0,0 0 0,-10 4 0,10 8 0,1-4 0,8 7 0,7-2 0,1 9 0,6-1 0,0 3 0,1 0 0,1-5 0,-5 5 0,1-1 0,-9-1 0,-4 2 0,-11-4 0,-3 1 0,0-4 0,0-3 0,7-2 0,9 2 0,4 2 0,12 8 0,5-2 0,5 5 0,4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7T22:29:30.415"/>
    </inkml:context>
    <inkml:brush xml:id="br0">
      <inkml:brushProperty name="width" value="0.05" units="cm"/>
      <inkml:brushProperty name="height" value="0.05" units="cm"/>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7T22:29:33.686"/>
    </inkml:context>
    <inkml:brush xml:id="br0">
      <inkml:brushProperty name="width" value="0.05" units="cm"/>
      <inkml:brushProperty name="height" value="0.05" units="cm"/>
    </inkml:brush>
  </inkml:definitions>
  <inkml:trace contextRef="#ctx0" brushRef="#br0">1 81 24575,'0'-6'0,"0"-2"0,7 5 0,-2-1 0,27 3 0,11-12 0,33 3 0,16-8 0,-5 7 0,-5 7 0,-19 1 0,-16 3 0,-1 10 0,-17 3 0,2 10 0,-6 2 0,-6-1 0,4 1 0,-9-1 0,-1 1 0,-7-3 0,-5-1 0,-1-2 0,0-1 0,0 3 0,0 0 0,0 3 0,0-5 0,-11 4 0,2-9 0,-9 9 0,1-9 0,3 3 0,-9 2 0,3 0 0,-5 0 0,1 4 0,6-10 0,3 5 0,8-5 0,-2 4 0,5-5 0,-5 3 0,6-7 0,0 4 0,3-2 0,0 5 0,0-1 0,0 2 0,0 0 0,0-2 0,0 1 0,4-1 0,4 4 0,8 3 0,-2 3 0,3 1 0,-10-1 0,5-4 0,-11-3 0,5-5 0,-7 0 0,2-1 0,-1 0 0,0-4 0,0 0 0,0-4 0,0 4 0,0-2 0,0 2 0,0 0 0,0 2 0,0 1 0,0-1 0,0-2 0,0 0 0,0-1 0,0-1 0,0 2 0,0-2 0,0-2 0,0-1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7T22:29:34.815"/>
    </inkml:context>
    <inkml:brush xml:id="br0">
      <inkml:brushProperty name="width" value="0.05" units="cm"/>
      <inkml:brushProperty name="height" value="0.05" units="cm"/>
    </inkml:brush>
  </inkml:definitions>
  <inkml:trace contextRef="#ctx0" brushRef="#br0">0 1 24575,'0'6'0,"0"0"0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7T22:29:38.104"/>
    </inkml:context>
    <inkml:brush xml:id="br0">
      <inkml:brushProperty name="width" value="0.05" units="cm"/>
      <inkml:brushProperty name="height" value="0.05" units="cm"/>
    </inkml:brush>
  </inkml:definitions>
  <inkml:trace contextRef="#ctx0" brushRef="#br0">11 127 24575,'0'2'0,"0"4"0,0 14 0,3-11 0,2 3 0,6-14 0,3 3 0,-1-8 0,1-5 0,-5-4 0,-1-2 0,-4 5 0,-2-3 0,-2 2 0,0-2 0,0 2 0,0 2 0,0 2 0,-5 2 0,-1-2 0,-4 7 0,0-3 0,2 6 0,-1 0 0,-1 0 0,0 0 0,2 0 0,5 4 0,1 4 0,1 2 0,-4 4 0,3-3 0,-2 1 0,4-1 0,0-5 0,0-1 0,0-5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7T22:29:42.313"/>
    </inkml:context>
    <inkml:brush xml:id="br0">
      <inkml:brushProperty name="width" value="0.05" units="cm"/>
      <inkml:brushProperty name="height" value="0.05" units="cm"/>
    </inkml:brush>
  </inkml:definitions>
  <inkml:trace contextRef="#ctx0" brushRef="#br0">1 3 24575,'21'0'0,"20"0"0,31 0 0,-20 0 0,5 0 0,5 0 0,31 0 0,-18 0 0,5 0 0,-1 0 0,1 0 0,-1 0 0,-1 0 0,-6 0 0,-2 0 0,-7 0 0,-4 0 0,40 0 0,-19 0 0,-11 0 0,1 0 0,-6 0 0,5 0 0,-3 0 0,-6 0 0,-3 0 0,-3 0 0,1 0 0,-7 0 0,-1 6 0,-2-5 0,-2 5 0,9-6 0,-11 6 0,12-5 0,-6 11 0,8-11 0,8 6 0,2-7 0,8 0 0,0 0 0,-1 0 0,0 0 0,-2 0 0,-4 0 0,1 0 0,-6 0 0,8-6 0,-5 5 0,2-5 0,2 6 0,0-4 0,3 0 0,5 0 0,-3 1 0,2-4 0,-5 6 0,0-6 0,-5 7 0,-9 0 0,-1 0 0,-13 0 0,-3 0 0,0 0 0,-12 0 0,4 0 0,-6 0 0,-1 0 0,1 0 0,-1 0 0,1 0 0,0 0 0,-1 0 0,7 0 0,-4 0 0,4 0 0,-5 0 0,6 0 0,2 0 0,13 0 0,8 0 0,5 0 0,10 0 0,6 0 0,5 7 0,14-6 0,4 6 0,-48-7 0,0 0 0,2 0 0,0 0 0,0 0 0,0 0 0,0 0 0,2 0 0,3 3 0,1 1 0,-3-3 0,0 0 0,4 3 0,2-1 0,3-2 0,2-2 0,1 1 0,0 0 0,5 0 0,0 0 0,1 0 0,0 0 0,-2 0 0,-1 0 0,4 0 0,0 0 0,1 0 0,-1 0 0,1 4 0,0 0 0,-1-4 0,0 2 0,2 5 0,-1 0 0,0-6 0,-1 0 0,-3 6 0,-1 0 0,1-5 0,-2-2 0,-10 4 0,-1 0 0,0 0 0,0-1 0,-5-2 0,0 0 0,1 2 0,1 0 0,0-2 0,1-2 0,1 1 0,1 0 0,-3 0 0,0 0 0,-2 0 0,0 0 0,43 0 0,-14 0 0,-2 0 0,-14 0 0,-9 0 0,-9 0 0,-12 0 0,1 0 0,2 0 0,1 0 0,9 0 0,-7 0 0,4 0 0,-1 0 0,-4-4 0,3 2 0,-5-3-6784,-7 4 6784,-7 1 0,-18 0 0,-9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2:57.110"/>
    </inkml:context>
    <inkml:brush xml:id="br0">
      <inkml:brushProperty name="width" value="0.05" units="cm"/>
      <inkml:brushProperty name="height" value="0.05" units="cm"/>
    </inkml:brush>
  </inkml:definitions>
  <inkml:trace contextRef="#ctx0" brushRef="#br0">0 0 24575,'0'7'0,"0"-3"0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2:58.395"/>
    </inkml:context>
    <inkml:brush xml:id="br0">
      <inkml:brushProperty name="width" value="0.05" units="cm"/>
      <inkml:brushProperty name="height" value="0.05" units="cm"/>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00.528"/>
    </inkml:context>
    <inkml:brush xml:id="br0">
      <inkml:brushProperty name="width" value="0.05" units="cm"/>
      <inkml:brushProperty name="height" value="0.05" units="cm"/>
    </inkml:brush>
  </inkml:definitions>
  <inkml:trace contextRef="#ctx0" brushRef="#br0">0 253 24575,'0'-10'0,"0"2"0,0-18 0,0 10 0,0 8 0,0-5 0,0 2 0,0-6 0,5-4 0,6 5 0,7-2 0,6 5 0,-4 1 0,0 4 0,-9-2 0,5 7 0,-3-1 0,8 3 0,0 1 0,4-6 0,-1 5 0,1-10 0,0 10 0,-1-4 0,1 5 0,5-6 0,-4 4 0,6-4 0,-11 6 0,-7 0 0,-6 5 0,-6 4 0,3 9 0,-3 4 0,3-2 0,-5 2 0,0-2 0,5-2 0,-3 5 0,3-9 0,-5 4 0,0-6 0,0-1 0,0-3 0,0 1 0,5-1 0,-4 1 0,4 1 0,-5-2 0,5-4 0,-3 3 0,3-2 0,-3 4 0,1-1 0,0 0 0,0-2 0,-3-3 0,0-1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02.821"/>
    </inkml:context>
    <inkml:brush xml:id="br0">
      <inkml:brushProperty name="width" value="0.05" units="cm"/>
      <inkml:brushProperty name="height" value="0.05" units="cm"/>
    </inkml:brush>
  </inkml:definitions>
  <inkml:trace contextRef="#ctx0" brushRef="#br0">953 0 24575,'0'7'0,"0"24"0,0 26 0,0-13 0,0 10 0,0 5 0,0-7 0,0 3 0,-4 28 0,-1 7 0,-2 5 0,-1 1 0,2-4 0,-2-2 0,-7-11 0,2-4 0,9-13 0,1-5 0,-11 21 0,14-25 0,0-26 0,0-12 0,0-13 0,0-3 0,-8-4 0,0 5 0,-2 0 0,-7 0 0,-2 0 0,-20 0 0,-18 26 0,-19 23 0,27-6 0,0 6 0,-7 12 0,1 5 0,-6 3 0,2 1 0,5-1 0,4 0 0,4-8 0,4-2 0,12-11 0,4-3 0,-9 22 0,21-20 0,9-16 0,5-6 0,0 0 0,0-1 0,0-7 0,0-1 0,0-10 0,0-7 0,0-8 0,0 2 0,0-2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05.014"/>
    </inkml:context>
    <inkml:brush xml:id="br0">
      <inkml:brushProperty name="width" value="0.05" units="cm"/>
      <inkml:brushProperty name="height" value="0.05" units="cm"/>
    </inkml:brush>
  </inkml:definitions>
  <inkml:trace contextRef="#ctx0" brushRef="#br0">0 0 24575,'22'0'0,"32"0"0,15 0 0,-8 0 0,-5 5 0,2 2 0,28 11 0,-19-5 0,2 3 0,-10 3 0,-3 0 0,38 13 0,-32 2 0,-20-8 0,-16-1 0,-8-6 0,-11-2 0,4 1 0,-3 1 0,9 5 0,2 7 0,6 2 0,2 13 0,5 1 0,4 22 0,6-4 0,1 16 0,1-10 0,-9-7 0,-2-10 0,-12-16 0,-4-7 0,-5-6 0,-7-4 0,6-1 0,-10-5 0,6-2 0,-3-4 0,-2-2 0,2 1 0,-4-4 0,0 1 0,0-4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8:13:06.793"/>
    </inkml:context>
    <inkml:brush xml:id="br0">
      <inkml:brushProperty name="width" value="0.05" units="cm"/>
      <inkml:brushProperty name="height" value="0.05" units="cm"/>
    </inkml:brush>
  </inkml:definitions>
  <inkml:trace contextRef="#ctx0" brushRef="#br0">1562 1442 24575,'-27'0'0,"-29"0"0,-40-16 0,37 5 0,-2-4 0,-7-5 0,2-3 0,11 0 0,2-2 0,0 0 0,2-3 0,-26-25 0,34 17 0,-1-2 0,5 3 0,1-2 0,-4-9 0,0-2 0,-2 1 0,2 0 0,1-2 0,1 0 0,-4-7 0,0 1 0,9 9 0,0 0 0,0 0 0,1 0 0,-13-22 0,9 9 0,14 13 0,14 9 0,1 0 0,6 0 0,-6-3 0,1-4 0,-4 9 0,5 5 0,1 12 0,4 3 0,-3 11 0,4-1 0,-8 5 0,7 0 0,-3 0 0,5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F9667-67EB-5348-B3B5-8A2731406587}"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1E4E3-0300-DF49-98C5-9A1121DDADFD}" type="slidenum">
              <a:rPr lang="en-US" smtClean="0"/>
              <a:t>‹#›</a:t>
            </a:fld>
            <a:endParaRPr lang="en-US"/>
          </a:p>
        </p:txBody>
      </p:sp>
    </p:spTree>
    <p:extLst>
      <p:ext uri="{BB962C8B-B14F-4D97-AF65-F5344CB8AC3E}">
        <p14:creationId xmlns:p14="http://schemas.microsoft.com/office/powerpoint/2010/main" val="69001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Jingrun, my talk looks at emotional engagement in adolescent and neural correlates of empathy in adulthood</a:t>
            </a:r>
          </a:p>
        </p:txBody>
      </p:sp>
      <p:sp>
        <p:nvSpPr>
          <p:cNvPr id="4" name="Slide Number Placeholder 3"/>
          <p:cNvSpPr>
            <a:spLocks noGrp="1"/>
          </p:cNvSpPr>
          <p:nvPr>
            <p:ph type="sldNum" sz="quarter" idx="5"/>
          </p:nvPr>
        </p:nvSpPr>
        <p:spPr/>
        <p:txBody>
          <a:bodyPr/>
          <a:lstStyle/>
          <a:p>
            <a:fld id="{9781E4E3-0300-DF49-98C5-9A1121DDADFD}" type="slidenum">
              <a:rPr lang="en-US" smtClean="0"/>
              <a:t>1</a:t>
            </a:fld>
            <a:endParaRPr lang="en-US"/>
          </a:p>
        </p:txBody>
      </p:sp>
    </p:spTree>
    <p:extLst>
      <p:ext uri="{BB962C8B-B14F-4D97-AF65-F5344CB8AC3E}">
        <p14:creationId xmlns:p14="http://schemas.microsoft.com/office/powerpoint/2010/main" val="112109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did first and second level analyses and on top of that focused on two regions of interests – </a:t>
            </a:r>
            <a:r>
              <a:rPr lang="en-US" b="1" dirty="0" err="1"/>
              <a:t>dACC</a:t>
            </a:r>
            <a:r>
              <a:rPr lang="en-US" b="1" dirty="0"/>
              <a:t> and TP as they are associated with empathy. We applied these two regions of interests mask to the second level data and extracted brain activity at temporal pole and </a:t>
            </a:r>
            <a:r>
              <a:rPr lang="en-US" b="1" dirty="0" err="1"/>
              <a:t>dACC</a:t>
            </a:r>
            <a:r>
              <a:rPr lang="en-US" b="1" dirty="0"/>
              <a:t> in the partner and stranger handholding condition </a:t>
            </a:r>
          </a:p>
          <a:p>
            <a:endParaRPr lang="en-US" b="1" dirty="0"/>
          </a:p>
          <a:p>
            <a:r>
              <a:rPr lang="en-US" b="1" dirty="0"/>
              <a:t>Stranger: </a:t>
            </a:r>
            <a:r>
              <a:rPr lang="en-US" dirty="0"/>
              <a:t>Anonymous member of the opposite gender</a:t>
            </a:r>
            <a:endParaRPr lang="en-US" dirty="0">
              <a:solidFill>
                <a:prstClr val="black"/>
              </a:solidFill>
              <a:sym typeface="Times New Roman"/>
            </a:endParaRPr>
          </a:p>
          <a:p>
            <a:r>
              <a:rPr lang="en-US" dirty="0"/>
              <a:t>the presence of a relational partner corresponds with less activation of a participant’s threat-responsive neural circuits compared to when the participant is alone. These effects are observed most consistently in the </a:t>
            </a:r>
          </a:p>
          <a:p>
            <a:endParaRPr lang="en-US" dirty="0"/>
          </a:p>
          <a:p>
            <a:r>
              <a:rPr lang="en-US" sz="1800" dirty="0">
                <a:effectLst/>
                <a:latin typeface="Times New Roman" panose="02020603050405020304" pitchFamily="18" charset="0"/>
                <a:ea typeface="Times New Roman" panose="02020603050405020304" pitchFamily="18" charset="0"/>
              </a:rPr>
              <a:t>Briefly, group-level analyses of the threat minus safety contrast in the partner condition indicated peak activations in the junction between lateral and frontal occipital cortex, occipital pole, right caudate, paracingulate gyrus, and anterior cingulate gyrus, extending broadly into right cerebral white matter, right </a:t>
            </a:r>
            <a:r>
              <a:rPr lang="en-US" sz="1800" dirty="0" err="1">
                <a:effectLst/>
                <a:latin typeface="Times New Roman" panose="02020603050405020304" pitchFamily="18" charset="0"/>
                <a:ea typeface="Times New Roman" panose="02020603050405020304" pitchFamily="18" charset="0"/>
              </a:rPr>
              <a:t>accumbens</a:t>
            </a:r>
            <a:r>
              <a:rPr lang="en-US" sz="1800" dirty="0">
                <a:effectLst/>
                <a:latin typeface="Times New Roman" panose="02020603050405020304" pitchFamily="18" charset="0"/>
                <a:ea typeface="Times New Roman" panose="02020603050405020304" pitchFamily="18" charset="0"/>
              </a:rPr>
              <a:t>, superior frontal gyrus, frontal and temporal pole. When threat was directed at a stranger, activations peaked at middle frontal gyrus, precentral gyrus, left cerebral white matter, right cerebral white matter, and temporal pole, extending broadly into the temporal pole, superior frontal gyrus, </a:t>
            </a:r>
            <a:r>
              <a:rPr lang="en-US" sz="1800" dirty="0" err="1">
                <a:effectLst/>
                <a:latin typeface="Times New Roman" panose="02020603050405020304" pitchFamily="18" charset="0"/>
                <a:ea typeface="Times New Roman" panose="02020603050405020304" pitchFamily="18" charset="0"/>
              </a:rPr>
              <a:t>juxtapositional</a:t>
            </a:r>
            <a:r>
              <a:rPr lang="en-US" sz="1800" dirty="0">
                <a:effectLst/>
                <a:latin typeface="Times New Roman" panose="02020603050405020304" pitchFamily="18" charset="0"/>
                <a:ea typeface="Times New Roman" panose="02020603050405020304" pitchFamily="18" charset="0"/>
              </a:rPr>
              <a:t> lobule cortex, planum </a:t>
            </a:r>
            <a:r>
              <a:rPr lang="en-US" sz="1800" dirty="0" err="1">
                <a:effectLst/>
                <a:latin typeface="Times New Roman" panose="02020603050405020304" pitchFamily="18" charset="0"/>
                <a:ea typeface="Times New Roman" panose="02020603050405020304" pitchFamily="18" charset="0"/>
              </a:rPr>
              <a:t>polare</a:t>
            </a:r>
            <a:r>
              <a:rPr lang="en-US" dirty="0">
                <a:effectLst/>
              </a:rPr>
              <a:t> </a:t>
            </a:r>
            <a:endParaRPr lang="en-US" dirty="0"/>
          </a:p>
        </p:txBody>
      </p:sp>
      <p:sp>
        <p:nvSpPr>
          <p:cNvPr id="4" name="Slide Number Placeholder 3"/>
          <p:cNvSpPr>
            <a:spLocks noGrp="1"/>
          </p:cNvSpPr>
          <p:nvPr>
            <p:ph type="sldNum" sz="quarter" idx="5"/>
          </p:nvPr>
        </p:nvSpPr>
        <p:spPr/>
        <p:txBody>
          <a:bodyPr/>
          <a:lstStyle/>
          <a:p>
            <a:fld id="{9781E4E3-0300-DF49-98C5-9A1121DDADFD}" type="slidenum">
              <a:rPr lang="en-US" smtClean="0"/>
              <a:t>10</a:t>
            </a:fld>
            <a:endParaRPr lang="en-US"/>
          </a:p>
        </p:txBody>
      </p:sp>
    </p:spTree>
    <p:extLst>
      <p:ext uri="{BB962C8B-B14F-4D97-AF65-F5344CB8AC3E}">
        <p14:creationId xmlns:p14="http://schemas.microsoft.com/office/powerpoint/2010/main" val="144715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rPr>
              <a:t>We used latent growth curve model to fit the emotional engagement data across adolescence. We found that an intercept only model fit better than linear, and quadratic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rPr>
              <a:t>The variance of the intercept (estimate = 2.78) was significant (∆χ² (1) = 34.81 </a:t>
            </a:r>
            <a:r>
              <a:rPr lang="en-US" sz="1200" i="1" dirty="0">
                <a:solidFill>
                  <a:srgbClr val="000000"/>
                </a:solidFill>
                <a:effectLst/>
                <a:latin typeface="Times New Roman" panose="02020603050405020304" pitchFamily="18" charset="0"/>
                <a:ea typeface="Times New Roman" panose="02020603050405020304" pitchFamily="18" charset="0"/>
              </a:rPr>
              <a:t>p</a:t>
            </a:r>
            <a:r>
              <a:rPr lang="en-US" sz="1200" dirty="0">
                <a:solidFill>
                  <a:srgbClr val="000000"/>
                </a:solidFill>
                <a:effectLst/>
                <a:latin typeface="Times New Roman" panose="02020603050405020304" pitchFamily="18" charset="0"/>
                <a:ea typeface="Times New Roman" panose="02020603050405020304" pitchFamily="18" charset="0"/>
              </a:rPr>
              <a:t> &lt; .001), meaning we can proceed with using the intercept to predict other outcomes</a:t>
            </a:r>
            <a:endParaRPr lang="en-US" dirty="0">
              <a:solidFill>
                <a:srgbClr val="000000"/>
              </a:solidFill>
              <a:latin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Analyses adjusted for gender and family income</a:t>
            </a:r>
          </a:p>
          <a:p>
            <a:endParaRPr lang="en-US" dirty="0"/>
          </a:p>
        </p:txBody>
      </p:sp>
      <p:sp>
        <p:nvSpPr>
          <p:cNvPr id="4" name="Slide Number Placeholder 3"/>
          <p:cNvSpPr>
            <a:spLocks noGrp="1"/>
          </p:cNvSpPr>
          <p:nvPr>
            <p:ph type="sldNum" sz="quarter" idx="5"/>
          </p:nvPr>
        </p:nvSpPr>
        <p:spPr/>
        <p:txBody>
          <a:bodyPr/>
          <a:lstStyle/>
          <a:p>
            <a:fld id="{9781E4E3-0300-DF49-98C5-9A1121DDADFD}" type="slidenum">
              <a:rPr lang="en-US" smtClean="0"/>
              <a:t>11</a:t>
            </a:fld>
            <a:endParaRPr lang="en-US"/>
          </a:p>
        </p:txBody>
      </p:sp>
    </p:spTree>
    <p:extLst>
      <p:ext uri="{BB962C8B-B14F-4D97-AF65-F5344CB8AC3E}">
        <p14:creationId xmlns:p14="http://schemas.microsoft.com/office/powerpoint/2010/main" val="300239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hypothesis number 1, we want to test if emotional engagement in adolescence predicts stranger directed empathy response</a:t>
            </a:r>
          </a:p>
          <a:p>
            <a:r>
              <a:rPr lang="en-US" dirty="0"/>
              <a:t>We used </a:t>
            </a:r>
            <a:r>
              <a:rPr lang="en-US" dirty="0" err="1"/>
              <a:t>dACC</a:t>
            </a:r>
            <a:r>
              <a:rPr lang="en-US" dirty="0"/>
              <a:t> and temporal pole activity in the stranger handholding condition</a:t>
            </a:r>
          </a:p>
        </p:txBody>
      </p:sp>
      <p:sp>
        <p:nvSpPr>
          <p:cNvPr id="4" name="Slide Number Placeholder 3"/>
          <p:cNvSpPr>
            <a:spLocks noGrp="1"/>
          </p:cNvSpPr>
          <p:nvPr>
            <p:ph type="sldNum" sz="quarter" idx="5"/>
          </p:nvPr>
        </p:nvSpPr>
        <p:spPr/>
        <p:txBody>
          <a:bodyPr/>
          <a:lstStyle/>
          <a:p>
            <a:fld id="{9781E4E3-0300-DF49-98C5-9A1121DDADFD}" type="slidenum">
              <a:rPr lang="en-US" smtClean="0"/>
              <a:t>12</a:t>
            </a:fld>
            <a:endParaRPr lang="en-US"/>
          </a:p>
        </p:txBody>
      </p:sp>
    </p:spTree>
    <p:extLst>
      <p:ext uri="{BB962C8B-B14F-4D97-AF65-F5344CB8AC3E}">
        <p14:creationId xmlns:p14="http://schemas.microsoft.com/office/powerpoint/2010/main" val="177024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higher emotional engagement across adolescence corresponded with lower temporal pole activity when anticipating a stranger in distress, that is contrary to what we predicted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ea typeface="Times New Roman" panose="02020603050405020304" pitchFamily="18" charset="0"/>
              </a:rPr>
              <a:t>The model showed acceptable fit (χ² (66) = 111.54, RMSEA = .089, TLI = .641). </a:t>
            </a:r>
            <a:endParaRPr lang="en-US" sz="1200" dirty="0"/>
          </a:p>
          <a:p>
            <a:endParaRPr lang="en-US" dirty="0"/>
          </a:p>
        </p:txBody>
      </p:sp>
      <p:sp>
        <p:nvSpPr>
          <p:cNvPr id="4" name="Slide Number Placeholder 3"/>
          <p:cNvSpPr>
            <a:spLocks noGrp="1"/>
          </p:cNvSpPr>
          <p:nvPr>
            <p:ph type="sldNum" sz="quarter" idx="5"/>
          </p:nvPr>
        </p:nvSpPr>
        <p:spPr/>
        <p:txBody>
          <a:bodyPr/>
          <a:lstStyle/>
          <a:p>
            <a:fld id="{9781E4E3-0300-DF49-98C5-9A1121DDADFD}" type="slidenum">
              <a:rPr lang="en-US" smtClean="0"/>
              <a:t>13</a:t>
            </a:fld>
            <a:endParaRPr lang="en-US"/>
          </a:p>
        </p:txBody>
      </p:sp>
    </p:spTree>
    <p:extLst>
      <p:ext uri="{BB962C8B-B14F-4D97-AF65-F5344CB8AC3E}">
        <p14:creationId xmlns:p14="http://schemas.microsoft.com/office/powerpoint/2010/main" val="1836558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hypothesis 2, we want to see if emotional engagement in adolescence predict partner directed empathy response</a:t>
            </a:r>
          </a:p>
          <a:p>
            <a:r>
              <a:rPr lang="en-US" dirty="0"/>
              <a:t>So we entered </a:t>
            </a:r>
            <a:r>
              <a:rPr lang="en-US" dirty="0" err="1"/>
              <a:t>daCC</a:t>
            </a:r>
            <a:r>
              <a:rPr lang="en-US" dirty="0"/>
              <a:t> and temporal pole activity at the partner handholding condition</a:t>
            </a:r>
          </a:p>
        </p:txBody>
      </p:sp>
      <p:sp>
        <p:nvSpPr>
          <p:cNvPr id="4" name="Slide Number Placeholder 3"/>
          <p:cNvSpPr>
            <a:spLocks noGrp="1"/>
          </p:cNvSpPr>
          <p:nvPr>
            <p:ph type="sldNum" sz="quarter" idx="5"/>
          </p:nvPr>
        </p:nvSpPr>
        <p:spPr/>
        <p:txBody>
          <a:bodyPr/>
          <a:lstStyle/>
          <a:p>
            <a:fld id="{9781E4E3-0300-DF49-98C5-9A1121DDADFD}" type="slidenum">
              <a:rPr lang="en-US" smtClean="0"/>
              <a:t>14</a:t>
            </a:fld>
            <a:endParaRPr lang="en-US"/>
          </a:p>
        </p:txBody>
      </p:sp>
    </p:spTree>
    <p:extLst>
      <p:ext uri="{BB962C8B-B14F-4D97-AF65-F5344CB8AC3E}">
        <p14:creationId xmlns:p14="http://schemas.microsoft.com/office/powerpoint/2010/main" val="257473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no significant association and in other words, Regardless of emotional engagement demonstrated in adolescence, there’s no difference in how they respond to partner’s distress </a:t>
            </a:r>
            <a:r>
              <a:rPr lang="en-US" dirty="0" err="1"/>
              <a:t>neurally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ea typeface="Times New Roman" panose="02020603050405020304" pitchFamily="18" charset="0"/>
              </a:rPr>
              <a:t>The model showed acceptable fit (</a:t>
            </a:r>
            <a:r>
              <a:rPr lang="el-GR" sz="1200" dirty="0">
                <a:solidFill>
                  <a:srgbClr val="000000"/>
                </a:solidFill>
                <a:effectLst/>
                <a:ea typeface="Times New Roman" panose="02020603050405020304" pitchFamily="18" charset="0"/>
              </a:rPr>
              <a:t>χ² (66) = 110.33, </a:t>
            </a:r>
            <a:r>
              <a:rPr lang="en-US" sz="1200" dirty="0">
                <a:solidFill>
                  <a:srgbClr val="000000"/>
                </a:solidFill>
                <a:effectLst/>
                <a:ea typeface="Times New Roman" panose="02020603050405020304" pitchFamily="18" charset="0"/>
              </a:rPr>
              <a:t>RMSEA = .087, TLI = .650). </a:t>
            </a:r>
          </a:p>
          <a:p>
            <a:endParaRPr lang="en-US" dirty="0"/>
          </a:p>
        </p:txBody>
      </p:sp>
      <p:sp>
        <p:nvSpPr>
          <p:cNvPr id="4" name="Slide Number Placeholder 3"/>
          <p:cNvSpPr>
            <a:spLocks noGrp="1"/>
          </p:cNvSpPr>
          <p:nvPr>
            <p:ph type="sldNum" sz="quarter" idx="5"/>
          </p:nvPr>
        </p:nvSpPr>
        <p:spPr/>
        <p:txBody>
          <a:bodyPr/>
          <a:lstStyle/>
          <a:p>
            <a:fld id="{9781E4E3-0300-DF49-98C5-9A1121DDADFD}" type="slidenum">
              <a:rPr lang="en-US" smtClean="0"/>
              <a:t>15</a:t>
            </a:fld>
            <a:endParaRPr lang="en-US"/>
          </a:p>
        </p:txBody>
      </p:sp>
    </p:spTree>
    <p:extLst>
      <p:ext uri="{BB962C8B-B14F-4D97-AF65-F5344CB8AC3E}">
        <p14:creationId xmlns:p14="http://schemas.microsoft.com/office/powerpoint/2010/main" val="4209656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en-US" sz="1200" dirty="0">
                <a:solidFill>
                  <a:srgbClr val="000000"/>
                </a:solidFill>
                <a:effectLst/>
                <a:latin typeface="Times New Roman" panose="02020603050405020304" pitchFamily="18" charset="0"/>
                <a:ea typeface="Times New Roman" panose="02020603050405020304" pitchFamily="18" charset="0"/>
              </a:rPr>
              <a:t>so none of our findings are consistent with what we hypothesized…one way we thought to interpret our findings is through the handholding design-a major difference in our study compared to other empathy studies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en-US" sz="1200" dirty="0">
                <a:solidFill>
                  <a:srgbClr val="000000"/>
                </a:solidFill>
                <a:effectLst/>
                <a:latin typeface="Times New Roman" panose="02020603050405020304" pitchFamily="18" charset="0"/>
                <a:ea typeface="Times New Roman" panose="02020603050405020304" pitchFamily="18" charset="0"/>
              </a:rPr>
              <a:t>We know that handholding has a support giving effect, which reduces threat related activation in the support giver – the participants; along this line, temporal pole is also important for regulating emotional responses in addition to its role in empathy;</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en-US" sz="1200" dirty="0">
                <a:solidFill>
                  <a:srgbClr val="000000"/>
                </a:solidFill>
                <a:effectLst/>
                <a:latin typeface="Times New Roman" panose="02020603050405020304" pitchFamily="18" charset="0"/>
                <a:ea typeface="Times New Roman" panose="02020603050405020304" pitchFamily="18" charset="0"/>
              </a:rPr>
              <a:t>So, maybe higher emotional engagement actually corresponded to greater benefits from the regulatory effect of social others, so there’s less need for temporal pole to be as activated and involved</a:t>
            </a:r>
            <a:br>
              <a:rPr lang="en-US" dirty="0">
                <a:effectLst/>
              </a:rPr>
            </a:br>
            <a:endParaRPr lang="en-US" sz="1200" dirty="0">
              <a:solidFill>
                <a:srgbClr val="FF0000"/>
              </a:solidFill>
              <a:effectLst/>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en-US" sz="1800" dirty="0">
                <a:solidFill>
                  <a:srgbClr val="000000"/>
                </a:solidFill>
                <a:effectLst/>
                <a:latin typeface="Times New Roman" panose="02020603050405020304" pitchFamily="18" charset="0"/>
                <a:ea typeface="Times New Roman" panose="02020603050405020304" pitchFamily="18" charset="0"/>
              </a:rPr>
              <a:t>This is not surprising, as engaging in supportive social behaviors often requires self-regulation of negative emotions or actions in order to maintain attentional focus on the other person and help regulate the other person’s distress.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endParaRPr lang="en-US" sz="1200" dirty="0">
              <a:solidFill>
                <a:srgbClr val="FF0000"/>
              </a:solidFill>
              <a:effectLst/>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è"/>
              <a:tabLst/>
              <a:defRPr/>
            </a:pPr>
            <a:r>
              <a:rPr lang="en-US" sz="1800" dirty="0">
                <a:solidFill>
                  <a:srgbClr val="000000"/>
                </a:solidFill>
                <a:effectLst/>
                <a:latin typeface="Times New Roman" panose="02020603050405020304" pitchFamily="18" charset="0"/>
                <a:ea typeface="Times New Roman" panose="02020603050405020304" pitchFamily="18" charset="0"/>
              </a:rPr>
              <a:t>in line with the self-regulatory account of the current findings, the temporal pole is critical not only for empathic responding but also for integrating complex sensory input to regulate the emotional responses (Olson et al., 2007).</a:t>
            </a:r>
            <a:r>
              <a:rPr lang="en-US" dirty="0">
                <a:effectLst/>
              </a:rPr>
              <a:t> </a:t>
            </a:r>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9781E4E3-0300-DF49-98C5-9A1121DDADFD}" type="slidenum">
              <a:rPr lang="en-US" smtClean="0"/>
              <a:t>16</a:t>
            </a:fld>
            <a:endParaRPr lang="en-US"/>
          </a:p>
        </p:txBody>
      </p:sp>
    </p:spTree>
    <p:extLst>
      <p:ext uri="{BB962C8B-B14F-4D97-AF65-F5344CB8AC3E}">
        <p14:creationId xmlns:p14="http://schemas.microsoft.com/office/powerpoint/2010/main" val="1096512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Times New Roman" panose="02020603050405020304" pitchFamily="18" charset="0"/>
                <a:ea typeface="Times New Roman" panose="02020603050405020304" pitchFamily="18" charset="0"/>
              </a:rPr>
              <a:t>So, we conclude that teens who showed higher level of emotional engagement in adolescence were better at utilizing social resources to regulate threats as adults</a:t>
            </a:r>
          </a:p>
          <a:p>
            <a:endParaRPr lang="en-US" sz="1200" dirty="0">
              <a:solidFill>
                <a:srgbClr val="000000"/>
              </a:solidFill>
              <a:effectLst/>
              <a:latin typeface="Times New Roman" panose="02020603050405020304" pitchFamily="18" charset="0"/>
              <a:ea typeface="Times New Roman" panose="02020603050405020304" pitchFamily="18" charset="0"/>
            </a:endParaRPr>
          </a:p>
          <a:p>
            <a:r>
              <a:rPr lang="en-US" sz="1200" dirty="0">
                <a:solidFill>
                  <a:srgbClr val="000000"/>
                </a:solidFill>
                <a:effectLst/>
                <a:latin typeface="Times New Roman" panose="02020603050405020304" pitchFamily="18" charset="0"/>
                <a:ea typeface="Times New Roman" panose="02020603050405020304" pitchFamily="18" charset="0"/>
              </a:rPr>
              <a:t>If they are better at regulating their own emotions, they might be more available to help others -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This effect we observed is more prominent in the stranger condition, as strangers pose greater challenges for regulation of negatively aroused states compared to that of the partner.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000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effectLst/>
                <a:latin typeface="Calibri" panose="020F0502020204030204" pitchFamily="34" charset="0"/>
                <a:cs typeface="Calibri" panose="020F0502020204030204" pitchFamily="34" charset="0"/>
              </a:rPr>
              <a:t>Another way to explain is that adolescents with higher emotional engagement may be more susceptible to the familiarity role in empathy – strangers might be considered an outside group members, resulting in greater gaps in their reaction to stranger vs. partner</a:t>
            </a:r>
            <a:endParaRPr lang="en-US" sz="1200" dirty="0">
              <a:solidFill>
                <a:srgbClr val="FF0000"/>
              </a:solidFill>
              <a:effectLst/>
            </a:endParaRPr>
          </a:p>
          <a:p>
            <a:endParaRPr lang="en-US" dirty="0"/>
          </a:p>
        </p:txBody>
      </p:sp>
      <p:sp>
        <p:nvSpPr>
          <p:cNvPr id="4" name="Slide Number Placeholder 3"/>
          <p:cNvSpPr>
            <a:spLocks noGrp="1"/>
          </p:cNvSpPr>
          <p:nvPr>
            <p:ph type="sldNum" sz="quarter" idx="5"/>
          </p:nvPr>
        </p:nvSpPr>
        <p:spPr/>
        <p:txBody>
          <a:bodyPr/>
          <a:lstStyle/>
          <a:p>
            <a:fld id="{9781E4E3-0300-DF49-98C5-9A1121DDADFD}" type="slidenum">
              <a:rPr lang="en-US" smtClean="0"/>
              <a:t>17</a:t>
            </a:fld>
            <a:endParaRPr lang="en-US"/>
          </a:p>
        </p:txBody>
      </p:sp>
    </p:spTree>
    <p:extLst>
      <p:ext uri="{BB962C8B-B14F-4D97-AF65-F5344CB8AC3E}">
        <p14:creationId xmlns:p14="http://schemas.microsoft.com/office/powerpoint/2010/main" val="207695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1E4E3-0300-DF49-98C5-9A1121DDADFD}" type="slidenum">
              <a:rPr lang="en-US" smtClean="0"/>
              <a:t>19</a:t>
            </a:fld>
            <a:endParaRPr lang="en-US"/>
          </a:p>
        </p:txBody>
      </p:sp>
    </p:spTree>
    <p:extLst>
      <p:ext uri="{BB962C8B-B14F-4D97-AF65-F5344CB8AC3E}">
        <p14:creationId xmlns:p14="http://schemas.microsoft.com/office/powerpoint/2010/main" val="367023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This goes without saying…adolescence is an important period for social skill development and development of our brain. We know that the kind of skills necessary for friendship development, especially empathic skills are essential for understanding one another, cooperating, and drawing us closer to our peers. Previous research showed that empathy related experience can translate directly to the quality of intimate adult relationships.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We also know that our brain undergoes plastic changes dependent upon the </a:t>
            </a:r>
            <a:r>
              <a:rPr lang="en-US" sz="1200" dirty="0">
                <a:solidFill>
                  <a:srgbClr val="000000"/>
                </a:solidFill>
                <a:effectLst/>
                <a:latin typeface="Times New Roman" panose="02020603050405020304" pitchFamily="18" charset="0"/>
                <a:ea typeface="Times New Roman" panose="02020603050405020304" pitchFamily="18" charset="0"/>
              </a:rPr>
              <a:t>s</a:t>
            </a:r>
            <a:r>
              <a:rPr lang="en-US" sz="1200" dirty="0"/>
              <a:t>ocial and emotional experiences with environment during adolescence (</a:t>
            </a:r>
            <a:r>
              <a:rPr lang="en-US" sz="1200" dirty="0" err="1"/>
              <a:t>Bossong</a:t>
            </a:r>
            <a:r>
              <a:rPr lang="en-US" sz="1200" dirty="0"/>
              <a:t> &amp; </a:t>
            </a:r>
            <a:r>
              <a:rPr lang="en-US" sz="1200" dirty="0" err="1"/>
              <a:t>Niesink</a:t>
            </a:r>
            <a:r>
              <a:rPr lang="en-US" sz="1200" dirty="0"/>
              <a:t>, 2010)</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reasonable to suspect that </a:t>
            </a:r>
            <a:r>
              <a:rPr lang="en-US" sz="1200" dirty="0"/>
              <a:t>Friendships in adolescence might shape neural substrates of relationship competencies in adulthood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781E4E3-0300-DF49-98C5-9A1121DDADFD}" type="slidenum">
              <a:rPr lang="en-US" smtClean="0"/>
              <a:t>2</a:t>
            </a:fld>
            <a:endParaRPr lang="en-US"/>
          </a:p>
        </p:txBody>
      </p:sp>
    </p:spTree>
    <p:extLst>
      <p:ext uri="{BB962C8B-B14F-4D97-AF65-F5344CB8AC3E}">
        <p14:creationId xmlns:p14="http://schemas.microsoft.com/office/powerpoint/2010/main" val="32373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By adulthood, empathy related brain regions have been extensively studied. These regions include temporal pole and anterior cingulate cortex, which we will focus on in our study, have been associated with experience sharing and mentalizing-qualities related to empathy. Although our study did not not repeated fMRI to examine the longitudinal neural development of adolescent brain, we still try to take a snapshot to look at--</a:t>
            </a:r>
            <a:endParaRPr lang="en-US" sz="1200" kern="1200" dirty="0">
              <a:solidFill>
                <a:schemeClr val="tx1"/>
              </a:solidFill>
              <a:effectLst/>
              <a:latin typeface="+mn-lt"/>
              <a:ea typeface="+mn-ea"/>
              <a:cs typeface="+mn-cs"/>
            </a:endParaRPr>
          </a:p>
          <a:p>
            <a:endParaRPr lang="en-US" dirty="0"/>
          </a:p>
          <a:p>
            <a:r>
              <a:rPr lang="en-US" dirty="0"/>
              <a:t>one of the things that are critical for </a:t>
            </a:r>
            <a:r>
              <a:rPr lang="en-US" dirty="0" err="1"/>
              <a:t>evoluntionary</a:t>
            </a:r>
            <a:r>
              <a:rPr lang="en-US" dirty="0"/>
              <a:t> success -&gt; cooperation and understanding others -&gt; these abilities are supported by a psychological construct -&gt; empathy</a:t>
            </a:r>
          </a:p>
          <a:p>
            <a:r>
              <a:rPr lang="en-US" dirty="0"/>
              <a:t>Empathy refers to how the perceivers relate to targets; the literature used overlapping terms and in this paper, it is categorized into three disparate processes</a:t>
            </a:r>
          </a:p>
          <a:p>
            <a:r>
              <a:rPr lang="en-US" dirty="0"/>
              <a:t>The three include (</a:t>
            </a:r>
            <a:r>
              <a:rPr lang="en-US" dirty="0" err="1"/>
              <a:t>i</a:t>
            </a:r>
            <a:r>
              <a:rPr lang="en-US" dirty="0"/>
              <a:t>) experience sharing: vicariously sharing targets’ internal states2, (ii) mentalizing: explicitly considering (and perhaps understanding) targets’ states and their sources3, and (iii) prosocial concern: expressing motivation to improve targets’ experiences (for example, by reducing their suffering)4.</a:t>
            </a:r>
            <a:br>
              <a:rPr lang="en-US" dirty="0"/>
            </a:br>
            <a:r>
              <a:rPr lang="en-US" sz="1200" kern="1200" dirty="0">
                <a:solidFill>
                  <a:schemeClr val="tx1"/>
                </a:solidFill>
                <a:effectLst/>
                <a:latin typeface="+mn-lt"/>
                <a:ea typeface="+mn-ea"/>
                <a:cs typeface="+mn-cs"/>
              </a:rPr>
              <a:t>Empathy includes many components, including the abilities to take another’s perspective and sharing another’s emotions, which require both affective and cognitive processing (Singer &amp; </a:t>
            </a:r>
            <a:r>
              <a:rPr lang="en-US" sz="1200" kern="1200" dirty="0" err="1">
                <a:solidFill>
                  <a:schemeClr val="tx1"/>
                </a:solidFill>
                <a:effectLst/>
                <a:latin typeface="+mn-lt"/>
                <a:ea typeface="+mn-ea"/>
                <a:cs typeface="+mn-cs"/>
              </a:rPr>
              <a:t>Lamm</a:t>
            </a:r>
            <a:r>
              <a:rPr lang="en-US" sz="1200" kern="1200" dirty="0">
                <a:solidFill>
                  <a:schemeClr val="tx1"/>
                </a:solidFill>
                <a:effectLst/>
                <a:latin typeface="+mn-lt"/>
                <a:ea typeface="+mn-ea"/>
                <a:cs typeface="+mn-cs"/>
              </a:rPr>
              <a:t>, 2009).  Previous empirical evidence indicates that empathy may be critical for understanding others and motivating individuals to help (</a:t>
            </a:r>
            <a:r>
              <a:rPr lang="en-US" sz="1200" kern="1200" dirty="0" err="1">
                <a:solidFill>
                  <a:schemeClr val="tx1"/>
                </a:solidFill>
                <a:effectLst/>
                <a:latin typeface="+mn-lt"/>
                <a:ea typeface="+mn-ea"/>
                <a:cs typeface="+mn-cs"/>
              </a:rPr>
              <a:t>Decety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Michalska</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Kinzler</a:t>
            </a:r>
            <a:r>
              <a:rPr lang="en-US" sz="1200" kern="1200" dirty="0">
                <a:solidFill>
                  <a:schemeClr val="tx1"/>
                </a:solidFill>
                <a:effectLst/>
                <a:latin typeface="+mn-lt"/>
                <a:ea typeface="+mn-ea"/>
                <a:cs typeface="+mn-cs"/>
              </a:rPr>
              <a:t>, 2011). </a:t>
            </a:r>
            <a:br>
              <a:rPr lang="en-US" sz="1200" dirty="0"/>
            </a:br>
            <a:br>
              <a:rPr lang="en-US" sz="1200" dirty="0"/>
            </a:br>
            <a:r>
              <a:rPr lang="en-US" dirty="0"/>
              <a:t>Brain regions associated with experience sharing and mentalizing. IPL, inferior parietal lobule; TPJ, temporoparietal junction; </a:t>
            </a:r>
            <a:r>
              <a:rPr lang="en-US" dirty="0" err="1"/>
              <a:t>pSTS</a:t>
            </a:r>
            <a:r>
              <a:rPr lang="en-US" dirty="0"/>
              <a:t>, posterior superior temporal sulcus; TP, temporal pole; AI, anterior insula; PMC, premotor cortex; PCC, posterior cingulate cortex; ACC, anterior cingulate cortex; MPFC, medial prefrontal cortex.</a:t>
            </a:r>
            <a:endParaRPr lang="en-US" sz="1200" dirty="0"/>
          </a:p>
          <a:p>
            <a:endParaRPr lang="en-US" dirty="0"/>
          </a:p>
        </p:txBody>
      </p:sp>
      <p:sp>
        <p:nvSpPr>
          <p:cNvPr id="4" name="Slide Number Placeholder 3"/>
          <p:cNvSpPr>
            <a:spLocks noGrp="1"/>
          </p:cNvSpPr>
          <p:nvPr>
            <p:ph type="sldNum" sz="quarter" idx="5"/>
          </p:nvPr>
        </p:nvSpPr>
        <p:spPr/>
        <p:txBody>
          <a:bodyPr/>
          <a:lstStyle/>
          <a:p>
            <a:fld id="{9781E4E3-0300-DF49-98C5-9A1121DDADFD}" type="slidenum">
              <a:rPr lang="en-US" smtClean="0"/>
              <a:t>3</a:t>
            </a:fld>
            <a:endParaRPr lang="en-US"/>
          </a:p>
        </p:txBody>
      </p:sp>
    </p:spTree>
    <p:extLst>
      <p:ext uri="{BB962C8B-B14F-4D97-AF65-F5344CB8AC3E}">
        <p14:creationId xmlns:p14="http://schemas.microsoft.com/office/powerpoint/2010/main" val="272903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adolescent empathic related experience corresponded with differential neural activity in response to another’s distress in early adulthood.</a:t>
            </a:r>
            <a:r>
              <a:rPr lang="en-US" dirty="0">
                <a:effectLst/>
              </a:rPr>
              <a:t> </a:t>
            </a:r>
          </a:p>
          <a:p>
            <a:r>
              <a:rPr lang="en-US" dirty="0">
                <a:effectLst/>
              </a:rPr>
              <a:t>How formative social experience in adolescence are connected to neural correlates of empathy in adulthood</a:t>
            </a:r>
            <a:endParaRPr lang="en-US" dirty="0"/>
          </a:p>
        </p:txBody>
      </p:sp>
      <p:sp>
        <p:nvSpPr>
          <p:cNvPr id="4" name="Slide Number Placeholder 3"/>
          <p:cNvSpPr>
            <a:spLocks noGrp="1"/>
          </p:cNvSpPr>
          <p:nvPr>
            <p:ph type="sldNum" sz="quarter" idx="5"/>
          </p:nvPr>
        </p:nvSpPr>
        <p:spPr/>
        <p:txBody>
          <a:bodyPr/>
          <a:lstStyle/>
          <a:p>
            <a:fld id="{9781E4E3-0300-DF49-98C5-9A1121DDADFD}" type="slidenum">
              <a:rPr lang="en-US" smtClean="0"/>
              <a:t>4</a:t>
            </a:fld>
            <a:endParaRPr lang="en-US"/>
          </a:p>
        </p:txBody>
      </p:sp>
    </p:spTree>
    <p:extLst>
      <p:ext uri="{BB962C8B-B14F-4D97-AF65-F5344CB8AC3E}">
        <p14:creationId xmlns:p14="http://schemas.microsoft.com/office/powerpoint/2010/main" val="294975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hypothesize that higher level of emotional engagement, As a measure of empathy in our study, corresponds with greater neural activation of empathy related regions when anticipating a stranger partner under distress, and this effect is more salient in partner</a:t>
            </a:r>
          </a:p>
          <a:p>
            <a:endParaRPr lang="en-US" dirty="0"/>
          </a:p>
          <a:p>
            <a:r>
              <a:rPr lang="en-US" dirty="0"/>
              <a:t>For empathy related regions, we focused on </a:t>
            </a:r>
            <a:r>
              <a:rPr lang="en-US" dirty="0" err="1"/>
              <a:t>dACC</a:t>
            </a:r>
            <a:r>
              <a:rPr lang="en-US" dirty="0"/>
              <a:t> and temporal pole, as they have been associated with affective and cognitive components of empathy</a:t>
            </a:r>
          </a:p>
        </p:txBody>
      </p:sp>
      <p:sp>
        <p:nvSpPr>
          <p:cNvPr id="4" name="Slide Number Placeholder 3"/>
          <p:cNvSpPr>
            <a:spLocks noGrp="1"/>
          </p:cNvSpPr>
          <p:nvPr>
            <p:ph type="sldNum" sz="quarter" idx="5"/>
          </p:nvPr>
        </p:nvSpPr>
        <p:spPr/>
        <p:txBody>
          <a:bodyPr/>
          <a:lstStyle/>
          <a:p>
            <a:fld id="{9781E4E3-0300-DF49-98C5-9A1121DDADFD}" type="slidenum">
              <a:rPr lang="en-US" smtClean="0"/>
              <a:t>5</a:t>
            </a:fld>
            <a:endParaRPr lang="en-US"/>
          </a:p>
        </p:txBody>
      </p:sp>
    </p:spTree>
    <p:extLst>
      <p:ext uri="{BB962C8B-B14F-4D97-AF65-F5344CB8AC3E}">
        <p14:creationId xmlns:p14="http://schemas.microsoft.com/office/powerpoint/2010/main" val="211754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 0.93</a:t>
            </a:r>
          </a:p>
          <a:p>
            <a:r>
              <a:rPr lang="en-US" dirty="0"/>
              <a:t>We have 88 participants</a:t>
            </a:r>
          </a:p>
        </p:txBody>
      </p:sp>
      <p:sp>
        <p:nvSpPr>
          <p:cNvPr id="4" name="Slide Number Placeholder 3"/>
          <p:cNvSpPr>
            <a:spLocks noGrp="1"/>
          </p:cNvSpPr>
          <p:nvPr>
            <p:ph type="sldNum" sz="quarter" idx="5"/>
          </p:nvPr>
        </p:nvSpPr>
        <p:spPr/>
        <p:txBody>
          <a:bodyPr/>
          <a:lstStyle/>
          <a:p>
            <a:fld id="{9781E4E3-0300-DF49-98C5-9A1121DDADFD}" type="slidenum">
              <a:rPr lang="en-US" smtClean="0"/>
              <a:t>6</a:t>
            </a:fld>
            <a:endParaRPr lang="en-US"/>
          </a:p>
        </p:txBody>
      </p:sp>
    </p:spTree>
    <p:extLst>
      <p:ext uri="{BB962C8B-B14F-4D97-AF65-F5344CB8AC3E}">
        <p14:creationId xmlns:p14="http://schemas.microsoft.com/office/powerpoint/2010/main" val="150255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b" latinLnBrk="0" hangingPunct="1">
              <a:spcBef>
                <a:spcPts val="0"/>
              </a:spcBef>
              <a:spcAft>
                <a:spcPts val="0"/>
              </a:spcAft>
            </a:pPr>
            <a:r>
              <a:rPr lang="en-US" sz="1800" b="1" i="0" u="none" strike="noStrike" kern="1200" dirty="0">
                <a:solidFill>
                  <a:srgbClr val="000000"/>
                </a:solidFill>
                <a:effectLst/>
                <a:latin typeface="Calibri" panose="020F0502020204030204" pitchFamily="34" charset="0"/>
              </a:rPr>
              <a:t>Who underwent the supportive behavior task, as Amanda covered, from age 13 to 21. For our study, we focused on emotional engagement measure from the supportive behavior task. At age 25, they came back for the handholding task, which I will talk in more details in a bit</a:t>
            </a:r>
          </a:p>
          <a:p>
            <a:pPr marL="0" algn="l" rtl="0" eaLnBrk="1" fontAlgn="b" latinLnBrk="0" hangingPunct="1">
              <a:spcBef>
                <a:spcPts val="0"/>
              </a:spcBef>
              <a:spcAft>
                <a:spcPts val="0"/>
              </a:spcAft>
            </a:pPr>
            <a:endParaRPr lang="en-US" sz="1800" b="1" i="0" u="none" strike="noStrike" kern="1200" dirty="0">
              <a:solidFill>
                <a:srgbClr val="000000"/>
              </a:solidFill>
              <a:effectLst/>
              <a:latin typeface="Calibri" panose="020F0502020204030204" pitchFamily="34" charset="0"/>
            </a:endParaRPr>
          </a:p>
          <a:p>
            <a:pPr marL="0" algn="l" rtl="0" eaLnBrk="1" fontAlgn="b" latinLnBrk="0" hangingPunct="1">
              <a:spcBef>
                <a:spcPts val="0"/>
              </a:spcBef>
              <a:spcAft>
                <a:spcPts val="0"/>
              </a:spcAft>
            </a:pPr>
            <a:r>
              <a:rPr lang="en-US" sz="1800" b="1" i="0" u="none" strike="noStrike" kern="1200" dirty="0">
                <a:solidFill>
                  <a:srgbClr val="000000"/>
                </a:solidFill>
                <a:effectLst/>
                <a:latin typeface="Calibri" panose="020F0502020204030204" pitchFamily="34" charset="0"/>
              </a:rPr>
              <a:t>Sample breakdown:</a:t>
            </a:r>
            <a:r>
              <a:rPr lang="en-US" sz="1800" b="0" i="0" u="none" strike="noStrike" kern="1200" dirty="0">
                <a:solidFill>
                  <a:schemeClr val="tx1"/>
                </a:solidFill>
                <a:effectLst/>
                <a:latin typeface="Arial" panose="020B0604020202020204" pitchFamily="34" charset="0"/>
              </a:rPr>
              <a:t> </a:t>
            </a:r>
            <a:r>
              <a:rPr lang="en-US" sz="1800" b="0" i="0" u="none" strike="noStrike" kern="1200" dirty="0">
                <a:solidFill>
                  <a:srgbClr val="000000"/>
                </a:solidFill>
                <a:effectLst/>
                <a:latin typeface="Calibri" panose="020F0502020204030204" pitchFamily="34" charset="0"/>
              </a:rPr>
              <a:t>29 friend; 28 dating partner; 27 cohabitating partner; 4 married partner</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781E4E3-0300-DF49-98C5-9A1121DDADFD}" type="slidenum">
              <a:rPr lang="en-US" smtClean="0"/>
              <a:t>7</a:t>
            </a:fld>
            <a:endParaRPr lang="en-US"/>
          </a:p>
        </p:txBody>
      </p:sp>
    </p:spTree>
    <p:extLst>
      <p:ext uri="{BB962C8B-B14F-4D97-AF65-F5344CB8AC3E}">
        <p14:creationId xmlns:p14="http://schemas.microsoft.com/office/powerpoint/2010/main" val="84998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we talked about, for supportive behavior task, we chose to focus on the emotional engagement measure only – and it reflects verbal and bodily cues such as eye contact, body posture, active listening, etc. that participants demonstrate to </a:t>
            </a:r>
            <a:r>
              <a:rPr lang="en-US" sz="1200" dirty="0">
                <a:solidFill>
                  <a:srgbClr val="000000"/>
                </a:solidFill>
                <a:effectLst/>
                <a:latin typeface="Times New Roman" panose="02020603050405020304" pitchFamily="18" charset="0"/>
                <a:ea typeface="Times New Roman" panose="02020603050405020304" pitchFamily="18" charset="0"/>
              </a:rPr>
              <a:t>recognize, understand, and share another’s emotional experience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has already been covered but I just want to mention that in the supportive behavior task, we only focused on the emotional engagement measure – it’s what we are interested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what shows the most variance from previous in-lab studies, and when we think about emotional engagement, it requires the ability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using the Supportive Behavior Task Coding System for Adolescent Peer Dyads (Allen et al., 2001). </a:t>
            </a:r>
          </a:p>
          <a:p>
            <a:endParaRPr lang="en-US" dirty="0"/>
          </a:p>
          <a:p>
            <a:r>
              <a:rPr lang="en-US" sz="1200" dirty="0"/>
              <a:t>and close friend. The more the participant displayed these behaviors, the greater the engagement score. Inter-rater reliability for the participant’s engagement when the friend asked for help (“support given”) were 0.63.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Times New Roman" panose="02020603050405020304" pitchFamily="18" charset="0"/>
              </a:rPr>
              <a:t>Emotional engagement, as measured in the current study, captures how closely the teen is attending to their friend by demonstrating active listening (i.e., following up on what they said, asking questions about the topic, using positive body postures to increase closeness) when the friend is in need of support. The degree to which one can sustain emotional engagement through verbal and bodily cues when others experience emotional distress requires the ability to recognize, understand, and share another’s emotional experience while remaining self-regulated (Haley et al., 2017). Previous work has shown that adolescents’ emotional engagement is correlated with emotional and instrumental support provision, suggesting its role as a critical component of empathic responding (Stern et al., 2021). </a:t>
            </a:r>
            <a:endParaRPr lang="en-US" sz="1000" dirty="0"/>
          </a:p>
          <a:p>
            <a:endParaRPr lang="en-US" dirty="0"/>
          </a:p>
        </p:txBody>
      </p:sp>
      <p:sp>
        <p:nvSpPr>
          <p:cNvPr id="4" name="Slide Number Placeholder 3"/>
          <p:cNvSpPr>
            <a:spLocks noGrp="1"/>
          </p:cNvSpPr>
          <p:nvPr>
            <p:ph type="sldNum" sz="quarter" idx="5"/>
          </p:nvPr>
        </p:nvSpPr>
        <p:spPr/>
        <p:txBody>
          <a:bodyPr/>
          <a:lstStyle/>
          <a:p>
            <a:fld id="{9781E4E3-0300-DF49-98C5-9A1121DDADFD}" type="slidenum">
              <a:rPr lang="en-US" smtClean="0"/>
              <a:t>8</a:t>
            </a:fld>
            <a:endParaRPr lang="en-US"/>
          </a:p>
        </p:txBody>
      </p:sp>
    </p:spTree>
    <p:extLst>
      <p:ext uri="{BB962C8B-B14F-4D97-AF65-F5344CB8AC3E}">
        <p14:creationId xmlns:p14="http://schemas.microsoft.com/office/powerpoint/2010/main" val="89706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handholding task, participants are under fMRI scan and they hold the hand of their partner or a stranger when the partner and stranger are undergoing threat of electric shock</a:t>
            </a:r>
          </a:p>
          <a:p>
            <a:r>
              <a:rPr lang="en-US" dirty="0"/>
              <a:t>Participants in the scanner see either a safety trial with no chance of their partner or stranger getting shocked</a:t>
            </a:r>
          </a:p>
          <a:p>
            <a:r>
              <a:rPr lang="en-US" dirty="0"/>
              <a:t>Or a threat cue, indicating there’s a 20 percent chance their partner or stranger will get shocked at the end of the trial</a:t>
            </a:r>
          </a:p>
        </p:txBody>
      </p:sp>
      <p:sp>
        <p:nvSpPr>
          <p:cNvPr id="4" name="Slide Number Placeholder 3"/>
          <p:cNvSpPr>
            <a:spLocks noGrp="1"/>
          </p:cNvSpPr>
          <p:nvPr>
            <p:ph type="sldNum" sz="quarter" idx="5"/>
          </p:nvPr>
        </p:nvSpPr>
        <p:spPr/>
        <p:txBody>
          <a:bodyPr/>
          <a:lstStyle/>
          <a:p>
            <a:fld id="{9781E4E3-0300-DF49-98C5-9A1121DDADFD}" type="slidenum">
              <a:rPr lang="en-US" smtClean="0"/>
              <a:t>9</a:t>
            </a:fld>
            <a:endParaRPr lang="en-US"/>
          </a:p>
        </p:txBody>
      </p:sp>
    </p:spTree>
    <p:extLst>
      <p:ext uri="{BB962C8B-B14F-4D97-AF65-F5344CB8AC3E}">
        <p14:creationId xmlns:p14="http://schemas.microsoft.com/office/powerpoint/2010/main" val="380683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016D-7452-1B49-A9D4-C6C2880470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742D26-6262-F344-B6C6-99F7ABFEE6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19E5F3-346C-8E41-9230-700AC2122FCD}"/>
              </a:ext>
            </a:extLst>
          </p:cNvPr>
          <p:cNvSpPr>
            <a:spLocks noGrp="1"/>
          </p:cNvSpPr>
          <p:nvPr>
            <p:ph type="dt" sz="half" idx="10"/>
          </p:nvPr>
        </p:nvSpPr>
        <p:spPr/>
        <p:txBody>
          <a:bodyPr/>
          <a:lstStyle/>
          <a:p>
            <a:fld id="{3A426616-DB5F-E94A-B702-1CE62E32A51E}" type="datetimeFigureOut">
              <a:rPr lang="en-US" smtClean="0"/>
              <a:t>4/26/2024</a:t>
            </a:fld>
            <a:endParaRPr lang="en-US"/>
          </a:p>
        </p:txBody>
      </p:sp>
      <p:sp>
        <p:nvSpPr>
          <p:cNvPr id="5" name="Footer Placeholder 4">
            <a:extLst>
              <a:ext uri="{FF2B5EF4-FFF2-40B4-BE49-F238E27FC236}">
                <a16:creationId xmlns:a16="http://schemas.microsoft.com/office/drawing/2014/main" id="{498EA634-F2ED-CC4B-A19D-C35C061A1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BE0E4-0294-3149-AE34-53D9B83E15E4}"/>
              </a:ext>
            </a:extLst>
          </p:cNvPr>
          <p:cNvSpPr>
            <a:spLocks noGrp="1"/>
          </p:cNvSpPr>
          <p:nvPr>
            <p:ph type="sldNum" sz="quarter" idx="12"/>
          </p:nvPr>
        </p:nvSpPr>
        <p:spPr/>
        <p:txBody>
          <a:bodyPr/>
          <a:lstStyle/>
          <a:p>
            <a:fld id="{DE8060C1-C262-8F4C-BBE3-A31B12E0717E}" type="slidenum">
              <a:rPr lang="en-US" smtClean="0"/>
              <a:t>‹#›</a:t>
            </a:fld>
            <a:endParaRPr lang="en-US"/>
          </a:p>
        </p:txBody>
      </p:sp>
    </p:spTree>
    <p:extLst>
      <p:ext uri="{BB962C8B-B14F-4D97-AF65-F5344CB8AC3E}">
        <p14:creationId xmlns:p14="http://schemas.microsoft.com/office/powerpoint/2010/main" val="374582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E77A-0B6E-824E-8936-D712EA463E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EB660E-066C-D341-8C0A-714E954DD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F4B69-BD3E-DB4A-9289-0C06C86B557E}"/>
              </a:ext>
            </a:extLst>
          </p:cNvPr>
          <p:cNvSpPr>
            <a:spLocks noGrp="1"/>
          </p:cNvSpPr>
          <p:nvPr>
            <p:ph type="dt" sz="half" idx="10"/>
          </p:nvPr>
        </p:nvSpPr>
        <p:spPr/>
        <p:txBody>
          <a:bodyPr/>
          <a:lstStyle/>
          <a:p>
            <a:fld id="{3A426616-DB5F-E94A-B702-1CE62E32A51E}" type="datetimeFigureOut">
              <a:rPr lang="en-US" smtClean="0"/>
              <a:t>4/26/2024</a:t>
            </a:fld>
            <a:endParaRPr lang="en-US"/>
          </a:p>
        </p:txBody>
      </p:sp>
      <p:sp>
        <p:nvSpPr>
          <p:cNvPr id="5" name="Footer Placeholder 4">
            <a:extLst>
              <a:ext uri="{FF2B5EF4-FFF2-40B4-BE49-F238E27FC236}">
                <a16:creationId xmlns:a16="http://schemas.microsoft.com/office/drawing/2014/main" id="{53AD8505-28D0-A34B-8CD3-14E058067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79F58-D461-BA4F-B246-CAB3014C1BCF}"/>
              </a:ext>
            </a:extLst>
          </p:cNvPr>
          <p:cNvSpPr>
            <a:spLocks noGrp="1"/>
          </p:cNvSpPr>
          <p:nvPr>
            <p:ph type="sldNum" sz="quarter" idx="12"/>
          </p:nvPr>
        </p:nvSpPr>
        <p:spPr/>
        <p:txBody>
          <a:bodyPr/>
          <a:lstStyle/>
          <a:p>
            <a:fld id="{DE8060C1-C262-8F4C-BBE3-A31B12E0717E}" type="slidenum">
              <a:rPr lang="en-US" smtClean="0"/>
              <a:t>‹#›</a:t>
            </a:fld>
            <a:endParaRPr lang="en-US"/>
          </a:p>
        </p:txBody>
      </p:sp>
    </p:spTree>
    <p:extLst>
      <p:ext uri="{BB962C8B-B14F-4D97-AF65-F5344CB8AC3E}">
        <p14:creationId xmlns:p14="http://schemas.microsoft.com/office/powerpoint/2010/main" val="3701076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33655-7E24-2048-A61B-30429D8790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5160D9-B4E3-B542-AB3C-F0F4E73253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DF0E5-237E-2443-A2B9-13C0ED5FFF7C}"/>
              </a:ext>
            </a:extLst>
          </p:cNvPr>
          <p:cNvSpPr>
            <a:spLocks noGrp="1"/>
          </p:cNvSpPr>
          <p:nvPr>
            <p:ph type="dt" sz="half" idx="10"/>
          </p:nvPr>
        </p:nvSpPr>
        <p:spPr/>
        <p:txBody>
          <a:bodyPr/>
          <a:lstStyle/>
          <a:p>
            <a:fld id="{3A426616-DB5F-E94A-B702-1CE62E32A51E}" type="datetimeFigureOut">
              <a:rPr lang="en-US" smtClean="0"/>
              <a:t>4/26/2024</a:t>
            </a:fld>
            <a:endParaRPr lang="en-US"/>
          </a:p>
        </p:txBody>
      </p:sp>
      <p:sp>
        <p:nvSpPr>
          <p:cNvPr id="5" name="Footer Placeholder 4">
            <a:extLst>
              <a:ext uri="{FF2B5EF4-FFF2-40B4-BE49-F238E27FC236}">
                <a16:creationId xmlns:a16="http://schemas.microsoft.com/office/drawing/2014/main" id="{34CDDC2B-8905-6147-A709-5133A71D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07B64-05D4-4B4C-9F62-37193721C3BC}"/>
              </a:ext>
            </a:extLst>
          </p:cNvPr>
          <p:cNvSpPr>
            <a:spLocks noGrp="1"/>
          </p:cNvSpPr>
          <p:nvPr>
            <p:ph type="sldNum" sz="quarter" idx="12"/>
          </p:nvPr>
        </p:nvSpPr>
        <p:spPr/>
        <p:txBody>
          <a:bodyPr/>
          <a:lstStyle/>
          <a:p>
            <a:fld id="{DE8060C1-C262-8F4C-BBE3-A31B12E0717E}" type="slidenum">
              <a:rPr lang="en-US" smtClean="0"/>
              <a:t>‹#›</a:t>
            </a:fld>
            <a:endParaRPr lang="en-US"/>
          </a:p>
        </p:txBody>
      </p:sp>
    </p:spTree>
    <p:extLst>
      <p:ext uri="{BB962C8B-B14F-4D97-AF65-F5344CB8AC3E}">
        <p14:creationId xmlns:p14="http://schemas.microsoft.com/office/powerpoint/2010/main" val="99375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9B760-CA53-B64E-A5B6-057533465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C117A-35A8-5D4D-819D-6E772EF3E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C97FB-93EF-AC48-AC9A-ECF050AE1552}"/>
              </a:ext>
            </a:extLst>
          </p:cNvPr>
          <p:cNvSpPr>
            <a:spLocks noGrp="1"/>
          </p:cNvSpPr>
          <p:nvPr>
            <p:ph type="dt" sz="half" idx="10"/>
          </p:nvPr>
        </p:nvSpPr>
        <p:spPr/>
        <p:txBody>
          <a:bodyPr/>
          <a:lstStyle/>
          <a:p>
            <a:fld id="{3A426616-DB5F-E94A-B702-1CE62E32A51E}" type="datetimeFigureOut">
              <a:rPr lang="en-US" smtClean="0"/>
              <a:t>4/26/2024</a:t>
            </a:fld>
            <a:endParaRPr lang="en-US"/>
          </a:p>
        </p:txBody>
      </p:sp>
      <p:sp>
        <p:nvSpPr>
          <p:cNvPr id="5" name="Footer Placeholder 4">
            <a:extLst>
              <a:ext uri="{FF2B5EF4-FFF2-40B4-BE49-F238E27FC236}">
                <a16:creationId xmlns:a16="http://schemas.microsoft.com/office/drawing/2014/main" id="{8777664D-C204-C84D-9A3A-6264EC774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13752-8760-5A41-88B0-92620CDD4D68}"/>
              </a:ext>
            </a:extLst>
          </p:cNvPr>
          <p:cNvSpPr>
            <a:spLocks noGrp="1"/>
          </p:cNvSpPr>
          <p:nvPr>
            <p:ph type="sldNum" sz="quarter" idx="12"/>
          </p:nvPr>
        </p:nvSpPr>
        <p:spPr/>
        <p:txBody>
          <a:bodyPr/>
          <a:lstStyle/>
          <a:p>
            <a:fld id="{DE8060C1-C262-8F4C-BBE3-A31B12E0717E}" type="slidenum">
              <a:rPr lang="en-US" smtClean="0"/>
              <a:t>‹#›</a:t>
            </a:fld>
            <a:endParaRPr lang="en-US"/>
          </a:p>
        </p:txBody>
      </p:sp>
    </p:spTree>
    <p:extLst>
      <p:ext uri="{BB962C8B-B14F-4D97-AF65-F5344CB8AC3E}">
        <p14:creationId xmlns:p14="http://schemas.microsoft.com/office/powerpoint/2010/main" val="321271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7528-A20C-DE4E-9FED-F37879CB5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B97C8-6B90-884B-BE7D-A91EF34A3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27D581-133F-8149-ADFD-83A4F726FB7A}"/>
              </a:ext>
            </a:extLst>
          </p:cNvPr>
          <p:cNvSpPr>
            <a:spLocks noGrp="1"/>
          </p:cNvSpPr>
          <p:nvPr>
            <p:ph type="dt" sz="half" idx="10"/>
          </p:nvPr>
        </p:nvSpPr>
        <p:spPr/>
        <p:txBody>
          <a:bodyPr/>
          <a:lstStyle/>
          <a:p>
            <a:fld id="{3A426616-DB5F-E94A-B702-1CE62E32A51E}" type="datetimeFigureOut">
              <a:rPr lang="en-US" smtClean="0"/>
              <a:t>4/26/2024</a:t>
            </a:fld>
            <a:endParaRPr lang="en-US"/>
          </a:p>
        </p:txBody>
      </p:sp>
      <p:sp>
        <p:nvSpPr>
          <p:cNvPr id="5" name="Footer Placeholder 4">
            <a:extLst>
              <a:ext uri="{FF2B5EF4-FFF2-40B4-BE49-F238E27FC236}">
                <a16:creationId xmlns:a16="http://schemas.microsoft.com/office/drawing/2014/main" id="{6DECB913-202D-B146-A299-B54B7D262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D6A1E-D655-394E-84C7-3F0944A331BE}"/>
              </a:ext>
            </a:extLst>
          </p:cNvPr>
          <p:cNvSpPr>
            <a:spLocks noGrp="1"/>
          </p:cNvSpPr>
          <p:nvPr>
            <p:ph type="sldNum" sz="quarter" idx="12"/>
          </p:nvPr>
        </p:nvSpPr>
        <p:spPr/>
        <p:txBody>
          <a:bodyPr/>
          <a:lstStyle/>
          <a:p>
            <a:fld id="{DE8060C1-C262-8F4C-BBE3-A31B12E0717E}" type="slidenum">
              <a:rPr lang="en-US" smtClean="0"/>
              <a:t>‹#›</a:t>
            </a:fld>
            <a:endParaRPr lang="en-US"/>
          </a:p>
        </p:txBody>
      </p:sp>
    </p:spTree>
    <p:extLst>
      <p:ext uri="{BB962C8B-B14F-4D97-AF65-F5344CB8AC3E}">
        <p14:creationId xmlns:p14="http://schemas.microsoft.com/office/powerpoint/2010/main" val="121151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9414-247A-5649-8551-3143AEF29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E1BBD-F422-C441-8B1B-7AB98DEC7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133CA5-17E3-0941-8DFC-3F00E44819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74F19D-CF8B-4C48-92DA-D604863639A2}"/>
              </a:ext>
            </a:extLst>
          </p:cNvPr>
          <p:cNvSpPr>
            <a:spLocks noGrp="1"/>
          </p:cNvSpPr>
          <p:nvPr>
            <p:ph type="dt" sz="half" idx="10"/>
          </p:nvPr>
        </p:nvSpPr>
        <p:spPr/>
        <p:txBody>
          <a:bodyPr/>
          <a:lstStyle/>
          <a:p>
            <a:fld id="{3A426616-DB5F-E94A-B702-1CE62E32A51E}" type="datetimeFigureOut">
              <a:rPr lang="en-US" smtClean="0"/>
              <a:t>4/26/2024</a:t>
            </a:fld>
            <a:endParaRPr lang="en-US"/>
          </a:p>
        </p:txBody>
      </p:sp>
      <p:sp>
        <p:nvSpPr>
          <p:cNvPr id="6" name="Footer Placeholder 5">
            <a:extLst>
              <a:ext uri="{FF2B5EF4-FFF2-40B4-BE49-F238E27FC236}">
                <a16:creationId xmlns:a16="http://schemas.microsoft.com/office/drawing/2014/main" id="{23BEF5CF-EE65-A14B-B5BD-BCA961DBE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B931A-02E5-5C4D-A65C-62D0199AA963}"/>
              </a:ext>
            </a:extLst>
          </p:cNvPr>
          <p:cNvSpPr>
            <a:spLocks noGrp="1"/>
          </p:cNvSpPr>
          <p:nvPr>
            <p:ph type="sldNum" sz="quarter" idx="12"/>
          </p:nvPr>
        </p:nvSpPr>
        <p:spPr/>
        <p:txBody>
          <a:bodyPr/>
          <a:lstStyle/>
          <a:p>
            <a:fld id="{DE8060C1-C262-8F4C-BBE3-A31B12E0717E}" type="slidenum">
              <a:rPr lang="en-US" smtClean="0"/>
              <a:t>‹#›</a:t>
            </a:fld>
            <a:endParaRPr lang="en-US"/>
          </a:p>
        </p:txBody>
      </p:sp>
    </p:spTree>
    <p:extLst>
      <p:ext uri="{BB962C8B-B14F-4D97-AF65-F5344CB8AC3E}">
        <p14:creationId xmlns:p14="http://schemas.microsoft.com/office/powerpoint/2010/main" val="217776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D449-941D-2B40-8EA9-E26A7F170D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4F15B7-6079-BA4B-9276-028A00780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192ABD-D7B3-D548-AA11-F0CAF2886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B9148C-C032-A44B-8C8D-232F36625B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611555-9AA5-EC4E-91E9-55FD85CBC4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19D6AA-2706-B142-AFD9-BABA0B5D7AA7}"/>
              </a:ext>
            </a:extLst>
          </p:cNvPr>
          <p:cNvSpPr>
            <a:spLocks noGrp="1"/>
          </p:cNvSpPr>
          <p:nvPr>
            <p:ph type="dt" sz="half" idx="10"/>
          </p:nvPr>
        </p:nvSpPr>
        <p:spPr/>
        <p:txBody>
          <a:bodyPr/>
          <a:lstStyle/>
          <a:p>
            <a:fld id="{3A426616-DB5F-E94A-B702-1CE62E32A51E}" type="datetimeFigureOut">
              <a:rPr lang="en-US" smtClean="0"/>
              <a:t>4/26/2024</a:t>
            </a:fld>
            <a:endParaRPr lang="en-US"/>
          </a:p>
        </p:txBody>
      </p:sp>
      <p:sp>
        <p:nvSpPr>
          <p:cNvPr id="8" name="Footer Placeholder 7">
            <a:extLst>
              <a:ext uri="{FF2B5EF4-FFF2-40B4-BE49-F238E27FC236}">
                <a16:creationId xmlns:a16="http://schemas.microsoft.com/office/drawing/2014/main" id="{ED7A0421-2754-E84D-9872-A4C3384D0C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60843D-4E04-9A49-99A3-5738DDEE435E}"/>
              </a:ext>
            </a:extLst>
          </p:cNvPr>
          <p:cNvSpPr>
            <a:spLocks noGrp="1"/>
          </p:cNvSpPr>
          <p:nvPr>
            <p:ph type="sldNum" sz="quarter" idx="12"/>
          </p:nvPr>
        </p:nvSpPr>
        <p:spPr/>
        <p:txBody>
          <a:bodyPr/>
          <a:lstStyle/>
          <a:p>
            <a:fld id="{DE8060C1-C262-8F4C-BBE3-A31B12E0717E}" type="slidenum">
              <a:rPr lang="en-US" smtClean="0"/>
              <a:t>‹#›</a:t>
            </a:fld>
            <a:endParaRPr lang="en-US"/>
          </a:p>
        </p:txBody>
      </p:sp>
    </p:spTree>
    <p:extLst>
      <p:ext uri="{BB962C8B-B14F-4D97-AF65-F5344CB8AC3E}">
        <p14:creationId xmlns:p14="http://schemas.microsoft.com/office/powerpoint/2010/main" val="523926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A8D1-DAE1-C74A-B4B5-F72718E4E6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FFE0F8-FB26-9C43-B3DD-581607C61580}"/>
              </a:ext>
            </a:extLst>
          </p:cNvPr>
          <p:cNvSpPr>
            <a:spLocks noGrp="1"/>
          </p:cNvSpPr>
          <p:nvPr>
            <p:ph type="dt" sz="half" idx="10"/>
          </p:nvPr>
        </p:nvSpPr>
        <p:spPr/>
        <p:txBody>
          <a:bodyPr/>
          <a:lstStyle/>
          <a:p>
            <a:fld id="{3A426616-DB5F-E94A-B702-1CE62E32A51E}" type="datetimeFigureOut">
              <a:rPr lang="en-US" smtClean="0"/>
              <a:t>4/26/2024</a:t>
            </a:fld>
            <a:endParaRPr lang="en-US"/>
          </a:p>
        </p:txBody>
      </p:sp>
      <p:sp>
        <p:nvSpPr>
          <p:cNvPr id="4" name="Footer Placeholder 3">
            <a:extLst>
              <a:ext uri="{FF2B5EF4-FFF2-40B4-BE49-F238E27FC236}">
                <a16:creationId xmlns:a16="http://schemas.microsoft.com/office/drawing/2014/main" id="{635B9169-E7FB-0344-BA17-602EF87BF1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845E56-0E94-2D4A-AC41-44A7840E712E}"/>
              </a:ext>
            </a:extLst>
          </p:cNvPr>
          <p:cNvSpPr>
            <a:spLocks noGrp="1"/>
          </p:cNvSpPr>
          <p:nvPr>
            <p:ph type="sldNum" sz="quarter" idx="12"/>
          </p:nvPr>
        </p:nvSpPr>
        <p:spPr/>
        <p:txBody>
          <a:bodyPr/>
          <a:lstStyle/>
          <a:p>
            <a:fld id="{DE8060C1-C262-8F4C-BBE3-A31B12E0717E}" type="slidenum">
              <a:rPr lang="en-US" smtClean="0"/>
              <a:t>‹#›</a:t>
            </a:fld>
            <a:endParaRPr lang="en-US"/>
          </a:p>
        </p:txBody>
      </p:sp>
    </p:spTree>
    <p:extLst>
      <p:ext uri="{BB962C8B-B14F-4D97-AF65-F5344CB8AC3E}">
        <p14:creationId xmlns:p14="http://schemas.microsoft.com/office/powerpoint/2010/main" val="417196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4C22C-CAD7-DC42-A98A-E158A6379AC3}"/>
              </a:ext>
            </a:extLst>
          </p:cNvPr>
          <p:cNvSpPr>
            <a:spLocks noGrp="1"/>
          </p:cNvSpPr>
          <p:nvPr>
            <p:ph type="dt" sz="half" idx="10"/>
          </p:nvPr>
        </p:nvSpPr>
        <p:spPr/>
        <p:txBody>
          <a:bodyPr/>
          <a:lstStyle/>
          <a:p>
            <a:fld id="{3A426616-DB5F-E94A-B702-1CE62E32A51E}" type="datetimeFigureOut">
              <a:rPr lang="en-US" smtClean="0"/>
              <a:t>4/26/2024</a:t>
            </a:fld>
            <a:endParaRPr lang="en-US"/>
          </a:p>
        </p:txBody>
      </p:sp>
      <p:sp>
        <p:nvSpPr>
          <p:cNvPr id="3" name="Footer Placeholder 2">
            <a:extLst>
              <a:ext uri="{FF2B5EF4-FFF2-40B4-BE49-F238E27FC236}">
                <a16:creationId xmlns:a16="http://schemas.microsoft.com/office/drawing/2014/main" id="{80A8AA57-7AE1-A448-846B-F2EC604A89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51E72E-95CC-824D-A966-3CB03B8FA418}"/>
              </a:ext>
            </a:extLst>
          </p:cNvPr>
          <p:cNvSpPr>
            <a:spLocks noGrp="1"/>
          </p:cNvSpPr>
          <p:nvPr>
            <p:ph type="sldNum" sz="quarter" idx="12"/>
          </p:nvPr>
        </p:nvSpPr>
        <p:spPr/>
        <p:txBody>
          <a:bodyPr/>
          <a:lstStyle/>
          <a:p>
            <a:fld id="{DE8060C1-C262-8F4C-BBE3-A31B12E0717E}" type="slidenum">
              <a:rPr lang="en-US" smtClean="0"/>
              <a:t>‹#›</a:t>
            </a:fld>
            <a:endParaRPr lang="en-US"/>
          </a:p>
        </p:txBody>
      </p:sp>
    </p:spTree>
    <p:extLst>
      <p:ext uri="{BB962C8B-B14F-4D97-AF65-F5344CB8AC3E}">
        <p14:creationId xmlns:p14="http://schemas.microsoft.com/office/powerpoint/2010/main" val="91790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8962-9391-984B-AC3B-1CDF1C10E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6B247F-E057-3F46-A980-747A0C2816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59BAC9-D157-3B40-9A72-BF3E85176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5F40-7018-D042-93D9-9EB6F38CA5D8}"/>
              </a:ext>
            </a:extLst>
          </p:cNvPr>
          <p:cNvSpPr>
            <a:spLocks noGrp="1"/>
          </p:cNvSpPr>
          <p:nvPr>
            <p:ph type="dt" sz="half" idx="10"/>
          </p:nvPr>
        </p:nvSpPr>
        <p:spPr/>
        <p:txBody>
          <a:bodyPr/>
          <a:lstStyle/>
          <a:p>
            <a:fld id="{3A426616-DB5F-E94A-B702-1CE62E32A51E}" type="datetimeFigureOut">
              <a:rPr lang="en-US" smtClean="0"/>
              <a:t>4/26/2024</a:t>
            </a:fld>
            <a:endParaRPr lang="en-US"/>
          </a:p>
        </p:txBody>
      </p:sp>
      <p:sp>
        <p:nvSpPr>
          <p:cNvPr id="6" name="Footer Placeholder 5">
            <a:extLst>
              <a:ext uri="{FF2B5EF4-FFF2-40B4-BE49-F238E27FC236}">
                <a16:creationId xmlns:a16="http://schemas.microsoft.com/office/drawing/2014/main" id="{B39B55D6-1A35-F043-AB56-AE3ECFA9D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AEC69-150E-C341-8873-3BF808CA7C3B}"/>
              </a:ext>
            </a:extLst>
          </p:cNvPr>
          <p:cNvSpPr>
            <a:spLocks noGrp="1"/>
          </p:cNvSpPr>
          <p:nvPr>
            <p:ph type="sldNum" sz="quarter" idx="12"/>
          </p:nvPr>
        </p:nvSpPr>
        <p:spPr/>
        <p:txBody>
          <a:bodyPr/>
          <a:lstStyle/>
          <a:p>
            <a:fld id="{DE8060C1-C262-8F4C-BBE3-A31B12E0717E}" type="slidenum">
              <a:rPr lang="en-US" smtClean="0"/>
              <a:t>‹#›</a:t>
            </a:fld>
            <a:endParaRPr lang="en-US"/>
          </a:p>
        </p:txBody>
      </p:sp>
    </p:spTree>
    <p:extLst>
      <p:ext uri="{BB962C8B-B14F-4D97-AF65-F5344CB8AC3E}">
        <p14:creationId xmlns:p14="http://schemas.microsoft.com/office/powerpoint/2010/main" val="325722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3485-2004-7545-BAE6-C023B87B2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7D9BDF-5BE7-3B43-A563-8DD694F20A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0FA261-C3DE-3C44-8C69-F31370318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5E7B6-53A0-C34B-82F3-B0E32A728B51}"/>
              </a:ext>
            </a:extLst>
          </p:cNvPr>
          <p:cNvSpPr>
            <a:spLocks noGrp="1"/>
          </p:cNvSpPr>
          <p:nvPr>
            <p:ph type="dt" sz="half" idx="10"/>
          </p:nvPr>
        </p:nvSpPr>
        <p:spPr/>
        <p:txBody>
          <a:bodyPr/>
          <a:lstStyle/>
          <a:p>
            <a:fld id="{3A426616-DB5F-E94A-B702-1CE62E32A51E}" type="datetimeFigureOut">
              <a:rPr lang="en-US" smtClean="0"/>
              <a:t>4/26/2024</a:t>
            </a:fld>
            <a:endParaRPr lang="en-US"/>
          </a:p>
        </p:txBody>
      </p:sp>
      <p:sp>
        <p:nvSpPr>
          <p:cNvPr id="6" name="Footer Placeholder 5">
            <a:extLst>
              <a:ext uri="{FF2B5EF4-FFF2-40B4-BE49-F238E27FC236}">
                <a16:creationId xmlns:a16="http://schemas.microsoft.com/office/drawing/2014/main" id="{37EADD38-A6A2-FA47-9279-14AED1F24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8D5EEB-3CDD-104D-8B17-39214AEE5E14}"/>
              </a:ext>
            </a:extLst>
          </p:cNvPr>
          <p:cNvSpPr>
            <a:spLocks noGrp="1"/>
          </p:cNvSpPr>
          <p:nvPr>
            <p:ph type="sldNum" sz="quarter" idx="12"/>
          </p:nvPr>
        </p:nvSpPr>
        <p:spPr/>
        <p:txBody>
          <a:bodyPr/>
          <a:lstStyle/>
          <a:p>
            <a:fld id="{DE8060C1-C262-8F4C-BBE3-A31B12E0717E}" type="slidenum">
              <a:rPr lang="en-US" smtClean="0"/>
              <a:t>‹#›</a:t>
            </a:fld>
            <a:endParaRPr lang="en-US"/>
          </a:p>
        </p:txBody>
      </p:sp>
    </p:spTree>
    <p:extLst>
      <p:ext uri="{BB962C8B-B14F-4D97-AF65-F5344CB8AC3E}">
        <p14:creationId xmlns:p14="http://schemas.microsoft.com/office/powerpoint/2010/main" val="171572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A78342-D43F-9342-A286-F8AED657D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D5E52B-D216-0B46-A857-1E7E090F7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C7FBA-C757-C041-846F-02ACAB90B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26616-DB5F-E94A-B702-1CE62E32A51E}" type="datetimeFigureOut">
              <a:rPr lang="en-US" smtClean="0"/>
              <a:t>4/26/2024</a:t>
            </a:fld>
            <a:endParaRPr lang="en-US"/>
          </a:p>
        </p:txBody>
      </p:sp>
      <p:sp>
        <p:nvSpPr>
          <p:cNvPr id="5" name="Footer Placeholder 4">
            <a:extLst>
              <a:ext uri="{FF2B5EF4-FFF2-40B4-BE49-F238E27FC236}">
                <a16:creationId xmlns:a16="http://schemas.microsoft.com/office/drawing/2014/main" id="{AF98D0AC-AD30-2B4E-A0C6-348678C47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A3D8AB-965D-DB4A-996A-510188B7D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060C1-C262-8F4C-BBE3-A31B12E0717E}" type="slidenum">
              <a:rPr lang="en-US" smtClean="0"/>
              <a:t>‹#›</a:t>
            </a:fld>
            <a:endParaRPr lang="en-US"/>
          </a:p>
        </p:txBody>
      </p:sp>
    </p:spTree>
    <p:extLst>
      <p:ext uri="{BB962C8B-B14F-4D97-AF65-F5344CB8AC3E}">
        <p14:creationId xmlns:p14="http://schemas.microsoft.com/office/powerpoint/2010/main" val="31109152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ustomXml" Target="../ink/ink20.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22.xml"/><Relationship Id="rId5" Type="http://schemas.openxmlformats.org/officeDocument/2006/relationships/image" Target="../media/image26.png"/><Relationship Id="rId4" Type="http://schemas.openxmlformats.org/officeDocument/2006/relationships/customXml" Target="../ink/ink21.xml"/></Relationships>
</file>

<file path=ppt/slides/_rels/slide13.xml.rels><?xml version="1.0" encoding="UTF-8" standalone="yes"?>
<Relationships xmlns="http://schemas.openxmlformats.org/package/2006/relationships"><Relationship Id="rId3" Type="http://schemas.openxmlformats.org/officeDocument/2006/relationships/customXml" Target="../ink/ink23.xml"/><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customXml" Target="../ink/ink24.xml"/><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6.png"/><Relationship Id="rId10" Type="http://schemas.openxmlformats.org/officeDocument/2006/relationships/image" Target="../media/image27.png"/><Relationship Id="rId9" Type="http://schemas.openxmlformats.org/officeDocument/2006/relationships/customXml" Target="../ink/ink26.xml"/></Relationships>
</file>

<file path=ppt/slides/_rels/slide15.xml.rels><?xml version="1.0" encoding="UTF-8" standalone="yes"?>
<Relationships xmlns="http://schemas.openxmlformats.org/package/2006/relationships"><Relationship Id="rId3" Type="http://schemas.openxmlformats.org/officeDocument/2006/relationships/customXml" Target="../ink/ink27.xml"/><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customXml" Target="../ink/ink34.xml"/><Relationship Id="rId3" Type="http://schemas.openxmlformats.org/officeDocument/2006/relationships/image" Target="../media/image250.png"/><Relationship Id="rId7" Type="http://schemas.openxmlformats.org/officeDocument/2006/relationships/customXml" Target="../ink/ink31.xml"/><Relationship Id="rId12" Type="http://schemas.openxmlformats.org/officeDocument/2006/relationships/image" Target="../media/image270.png"/><Relationship Id="rId2" Type="http://schemas.openxmlformats.org/officeDocument/2006/relationships/customXml" Target="../ink/ink28.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ustomXml" Target="../ink/ink30.xml"/><Relationship Id="rId11" Type="http://schemas.openxmlformats.org/officeDocument/2006/relationships/customXml" Target="../ink/ink33.xml"/><Relationship Id="rId5" Type="http://schemas.openxmlformats.org/officeDocument/2006/relationships/image" Target="../media/image60.png"/><Relationship Id="rId15" Type="http://schemas.openxmlformats.org/officeDocument/2006/relationships/image" Target="../media/image20.jpeg"/><Relationship Id="rId10" Type="http://schemas.openxmlformats.org/officeDocument/2006/relationships/image" Target="../media/image50.png"/><Relationship Id="rId4" Type="http://schemas.openxmlformats.org/officeDocument/2006/relationships/customXml" Target="../ink/ink29.xml"/><Relationship Id="rId9" Type="http://schemas.openxmlformats.org/officeDocument/2006/relationships/customXml" Target="../ink/ink32.xml"/><Relationship Id="rId14" Type="http://schemas.openxmlformats.org/officeDocument/2006/relationships/image" Target="../media/image280.png"/></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80/1047840070151264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doi.org/10.1093/brain/awm052" TargetMode="External"/><Relationship Id="rId4" Type="http://schemas.openxmlformats.org/officeDocument/2006/relationships/hyperlink" Target="https://doi.org/10.1038/nn.3085"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5.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customXml" Target="../ink/ink8.xml"/><Relationship Id="rId18" Type="http://schemas.openxmlformats.org/officeDocument/2006/relationships/image" Target="../media/image11.png"/><Relationship Id="rId26" Type="http://schemas.openxmlformats.org/officeDocument/2006/relationships/image" Target="../media/image14.png"/><Relationship Id="rId3" Type="http://schemas.openxmlformats.org/officeDocument/2006/relationships/customXml" Target="../ink/ink3.xml"/><Relationship Id="rId21" Type="http://schemas.openxmlformats.org/officeDocument/2006/relationships/customXml" Target="../ink/ink12.xml"/><Relationship Id="rId7" Type="http://schemas.openxmlformats.org/officeDocument/2006/relationships/customXml" Target="../ink/ink5.xml"/><Relationship Id="rId12" Type="http://schemas.openxmlformats.org/officeDocument/2006/relationships/image" Target="../media/image80.png"/><Relationship Id="rId17" Type="http://schemas.openxmlformats.org/officeDocument/2006/relationships/customXml" Target="../ink/ink10.xml"/><Relationship Id="rId25" Type="http://schemas.openxmlformats.org/officeDocument/2006/relationships/customXml" Target="../ink/ink15.xml"/><Relationship Id="rId2" Type="http://schemas.openxmlformats.org/officeDocument/2006/relationships/notesSlide" Target="../notesSlides/notesSlide8.xml"/><Relationship Id="rId16" Type="http://schemas.openxmlformats.org/officeDocument/2006/relationships/image" Target="../media/image100.png"/><Relationship Id="rId20" Type="http://schemas.openxmlformats.org/officeDocument/2006/relationships/image" Target="../media/image12.png"/><Relationship Id="rId29"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customXml" Target="../ink/ink7.xml"/><Relationship Id="rId24" Type="http://schemas.openxmlformats.org/officeDocument/2006/relationships/image" Target="../media/image13.png"/><Relationship Id="rId32" Type="http://schemas.openxmlformats.org/officeDocument/2006/relationships/image" Target="../media/image17.png"/><Relationship Id="rId5" Type="http://schemas.openxmlformats.org/officeDocument/2006/relationships/customXml" Target="../ink/ink4.xml"/><Relationship Id="rId15" Type="http://schemas.openxmlformats.org/officeDocument/2006/relationships/customXml" Target="../ink/ink9.xml"/><Relationship Id="rId23" Type="http://schemas.openxmlformats.org/officeDocument/2006/relationships/customXml" Target="../ink/ink14.xml"/><Relationship Id="rId28" Type="http://schemas.openxmlformats.org/officeDocument/2006/relationships/image" Target="../media/image15.png"/><Relationship Id="rId10" Type="http://schemas.openxmlformats.org/officeDocument/2006/relationships/image" Target="../media/image70.png"/><Relationship Id="rId19" Type="http://schemas.openxmlformats.org/officeDocument/2006/relationships/customXml" Target="../ink/ink11.xml"/><Relationship Id="rId31" Type="http://schemas.openxmlformats.org/officeDocument/2006/relationships/customXml" Target="../ink/ink18.xml"/><Relationship Id="rId4" Type="http://schemas.openxmlformats.org/officeDocument/2006/relationships/image" Target="../media/image40.png"/><Relationship Id="rId9" Type="http://schemas.openxmlformats.org/officeDocument/2006/relationships/customXml" Target="../ink/ink6.xml"/><Relationship Id="rId14" Type="http://schemas.openxmlformats.org/officeDocument/2006/relationships/image" Target="../media/image90.png"/><Relationship Id="rId22" Type="http://schemas.openxmlformats.org/officeDocument/2006/relationships/customXml" Target="../ink/ink13.xml"/><Relationship Id="rId27" Type="http://schemas.openxmlformats.org/officeDocument/2006/relationships/customXml" Target="../ink/ink16.xml"/><Relationship Id="rId30"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4AA6DD-B0AD-D04C-9C1C-677392CFDFC2}"/>
              </a:ext>
            </a:extLst>
          </p:cNvPr>
          <p:cNvSpPr>
            <a:spLocks noGrp="1"/>
          </p:cNvSpPr>
          <p:nvPr>
            <p:ph type="ctrTitle"/>
          </p:nvPr>
        </p:nvSpPr>
        <p:spPr/>
        <p:txBody>
          <a:bodyPr>
            <a:normAutofit/>
          </a:bodyPr>
          <a:lstStyle/>
          <a:p>
            <a:r>
              <a:rPr lang="en-US" sz="3500" b="1" dirty="0"/>
              <a:t>Observed Emotional Engagement in Adolescent Friendships Predicts Neural Correlates of Empathy in Adulthood</a:t>
            </a:r>
          </a:p>
        </p:txBody>
      </p:sp>
      <p:sp>
        <p:nvSpPr>
          <p:cNvPr id="3" name="Subtitle 2">
            <a:extLst>
              <a:ext uri="{FF2B5EF4-FFF2-40B4-BE49-F238E27FC236}">
                <a16:creationId xmlns:a16="http://schemas.microsoft.com/office/drawing/2014/main" id="{926CE672-EB24-0B4D-BBBC-5A02C693C6B8}"/>
              </a:ext>
            </a:extLst>
          </p:cNvPr>
          <p:cNvSpPr>
            <a:spLocks noGrp="1"/>
          </p:cNvSpPr>
          <p:nvPr>
            <p:ph type="subTitle" idx="1"/>
          </p:nvPr>
        </p:nvSpPr>
        <p:spPr>
          <a:xfrm>
            <a:off x="1669143" y="3716201"/>
            <a:ext cx="9144000" cy="1655762"/>
          </a:xfrm>
        </p:spPr>
        <p:txBody>
          <a:bodyPr/>
          <a:lstStyle/>
          <a:p>
            <a:r>
              <a:rPr lang="en-US" dirty="0"/>
              <a:t>Jingrun Lin, Jessica Stern, Joseph Allen, Steven </a:t>
            </a:r>
            <a:r>
              <a:rPr lang="en-US" dirty="0" err="1"/>
              <a:t>Boker</a:t>
            </a:r>
            <a:r>
              <a:rPr lang="en-US" dirty="0"/>
              <a:t>, James Coan</a:t>
            </a:r>
          </a:p>
          <a:p>
            <a:r>
              <a:rPr lang="en-US" dirty="0"/>
              <a:t>Department of Psychology, University of Virginia</a:t>
            </a:r>
          </a:p>
        </p:txBody>
      </p:sp>
      <p:graphicFrame>
        <p:nvGraphicFramePr>
          <p:cNvPr id="10" name="Object 2">
            <a:extLst>
              <a:ext uri="{FF2B5EF4-FFF2-40B4-BE49-F238E27FC236}">
                <a16:creationId xmlns:a16="http://schemas.microsoft.com/office/drawing/2014/main" id="{A7C1A59A-A3DF-8542-81F9-7CEBE5EB199B}"/>
              </a:ext>
            </a:extLst>
          </p:cNvPr>
          <p:cNvGraphicFramePr>
            <a:graphicFrameLocks noChangeAspect="1"/>
          </p:cNvGraphicFramePr>
          <p:nvPr>
            <p:extLst>
              <p:ext uri="{D42A27DB-BD31-4B8C-83A1-F6EECF244321}">
                <p14:modId xmlns:p14="http://schemas.microsoft.com/office/powerpoint/2010/main" val="1888245420"/>
              </p:ext>
            </p:extLst>
          </p:nvPr>
        </p:nvGraphicFramePr>
        <p:xfrm>
          <a:off x="247583" y="0"/>
          <a:ext cx="2086798" cy="2094638"/>
        </p:xfrm>
        <a:graphic>
          <a:graphicData uri="http://schemas.openxmlformats.org/presentationml/2006/ole">
            <mc:AlternateContent xmlns:mc="http://schemas.openxmlformats.org/markup-compatibility/2006">
              <mc:Choice xmlns:v="urn:schemas-microsoft-com:vml" Requires="v">
                <p:oleObj name="Photo Editor Photo" r:id="rId3" imgW="3809524" imgH="3809524" progId="">
                  <p:embed/>
                </p:oleObj>
              </mc:Choice>
              <mc:Fallback>
                <p:oleObj name="Photo Editor Photo" r:id="rId3" imgW="3809524" imgH="3809524" progId="">
                  <p:embed/>
                  <p:pic>
                    <p:nvPicPr>
                      <p:cNvPr id="115" name="Object 2">
                        <a:extLst>
                          <a:ext uri="{FF2B5EF4-FFF2-40B4-BE49-F238E27FC236}">
                            <a16:creationId xmlns:a16="http://schemas.microsoft.com/office/drawing/2014/main" id="{AF48C271-2F44-1F47-BCA3-B2FBD9154C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83" y="0"/>
                        <a:ext cx="2086798" cy="2094638"/>
                      </a:xfrm>
                      <a:prstGeom prst="rect">
                        <a:avLst/>
                      </a:prstGeom>
                      <a:noFill/>
                      <a:ln>
                        <a:noFill/>
                      </a:ln>
                      <a:effectLst/>
                    </p:spPr>
                  </p:pic>
                </p:oleObj>
              </mc:Fallback>
            </mc:AlternateContent>
          </a:graphicData>
        </a:graphic>
      </p:graphicFrame>
      <p:sp>
        <p:nvSpPr>
          <p:cNvPr id="2" name="TextBox 1">
            <a:extLst>
              <a:ext uri="{FF2B5EF4-FFF2-40B4-BE49-F238E27FC236}">
                <a16:creationId xmlns:a16="http://schemas.microsoft.com/office/drawing/2014/main" id="{5DB61040-BB0A-0756-4DEE-A859AD6B90C4}"/>
              </a:ext>
            </a:extLst>
          </p:cNvPr>
          <p:cNvSpPr txBox="1"/>
          <p:nvPr/>
        </p:nvSpPr>
        <p:spPr>
          <a:xfrm>
            <a:off x="0" y="5934670"/>
            <a:ext cx="8407400" cy="923330"/>
          </a:xfrm>
          <a:prstGeom prst="rect">
            <a:avLst/>
          </a:prstGeom>
          <a:noFill/>
        </p:spPr>
        <p:txBody>
          <a:bodyPr wrap="square" rtlCol="0">
            <a:spAutoFit/>
          </a:bodyPr>
          <a:lstStyle/>
          <a:p>
            <a:r>
              <a:rPr lang="en-US" sz="1800" dirty="0">
                <a:solidFill>
                  <a:srgbClr val="000000"/>
                </a:solidFill>
                <a:effectLst/>
                <a:latin typeface="Times New Roman" panose="02020603050405020304" pitchFamily="18" charset="0"/>
                <a:ea typeface="Times New Roman" panose="02020603050405020304" pitchFamily="18" charset="0"/>
              </a:rPr>
              <a:t>This research was supported by grants from the National Institute of Child Health and Human Development and the National Institute of Mental Health (R01 HD058305-16A1; R01-MH58066; &amp; R01MH080725). </a:t>
            </a:r>
            <a:endParaRPr lang="en-US" dirty="0"/>
          </a:p>
        </p:txBody>
      </p:sp>
    </p:spTree>
    <p:extLst>
      <p:ext uri="{BB962C8B-B14F-4D97-AF65-F5344CB8AC3E}">
        <p14:creationId xmlns:p14="http://schemas.microsoft.com/office/powerpoint/2010/main" val="420735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29C12-13AC-3B47-9ADC-2F3692A3BB01}"/>
              </a:ext>
            </a:extLst>
          </p:cNvPr>
          <p:cNvSpPr>
            <a:spLocks noGrp="1"/>
          </p:cNvSpPr>
          <p:nvPr>
            <p:ph idx="1"/>
          </p:nvPr>
        </p:nvSpPr>
        <p:spPr>
          <a:xfrm>
            <a:off x="40858" y="652951"/>
            <a:ext cx="10515600" cy="4351338"/>
          </a:xfrm>
        </p:spPr>
        <p:txBody>
          <a:bodyPr/>
          <a:lstStyle/>
          <a:p>
            <a:pPr marL="0" indent="0">
              <a:buNone/>
            </a:pPr>
            <a:r>
              <a:rPr lang="en-US" sz="2000" dirty="0">
                <a:solidFill>
                  <a:prstClr val="black"/>
                </a:solidFill>
                <a:ea typeface="Times New Roman"/>
                <a:sym typeface="Times New Roman"/>
              </a:rPr>
              <a:t>Participants underwent two blocks of threat-of-shock paradigms in counterbalanced order</a:t>
            </a:r>
          </a:p>
          <a:p>
            <a:pPr marL="0" indent="0">
              <a:buNone/>
            </a:pPr>
            <a:endParaRPr lang="en-US" sz="2000" dirty="0">
              <a:solidFill>
                <a:prstClr val="black"/>
              </a:solidFill>
              <a:ea typeface="Times New Roman"/>
              <a:sym typeface="Times New Roman"/>
            </a:endParaRPr>
          </a:p>
          <a:p>
            <a:pPr marL="0" indent="0">
              <a:buNone/>
            </a:pPr>
            <a:endParaRPr lang="en-US" sz="2000" dirty="0">
              <a:solidFill>
                <a:prstClr val="black"/>
              </a:solidFill>
              <a:ea typeface="Times New Roman"/>
              <a:sym typeface="Times New Roman"/>
            </a:endParaRPr>
          </a:p>
          <a:p>
            <a:pPr marL="0" indent="0">
              <a:buNone/>
            </a:pPr>
            <a:endParaRPr lang="en-US" sz="2000" dirty="0">
              <a:solidFill>
                <a:prstClr val="black"/>
              </a:solidFill>
              <a:ea typeface="Times New Roman"/>
              <a:sym typeface="Times New Roman"/>
            </a:endParaRPr>
          </a:p>
          <a:p>
            <a:pPr marL="0" indent="0">
              <a:buNone/>
            </a:pPr>
            <a:endParaRPr lang="en-US" sz="2000" dirty="0">
              <a:solidFill>
                <a:prstClr val="black"/>
              </a:solidFill>
              <a:ea typeface="Times New Roman"/>
              <a:sym typeface="Times New Roman"/>
            </a:endParaRPr>
          </a:p>
          <a:p>
            <a:pPr marL="0" indent="0">
              <a:buNone/>
            </a:pPr>
            <a:r>
              <a:rPr lang="en-US" sz="2000" dirty="0">
                <a:solidFill>
                  <a:prstClr val="black"/>
                </a:solidFill>
                <a:ea typeface="Times New Roman"/>
                <a:sym typeface="Times New Roman"/>
              </a:rPr>
              <a:t>Each block contained 12 threat cues and 12 safety cues presented in random order. </a:t>
            </a:r>
          </a:p>
          <a:p>
            <a:pPr marL="0" indent="0">
              <a:buNone/>
            </a:pPr>
            <a:endParaRPr lang="en-US" sz="2000" dirty="0">
              <a:solidFill>
                <a:prstClr val="black"/>
              </a:solidFill>
              <a:ea typeface="Times New Roman"/>
              <a:sym typeface="Times New Roman"/>
            </a:endParaRPr>
          </a:p>
          <a:p>
            <a:endParaRPr lang="en-US" dirty="0"/>
          </a:p>
        </p:txBody>
      </p:sp>
      <p:grpSp>
        <p:nvGrpSpPr>
          <p:cNvPr id="11" name="Group 10">
            <a:extLst>
              <a:ext uri="{FF2B5EF4-FFF2-40B4-BE49-F238E27FC236}">
                <a16:creationId xmlns:a16="http://schemas.microsoft.com/office/drawing/2014/main" id="{8EEEB098-AB57-7242-B431-A1B53D101A1D}"/>
              </a:ext>
            </a:extLst>
          </p:cNvPr>
          <p:cNvGrpSpPr/>
          <p:nvPr/>
        </p:nvGrpSpPr>
        <p:grpSpPr>
          <a:xfrm>
            <a:off x="291587" y="1418128"/>
            <a:ext cx="3022600" cy="1188720"/>
            <a:chOff x="-2933450" y="21086372"/>
            <a:chExt cx="4482402" cy="2570279"/>
          </a:xfrm>
        </p:grpSpPr>
        <p:pic>
          <p:nvPicPr>
            <p:cNvPr id="12" name="Picture 78" descr="holding_hands">
              <a:extLst>
                <a:ext uri="{FF2B5EF4-FFF2-40B4-BE49-F238E27FC236}">
                  <a16:creationId xmlns:a16="http://schemas.microsoft.com/office/drawing/2014/main" id="{423EBF3B-ADC1-1947-BD05-B02404A78B8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33450" y="21086372"/>
              <a:ext cx="2130978" cy="147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9">
              <a:extLst>
                <a:ext uri="{FF2B5EF4-FFF2-40B4-BE49-F238E27FC236}">
                  <a16:creationId xmlns:a16="http://schemas.microsoft.com/office/drawing/2014/main" id="{04FEF016-8D6B-9C4C-8AD8-D8C92D354094}"/>
                </a:ext>
              </a:extLst>
            </p:cNvPr>
            <p:cNvSpPr txBox="1">
              <a:spLocks noChangeArrowheads="1"/>
            </p:cNvSpPr>
            <p:nvPr/>
          </p:nvSpPr>
          <p:spPr bwMode="auto">
            <a:xfrm>
              <a:off x="-2933450" y="22843815"/>
              <a:ext cx="2204461" cy="72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lgn="ctr">
                <a:lnSpc>
                  <a:spcPct val="70000"/>
                </a:lnSpc>
              </a:pPr>
              <a:r>
                <a:rPr lang="en-US" altLang="en-US" sz="1600" b="1" dirty="0">
                  <a:solidFill>
                    <a:srgbClr val="00B0F0"/>
                  </a:solidFill>
                  <a:latin typeface="Helvetica" pitchFamily="2" charset="0"/>
                </a:rPr>
                <a:t>Partner</a:t>
              </a:r>
            </a:p>
            <a:p>
              <a:pPr algn="ctr">
                <a:lnSpc>
                  <a:spcPct val="70000"/>
                </a:lnSpc>
              </a:pPr>
              <a:r>
                <a:rPr lang="en-US" altLang="en-US" sz="1600" b="1" dirty="0">
                  <a:solidFill>
                    <a:srgbClr val="00B0F0"/>
                  </a:solidFill>
                  <a:latin typeface="Helvetica" pitchFamily="2" charset="0"/>
                </a:rPr>
                <a:t>Handholding</a:t>
              </a:r>
            </a:p>
          </p:txBody>
        </p:sp>
        <p:pic>
          <p:nvPicPr>
            <p:cNvPr id="14" name="Picture 80" descr="holding_hands">
              <a:extLst>
                <a:ext uri="{FF2B5EF4-FFF2-40B4-BE49-F238E27FC236}">
                  <a16:creationId xmlns:a16="http://schemas.microsoft.com/office/drawing/2014/main" id="{263FB545-F4DA-1D47-AD57-6F1D6B040562}"/>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55508" y="21086372"/>
              <a:ext cx="2130978" cy="147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1">
              <a:extLst>
                <a:ext uri="{FF2B5EF4-FFF2-40B4-BE49-F238E27FC236}">
                  <a16:creationId xmlns:a16="http://schemas.microsoft.com/office/drawing/2014/main" id="{FD12CBFE-52DF-1A45-85EF-CAC9C3672688}"/>
                </a:ext>
              </a:extLst>
            </p:cNvPr>
            <p:cNvSpPr txBox="1">
              <a:spLocks noChangeArrowheads="1"/>
            </p:cNvSpPr>
            <p:nvPr/>
          </p:nvSpPr>
          <p:spPr bwMode="auto">
            <a:xfrm>
              <a:off x="-802472" y="22843814"/>
              <a:ext cx="2351424" cy="8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lgn="ctr">
                <a:lnSpc>
                  <a:spcPct val="70000"/>
                </a:lnSpc>
              </a:pPr>
              <a:r>
                <a:rPr lang="en-US" altLang="en-US" sz="1800" b="1" dirty="0">
                  <a:solidFill>
                    <a:srgbClr val="000080"/>
                  </a:solidFill>
                  <a:latin typeface="Helvetica" pitchFamily="2" charset="0"/>
                </a:rPr>
                <a:t>Stranger</a:t>
              </a:r>
            </a:p>
            <a:p>
              <a:pPr algn="ctr">
                <a:lnSpc>
                  <a:spcPct val="70000"/>
                </a:lnSpc>
              </a:pPr>
              <a:r>
                <a:rPr lang="en-US" altLang="en-US" sz="1800" b="1" dirty="0">
                  <a:solidFill>
                    <a:srgbClr val="000080"/>
                  </a:solidFill>
                  <a:latin typeface="Helvetica" pitchFamily="2" charset="0"/>
                </a:rPr>
                <a:t>Handholding</a:t>
              </a:r>
              <a:endParaRPr lang="en-US" altLang="en-US" sz="1800" b="1" dirty="0">
                <a:latin typeface="Helvetica" pitchFamily="2" charset="0"/>
              </a:endParaRPr>
            </a:p>
          </p:txBody>
        </p:sp>
      </p:grpSp>
      <p:grpSp>
        <p:nvGrpSpPr>
          <p:cNvPr id="18" name="Group 17">
            <a:extLst>
              <a:ext uri="{FF2B5EF4-FFF2-40B4-BE49-F238E27FC236}">
                <a16:creationId xmlns:a16="http://schemas.microsoft.com/office/drawing/2014/main" id="{CDF2FA9A-C258-814B-9D2A-647FC12A42FD}"/>
              </a:ext>
            </a:extLst>
          </p:cNvPr>
          <p:cNvGrpSpPr>
            <a:grpSpLocks noChangeAspect="1"/>
          </p:cNvGrpSpPr>
          <p:nvPr/>
        </p:nvGrpSpPr>
        <p:grpSpPr>
          <a:xfrm>
            <a:off x="0" y="2964261"/>
            <a:ext cx="9342788" cy="2739913"/>
            <a:chOff x="3233979" y="22999606"/>
            <a:chExt cx="11481594" cy="3367150"/>
          </a:xfrm>
        </p:grpSpPr>
        <p:grpSp>
          <p:nvGrpSpPr>
            <p:cNvPr id="19" name="Group 18">
              <a:extLst>
                <a:ext uri="{FF2B5EF4-FFF2-40B4-BE49-F238E27FC236}">
                  <a16:creationId xmlns:a16="http://schemas.microsoft.com/office/drawing/2014/main" id="{9A3F93ED-943D-0C46-99D4-623BF6BAD924}"/>
                </a:ext>
              </a:extLst>
            </p:cNvPr>
            <p:cNvGrpSpPr/>
            <p:nvPr/>
          </p:nvGrpSpPr>
          <p:grpSpPr>
            <a:xfrm>
              <a:off x="3233979" y="22999606"/>
              <a:ext cx="11481594" cy="2200275"/>
              <a:chOff x="1315564" y="21980556"/>
              <a:chExt cx="11481594" cy="2200275"/>
            </a:xfrm>
          </p:grpSpPr>
          <p:pic>
            <p:nvPicPr>
              <p:cNvPr id="32" name="Picture 65" descr="Threat">
                <a:extLst>
                  <a:ext uri="{FF2B5EF4-FFF2-40B4-BE49-F238E27FC236}">
                    <a16:creationId xmlns:a16="http://schemas.microsoft.com/office/drawing/2014/main" id="{C10FBA02-8E85-CF4D-BC31-9306FB9AD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564" y="22510781"/>
                <a:ext cx="2152650"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 name="Picture 66" descr="Safety">
                <a:extLst>
                  <a:ext uri="{FF2B5EF4-FFF2-40B4-BE49-F238E27FC236}">
                    <a16:creationId xmlns:a16="http://schemas.microsoft.com/office/drawing/2014/main" id="{F35FA840-4795-F048-A9C6-EA82D688B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352" y="22478517"/>
                <a:ext cx="2152650"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4" name="Text Box 67">
                <a:extLst>
                  <a:ext uri="{FF2B5EF4-FFF2-40B4-BE49-F238E27FC236}">
                    <a16:creationId xmlns:a16="http://schemas.microsoft.com/office/drawing/2014/main" id="{BBFBC502-C82F-6740-BA6C-0E24BA09D6D4}"/>
                  </a:ext>
                </a:extLst>
              </p:cNvPr>
              <p:cNvSpPr txBox="1">
                <a:spLocks noChangeArrowheads="1"/>
              </p:cNvSpPr>
              <p:nvPr/>
            </p:nvSpPr>
            <p:spPr bwMode="auto">
              <a:xfrm>
                <a:off x="1762446" y="21980556"/>
                <a:ext cx="1365249"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THREAT</a:t>
                </a:r>
              </a:p>
            </p:txBody>
          </p:sp>
          <p:sp>
            <p:nvSpPr>
              <p:cNvPr id="35" name="Text Box 68">
                <a:extLst>
                  <a:ext uri="{FF2B5EF4-FFF2-40B4-BE49-F238E27FC236}">
                    <a16:creationId xmlns:a16="http://schemas.microsoft.com/office/drawing/2014/main" id="{86BB9CFF-715F-A243-B25E-E75DC76CADE0}"/>
                  </a:ext>
                </a:extLst>
              </p:cNvPr>
              <p:cNvSpPr txBox="1">
                <a:spLocks noChangeArrowheads="1"/>
              </p:cNvSpPr>
              <p:nvPr/>
            </p:nvSpPr>
            <p:spPr bwMode="auto">
              <a:xfrm>
                <a:off x="4095023" y="21986906"/>
                <a:ext cx="1035259"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SAFETY</a:t>
                </a:r>
              </a:p>
            </p:txBody>
          </p:sp>
          <p:pic>
            <p:nvPicPr>
              <p:cNvPr id="36" name="Picture 69" descr="End">
                <a:extLst>
                  <a:ext uri="{FF2B5EF4-FFF2-40B4-BE49-F238E27FC236}">
                    <a16:creationId xmlns:a16="http://schemas.microsoft.com/office/drawing/2014/main" id="{003FE979-FB30-124A-8389-F85B4AB1B2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3537" y="22478517"/>
                <a:ext cx="2151063"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7" name="Picture 70" descr="Fixation">
                <a:extLst>
                  <a:ext uri="{FF2B5EF4-FFF2-40B4-BE49-F238E27FC236}">
                    <a16:creationId xmlns:a16="http://schemas.microsoft.com/office/drawing/2014/main" id="{EBDBCD4D-5766-6440-89BE-96F38C77B3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4058" y="22478517"/>
                <a:ext cx="2151062"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8" name="Text Box 71">
                <a:extLst>
                  <a:ext uri="{FF2B5EF4-FFF2-40B4-BE49-F238E27FC236}">
                    <a16:creationId xmlns:a16="http://schemas.microsoft.com/office/drawing/2014/main" id="{EED4DB2B-4F9F-C34E-9285-1C3B965560CC}"/>
                  </a:ext>
                </a:extLst>
              </p:cNvPr>
              <p:cNvSpPr txBox="1">
                <a:spLocks noChangeArrowheads="1"/>
              </p:cNvSpPr>
              <p:nvPr/>
            </p:nvSpPr>
            <p:spPr bwMode="auto">
              <a:xfrm>
                <a:off x="6577553" y="21986906"/>
                <a:ext cx="1269767"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FIXATION</a:t>
                </a:r>
              </a:p>
            </p:txBody>
          </p:sp>
          <p:sp>
            <p:nvSpPr>
              <p:cNvPr id="39" name="Text Box 72">
                <a:extLst>
                  <a:ext uri="{FF2B5EF4-FFF2-40B4-BE49-F238E27FC236}">
                    <a16:creationId xmlns:a16="http://schemas.microsoft.com/office/drawing/2014/main" id="{C884404C-6BF7-AB45-88B7-15B6AD455759}"/>
                  </a:ext>
                </a:extLst>
              </p:cNvPr>
              <p:cNvSpPr txBox="1">
                <a:spLocks noChangeArrowheads="1"/>
              </p:cNvSpPr>
              <p:nvPr/>
            </p:nvSpPr>
            <p:spPr bwMode="auto">
              <a:xfrm>
                <a:off x="8965519" y="21986906"/>
                <a:ext cx="703676"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END</a:t>
                </a:r>
              </a:p>
            </p:txBody>
          </p:sp>
          <p:sp>
            <p:nvSpPr>
              <p:cNvPr id="40" name="Text Box 74">
                <a:extLst>
                  <a:ext uri="{FF2B5EF4-FFF2-40B4-BE49-F238E27FC236}">
                    <a16:creationId xmlns:a16="http://schemas.microsoft.com/office/drawing/2014/main" id="{9351BD0A-F09C-1740-B3ED-8CC36126B289}"/>
                  </a:ext>
                </a:extLst>
              </p:cNvPr>
              <p:cNvSpPr txBox="1">
                <a:spLocks noChangeArrowheads="1"/>
              </p:cNvSpPr>
              <p:nvPr/>
            </p:nvSpPr>
            <p:spPr bwMode="auto">
              <a:xfrm>
                <a:off x="11349603" y="21986906"/>
                <a:ext cx="761513"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REST</a:t>
                </a:r>
              </a:p>
            </p:txBody>
          </p:sp>
          <p:sp>
            <p:nvSpPr>
              <p:cNvPr id="41" name="Rectangle 73">
                <a:extLst>
                  <a:ext uri="{FF2B5EF4-FFF2-40B4-BE49-F238E27FC236}">
                    <a16:creationId xmlns:a16="http://schemas.microsoft.com/office/drawing/2014/main" id="{7B4C4C53-DFE1-264E-8E24-73856513F5F1}"/>
                  </a:ext>
                </a:extLst>
              </p:cNvPr>
              <p:cNvSpPr>
                <a:spLocks noChangeArrowheads="1"/>
              </p:cNvSpPr>
              <p:nvPr/>
            </p:nvSpPr>
            <p:spPr bwMode="auto">
              <a:xfrm>
                <a:off x="10663558" y="22472167"/>
                <a:ext cx="2133600" cy="1676400"/>
              </a:xfrm>
              <a:prstGeom prst="rect">
                <a:avLst/>
              </a:prstGeom>
              <a:solidFill>
                <a:schemeClr val="tx1"/>
              </a:solidFill>
              <a:ln>
                <a:noFill/>
              </a:ln>
              <a:extLs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anchor="ctr">
                <a:spAutoFit/>
              </a:bodyPr>
              <a:lstStyle/>
              <a:p>
                <a:endParaRPr lang="en-US"/>
              </a:p>
            </p:txBody>
          </p:sp>
        </p:grpSp>
        <p:sp>
          <p:nvSpPr>
            <p:cNvPr id="20" name="Text Box 47">
              <a:extLst>
                <a:ext uri="{FF2B5EF4-FFF2-40B4-BE49-F238E27FC236}">
                  <a16:creationId xmlns:a16="http://schemas.microsoft.com/office/drawing/2014/main" id="{79B2B519-8FCD-EC42-831F-A306CEED128D}"/>
                </a:ext>
              </a:extLst>
            </p:cNvPr>
            <p:cNvSpPr txBox="1">
              <a:spLocks noChangeArrowheads="1"/>
            </p:cNvSpPr>
            <p:nvPr/>
          </p:nvSpPr>
          <p:spPr bwMode="auto">
            <a:xfrm>
              <a:off x="4756203" y="25250916"/>
              <a:ext cx="1386781"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T or S cue</a:t>
              </a:r>
            </a:p>
          </p:txBody>
        </p:sp>
        <p:sp>
          <p:nvSpPr>
            <p:cNvPr id="21" name="Text Box 48">
              <a:extLst>
                <a:ext uri="{FF2B5EF4-FFF2-40B4-BE49-F238E27FC236}">
                  <a16:creationId xmlns:a16="http://schemas.microsoft.com/office/drawing/2014/main" id="{1AE769A9-3B30-674C-B1C2-BD1CE4C37ECD}"/>
                </a:ext>
              </a:extLst>
            </p:cNvPr>
            <p:cNvSpPr txBox="1">
              <a:spLocks noChangeArrowheads="1"/>
            </p:cNvSpPr>
            <p:nvPr/>
          </p:nvSpPr>
          <p:spPr bwMode="auto">
            <a:xfrm>
              <a:off x="8261920" y="25249763"/>
              <a:ext cx="1501513"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fixation cue</a:t>
              </a:r>
            </a:p>
          </p:txBody>
        </p:sp>
        <p:sp>
          <p:nvSpPr>
            <p:cNvPr id="22" name="Text Box 49">
              <a:extLst>
                <a:ext uri="{FF2B5EF4-FFF2-40B4-BE49-F238E27FC236}">
                  <a16:creationId xmlns:a16="http://schemas.microsoft.com/office/drawing/2014/main" id="{0747E308-D5C4-7F49-9162-997E1D9D2B3F}"/>
                </a:ext>
              </a:extLst>
            </p:cNvPr>
            <p:cNvSpPr txBox="1">
              <a:spLocks noChangeArrowheads="1"/>
            </p:cNvSpPr>
            <p:nvPr/>
          </p:nvSpPr>
          <p:spPr bwMode="auto">
            <a:xfrm>
              <a:off x="10830577" y="25249763"/>
              <a:ext cx="1123279"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end cue</a:t>
              </a:r>
            </a:p>
          </p:txBody>
        </p:sp>
        <p:sp>
          <p:nvSpPr>
            <p:cNvPr id="23" name="Text Box 56">
              <a:extLst>
                <a:ext uri="{FF2B5EF4-FFF2-40B4-BE49-F238E27FC236}">
                  <a16:creationId xmlns:a16="http://schemas.microsoft.com/office/drawing/2014/main" id="{38D78E06-BE49-764C-BFC3-8C25A91F358A}"/>
                </a:ext>
              </a:extLst>
            </p:cNvPr>
            <p:cNvSpPr txBox="1">
              <a:spLocks noChangeArrowheads="1"/>
            </p:cNvSpPr>
            <p:nvPr/>
          </p:nvSpPr>
          <p:spPr bwMode="auto">
            <a:xfrm>
              <a:off x="13433110" y="25249763"/>
              <a:ext cx="719434"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rest </a:t>
              </a:r>
            </a:p>
          </p:txBody>
        </p:sp>
        <p:sp>
          <p:nvSpPr>
            <p:cNvPr id="24" name="Line 60">
              <a:extLst>
                <a:ext uri="{FF2B5EF4-FFF2-40B4-BE49-F238E27FC236}">
                  <a16:creationId xmlns:a16="http://schemas.microsoft.com/office/drawing/2014/main" id="{7A3EA403-286D-564C-B119-3BD094E96342}"/>
                </a:ext>
              </a:extLst>
            </p:cNvPr>
            <p:cNvSpPr>
              <a:spLocks noChangeShapeType="1"/>
            </p:cNvSpPr>
            <p:nvPr/>
          </p:nvSpPr>
          <p:spPr bwMode="auto">
            <a:xfrm flipV="1">
              <a:off x="5449593" y="25582109"/>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25" name="Line 61">
              <a:extLst>
                <a:ext uri="{FF2B5EF4-FFF2-40B4-BE49-F238E27FC236}">
                  <a16:creationId xmlns:a16="http://schemas.microsoft.com/office/drawing/2014/main" id="{765BEE72-6619-8448-A638-24707C8E1685}"/>
                </a:ext>
              </a:extLst>
            </p:cNvPr>
            <p:cNvSpPr>
              <a:spLocks noChangeShapeType="1"/>
            </p:cNvSpPr>
            <p:nvPr/>
          </p:nvSpPr>
          <p:spPr bwMode="auto">
            <a:xfrm flipV="1">
              <a:off x="13750145" y="25586882"/>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62">
              <a:extLst>
                <a:ext uri="{FF2B5EF4-FFF2-40B4-BE49-F238E27FC236}">
                  <a16:creationId xmlns:a16="http://schemas.microsoft.com/office/drawing/2014/main" id="{0FA0DDAA-7363-CD4F-B922-15B3676569C0}"/>
                </a:ext>
              </a:extLst>
            </p:cNvPr>
            <p:cNvSpPr>
              <a:spLocks noChangeShapeType="1"/>
            </p:cNvSpPr>
            <p:nvPr/>
          </p:nvSpPr>
          <p:spPr bwMode="auto">
            <a:xfrm flipV="1">
              <a:off x="11392217" y="25586882"/>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62">
              <a:extLst>
                <a:ext uri="{FF2B5EF4-FFF2-40B4-BE49-F238E27FC236}">
                  <a16:creationId xmlns:a16="http://schemas.microsoft.com/office/drawing/2014/main" id="{ACA94002-11BC-6E46-B4C1-043DCE6B00D8}"/>
                </a:ext>
              </a:extLst>
            </p:cNvPr>
            <p:cNvSpPr>
              <a:spLocks noChangeShapeType="1"/>
            </p:cNvSpPr>
            <p:nvPr/>
          </p:nvSpPr>
          <p:spPr bwMode="auto">
            <a:xfrm flipV="1">
              <a:off x="9016671" y="25586882"/>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Text Box 47">
              <a:extLst>
                <a:ext uri="{FF2B5EF4-FFF2-40B4-BE49-F238E27FC236}">
                  <a16:creationId xmlns:a16="http://schemas.microsoft.com/office/drawing/2014/main" id="{8620D6D6-09E7-0743-8B67-0FFFBDAE0748}"/>
                </a:ext>
              </a:extLst>
            </p:cNvPr>
            <p:cNvSpPr txBox="1">
              <a:spLocks noChangeArrowheads="1"/>
            </p:cNvSpPr>
            <p:nvPr/>
          </p:nvSpPr>
          <p:spPr bwMode="auto">
            <a:xfrm>
              <a:off x="5152789" y="25950698"/>
              <a:ext cx="563807"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1 s</a:t>
              </a:r>
            </a:p>
          </p:txBody>
        </p:sp>
        <p:sp>
          <p:nvSpPr>
            <p:cNvPr id="29" name="Text Box 48">
              <a:extLst>
                <a:ext uri="{FF2B5EF4-FFF2-40B4-BE49-F238E27FC236}">
                  <a16:creationId xmlns:a16="http://schemas.microsoft.com/office/drawing/2014/main" id="{E77DD3D8-7E37-3D4E-A081-275F3D8F8269}"/>
                </a:ext>
              </a:extLst>
            </p:cNvPr>
            <p:cNvSpPr txBox="1">
              <a:spLocks noChangeArrowheads="1"/>
            </p:cNvSpPr>
            <p:nvPr/>
          </p:nvSpPr>
          <p:spPr bwMode="auto">
            <a:xfrm>
              <a:off x="8505155" y="25946475"/>
              <a:ext cx="885176" cy="3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800" dirty="0">
                  <a:solidFill>
                    <a:srgbClr val="000000"/>
                  </a:solidFill>
                  <a:latin typeface="Helvetica" pitchFamily="2" charset="0"/>
                  <a:ea typeface="ＭＳ Ｐゴシック" panose="020B0600070205080204" pitchFamily="34" charset="-128"/>
                </a:rPr>
                <a:t>4-10 s</a:t>
              </a:r>
            </a:p>
          </p:txBody>
        </p:sp>
        <p:sp>
          <p:nvSpPr>
            <p:cNvPr id="30" name="Text Box 49">
              <a:extLst>
                <a:ext uri="{FF2B5EF4-FFF2-40B4-BE49-F238E27FC236}">
                  <a16:creationId xmlns:a16="http://schemas.microsoft.com/office/drawing/2014/main" id="{6D11FDA2-FF26-E64C-8712-A687822F5B21}"/>
                </a:ext>
              </a:extLst>
            </p:cNvPr>
            <p:cNvSpPr txBox="1">
              <a:spLocks noChangeArrowheads="1"/>
            </p:cNvSpPr>
            <p:nvPr/>
          </p:nvSpPr>
          <p:spPr bwMode="auto">
            <a:xfrm>
              <a:off x="11023803" y="25946475"/>
              <a:ext cx="563807"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1 s</a:t>
              </a:r>
            </a:p>
          </p:txBody>
        </p:sp>
        <p:sp>
          <p:nvSpPr>
            <p:cNvPr id="31" name="Text Box 56">
              <a:extLst>
                <a:ext uri="{FF2B5EF4-FFF2-40B4-BE49-F238E27FC236}">
                  <a16:creationId xmlns:a16="http://schemas.microsoft.com/office/drawing/2014/main" id="{519861EF-9E1E-E547-AB3F-32F3E5F4F069}"/>
                </a:ext>
              </a:extLst>
            </p:cNvPr>
            <p:cNvSpPr txBox="1">
              <a:spLocks noChangeArrowheads="1"/>
            </p:cNvSpPr>
            <p:nvPr/>
          </p:nvSpPr>
          <p:spPr bwMode="auto">
            <a:xfrm>
              <a:off x="13350240" y="25946477"/>
              <a:ext cx="885176" cy="3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800" dirty="0">
                  <a:solidFill>
                    <a:srgbClr val="000000"/>
                  </a:solidFill>
                  <a:latin typeface="Helvetica" pitchFamily="2" charset="0"/>
                  <a:ea typeface="ＭＳ Ｐゴシック" panose="020B0600070205080204" pitchFamily="34" charset="-128"/>
                </a:rPr>
                <a:t>4-10 s</a:t>
              </a:r>
            </a:p>
          </p:txBody>
        </p:sp>
      </p:grpSp>
      <p:sp>
        <p:nvSpPr>
          <p:cNvPr id="42" name="TextBox 41">
            <a:extLst>
              <a:ext uri="{FF2B5EF4-FFF2-40B4-BE49-F238E27FC236}">
                <a16:creationId xmlns:a16="http://schemas.microsoft.com/office/drawing/2014/main" id="{88B95B10-D9E3-6C4E-BB85-73D78DE21DB7}"/>
              </a:ext>
            </a:extLst>
          </p:cNvPr>
          <p:cNvSpPr txBox="1"/>
          <p:nvPr/>
        </p:nvSpPr>
        <p:spPr>
          <a:xfrm>
            <a:off x="0" y="5584849"/>
            <a:ext cx="10325100" cy="338554"/>
          </a:xfrm>
          <a:prstGeom prst="rect">
            <a:avLst/>
          </a:prstGeom>
          <a:noFill/>
        </p:spPr>
        <p:txBody>
          <a:bodyPr wrap="square" rtlCol="0">
            <a:spAutoFit/>
          </a:bodyPr>
          <a:lstStyle/>
          <a:p>
            <a:r>
              <a:rPr lang="en-US" sz="1600" b="1" dirty="0"/>
              <a:t> Each “X” indicated a 20% chance of shock</a:t>
            </a:r>
          </a:p>
        </p:txBody>
      </p:sp>
      <p:sp>
        <p:nvSpPr>
          <p:cNvPr id="43" name="TextBox 42">
            <a:extLst>
              <a:ext uri="{FF2B5EF4-FFF2-40B4-BE49-F238E27FC236}">
                <a16:creationId xmlns:a16="http://schemas.microsoft.com/office/drawing/2014/main" id="{5E8FCE42-45BF-9E48-B5FD-60F0905F6BE4}"/>
              </a:ext>
            </a:extLst>
          </p:cNvPr>
          <p:cNvSpPr txBox="1"/>
          <p:nvPr/>
        </p:nvSpPr>
        <p:spPr>
          <a:xfrm>
            <a:off x="0" y="5844753"/>
            <a:ext cx="10325100" cy="338554"/>
          </a:xfrm>
          <a:prstGeom prst="rect">
            <a:avLst/>
          </a:prstGeom>
          <a:noFill/>
        </p:spPr>
        <p:txBody>
          <a:bodyPr wrap="square" rtlCol="0">
            <a:spAutoFit/>
          </a:bodyPr>
          <a:lstStyle/>
          <a:p>
            <a:r>
              <a:rPr lang="en-US" sz="1600" b="1" dirty="0"/>
              <a:t> Each “O” indicated no chance of shock</a:t>
            </a:r>
          </a:p>
        </p:txBody>
      </p:sp>
      <p:sp>
        <p:nvSpPr>
          <p:cNvPr id="4" name="TextBox 3">
            <a:extLst>
              <a:ext uri="{FF2B5EF4-FFF2-40B4-BE49-F238E27FC236}">
                <a16:creationId xmlns:a16="http://schemas.microsoft.com/office/drawing/2014/main" id="{1F880E79-0F25-8E1E-8DFD-FC90B330656F}"/>
              </a:ext>
            </a:extLst>
          </p:cNvPr>
          <p:cNvSpPr txBox="1"/>
          <p:nvPr/>
        </p:nvSpPr>
        <p:spPr>
          <a:xfrm>
            <a:off x="9530225" y="1610044"/>
            <a:ext cx="2698021" cy="3416320"/>
          </a:xfrm>
          <a:prstGeom prst="rect">
            <a:avLst/>
          </a:prstGeom>
          <a:noFill/>
        </p:spPr>
        <p:txBody>
          <a:bodyPr wrap="square" rtlCol="0">
            <a:spAutoFit/>
          </a:bodyPr>
          <a:lstStyle/>
          <a:p>
            <a:r>
              <a:rPr lang="en-US" sz="2400" b="1" dirty="0"/>
              <a:t>ROIs</a:t>
            </a:r>
            <a:r>
              <a:rPr lang="en-US" sz="2400" dirty="0"/>
              <a:t>: </a:t>
            </a:r>
            <a:r>
              <a:rPr lang="en-US" sz="2400" dirty="0">
                <a:solidFill>
                  <a:srgbClr val="FF0000"/>
                </a:solidFill>
              </a:rPr>
              <a:t>dorsal anterior cingulate cortex (</a:t>
            </a:r>
            <a:r>
              <a:rPr lang="en-US" sz="2400" b="1" dirty="0" err="1">
                <a:solidFill>
                  <a:srgbClr val="FF0000"/>
                </a:solidFill>
              </a:rPr>
              <a:t>dACC</a:t>
            </a:r>
            <a:r>
              <a:rPr lang="en-US" sz="2400" dirty="0">
                <a:solidFill>
                  <a:srgbClr val="FF0000"/>
                </a:solidFill>
              </a:rPr>
              <a:t>) and temporal pole (</a:t>
            </a:r>
            <a:r>
              <a:rPr lang="en-US" sz="2400" b="1" dirty="0">
                <a:solidFill>
                  <a:srgbClr val="FF0000"/>
                </a:solidFill>
              </a:rPr>
              <a:t>TP</a:t>
            </a:r>
            <a:r>
              <a:rPr lang="en-US" sz="2400" dirty="0">
                <a:solidFill>
                  <a:srgbClr val="FF0000"/>
                </a:solidFill>
              </a:rPr>
              <a:t>), </a:t>
            </a:r>
            <a:r>
              <a:rPr lang="en-US" sz="2400" dirty="0"/>
              <a:t>regions commonly associated with emotion, cognitive-control, and self-regulation </a:t>
            </a:r>
          </a:p>
        </p:txBody>
      </p:sp>
      <p:sp>
        <p:nvSpPr>
          <p:cNvPr id="7" name="Title 1">
            <a:extLst>
              <a:ext uri="{FF2B5EF4-FFF2-40B4-BE49-F238E27FC236}">
                <a16:creationId xmlns:a16="http://schemas.microsoft.com/office/drawing/2014/main" id="{B37D267E-321A-29A7-49CF-69F07C3DA56C}"/>
              </a:ext>
            </a:extLst>
          </p:cNvPr>
          <p:cNvSpPr txBox="1">
            <a:spLocks/>
          </p:cNvSpPr>
          <p:nvPr/>
        </p:nvSpPr>
        <p:spPr>
          <a:xfrm>
            <a:off x="47545" y="-21083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mn-lt"/>
              </a:rPr>
              <a:t>Age 25: Handholding Task: Threat-To-Others</a:t>
            </a:r>
            <a:endParaRPr lang="en-US" sz="2400" b="1" dirty="0">
              <a:latin typeface="+mn-lt"/>
            </a:endParaRPr>
          </a:p>
        </p:txBody>
      </p:sp>
    </p:spTree>
    <p:extLst>
      <p:ext uri="{BB962C8B-B14F-4D97-AF65-F5344CB8AC3E}">
        <p14:creationId xmlns:p14="http://schemas.microsoft.com/office/powerpoint/2010/main" val="163707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8926-A225-4B47-B9F3-038B5BEEA818}"/>
              </a:ext>
            </a:extLst>
          </p:cNvPr>
          <p:cNvSpPr>
            <a:spLocks noGrp="1"/>
          </p:cNvSpPr>
          <p:nvPr>
            <p:ph type="title"/>
          </p:nvPr>
        </p:nvSpPr>
        <p:spPr>
          <a:xfrm>
            <a:off x="838200" y="-18247"/>
            <a:ext cx="10515600" cy="1325563"/>
          </a:xfrm>
        </p:spPr>
        <p:txBody>
          <a:bodyPr>
            <a:normAutofit/>
          </a:bodyPr>
          <a:lstStyle/>
          <a:p>
            <a:pPr algn="ctr"/>
            <a:r>
              <a:rPr lang="en-US" sz="3000" b="1" dirty="0">
                <a:latin typeface="+mn-lt"/>
              </a:rPr>
              <a:t>Statistical Analyses Plan: Latent Growth Curve Model for Emotional Engagement </a:t>
            </a:r>
          </a:p>
        </p:txBody>
      </p:sp>
      <p:grpSp>
        <p:nvGrpSpPr>
          <p:cNvPr id="8" name="Group 7">
            <a:extLst>
              <a:ext uri="{FF2B5EF4-FFF2-40B4-BE49-F238E27FC236}">
                <a16:creationId xmlns:a16="http://schemas.microsoft.com/office/drawing/2014/main" id="{E22FFEB1-54A6-D9D9-4A76-B70D0C1A3F38}"/>
              </a:ext>
            </a:extLst>
          </p:cNvPr>
          <p:cNvGrpSpPr/>
          <p:nvPr/>
        </p:nvGrpSpPr>
        <p:grpSpPr>
          <a:xfrm>
            <a:off x="2315863" y="1992910"/>
            <a:ext cx="7220022" cy="3060712"/>
            <a:chOff x="774952" y="2848292"/>
            <a:chExt cx="5941930" cy="2138647"/>
          </a:xfrm>
        </p:grpSpPr>
        <p:sp>
          <p:nvSpPr>
            <p:cNvPr id="9" name="TextBox 8">
              <a:extLst>
                <a:ext uri="{FF2B5EF4-FFF2-40B4-BE49-F238E27FC236}">
                  <a16:creationId xmlns:a16="http://schemas.microsoft.com/office/drawing/2014/main" id="{747E604F-9098-31AD-1847-F4A46AFD0B0A}"/>
                </a:ext>
              </a:extLst>
            </p:cNvPr>
            <p:cNvSpPr txBox="1"/>
            <p:nvPr/>
          </p:nvSpPr>
          <p:spPr>
            <a:xfrm>
              <a:off x="6109023" y="4574866"/>
              <a:ext cx="607859"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Teen9y</a:t>
              </a:r>
            </a:p>
          </p:txBody>
        </p:sp>
        <p:grpSp>
          <p:nvGrpSpPr>
            <p:cNvPr id="10" name="Group 9">
              <a:extLst>
                <a:ext uri="{FF2B5EF4-FFF2-40B4-BE49-F238E27FC236}">
                  <a16:creationId xmlns:a16="http://schemas.microsoft.com/office/drawing/2014/main" id="{E038E122-29C7-9554-7797-8FB79CC30125}"/>
                </a:ext>
              </a:extLst>
            </p:cNvPr>
            <p:cNvGrpSpPr/>
            <p:nvPr/>
          </p:nvGrpSpPr>
          <p:grpSpPr>
            <a:xfrm>
              <a:off x="774952" y="2848292"/>
              <a:ext cx="5902503" cy="2138647"/>
              <a:chOff x="774952" y="2848292"/>
              <a:chExt cx="5902503" cy="2138647"/>
            </a:xfrm>
          </p:grpSpPr>
          <p:sp>
            <p:nvSpPr>
              <p:cNvPr id="11" name="Rectangle 10">
                <a:extLst>
                  <a:ext uri="{FF2B5EF4-FFF2-40B4-BE49-F238E27FC236}">
                    <a16:creationId xmlns:a16="http://schemas.microsoft.com/office/drawing/2014/main" id="{8B213FCE-7043-F167-1FBE-F18753888506}"/>
                  </a:ext>
                </a:extLst>
              </p:cNvPr>
              <p:cNvSpPr/>
              <p:nvPr/>
            </p:nvSpPr>
            <p:spPr>
              <a:xfrm>
                <a:off x="795338" y="4437062"/>
                <a:ext cx="548040" cy="548640"/>
              </a:xfrm>
              <a:prstGeom prst="rect">
                <a:avLst/>
              </a:prstGeom>
              <a:no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E87E4E8-D0FE-BDD1-C608-23DCD3B4C4BD}"/>
                  </a:ext>
                </a:extLst>
              </p:cNvPr>
              <p:cNvSpPr txBox="1"/>
              <p:nvPr/>
            </p:nvSpPr>
            <p:spPr>
              <a:xfrm>
                <a:off x="774952" y="4580577"/>
                <a:ext cx="607859"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Teen1y</a:t>
                </a:r>
              </a:p>
            </p:txBody>
          </p:sp>
          <p:sp>
            <p:nvSpPr>
              <p:cNvPr id="13" name="Rectangle 12">
                <a:extLst>
                  <a:ext uri="{FF2B5EF4-FFF2-40B4-BE49-F238E27FC236}">
                    <a16:creationId xmlns:a16="http://schemas.microsoft.com/office/drawing/2014/main" id="{A6265B4F-3CC6-4F56-E42B-094676FAA5A8}"/>
                  </a:ext>
                </a:extLst>
              </p:cNvPr>
              <p:cNvSpPr/>
              <p:nvPr/>
            </p:nvSpPr>
            <p:spPr>
              <a:xfrm>
                <a:off x="1557349" y="4431351"/>
                <a:ext cx="548040" cy="548640"/>
              </a:xfrm>
              <a:prstGeom prst="rect">
                <a:avLst/>
              </a:prstGeom>
              <a:no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6EBED00-9EFE-3CED-7D19-3E58F4B88EE2}"/>
                  </a:ext>
                </a:extLst>
              </p:cNvPr>
              <p:cNvSpPr txBox="1"/>
              <p:nvPr/>
            </p:nvSpPr>
            <p:spPr>
              <a:xfrm>
                <a:off x="1536963" y="4574866"/>
                <a:ext cx="607859"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Teen2y</a:t>
                </a:r>
              </a:p>
            </p:txBody>
          </p:sp>
          <p:sp>
            <p:nvSpPr>
              <p:cNvPr id="15" name="Rectangle 14">
                <a:extLst>
                  <a:ext uri="{FF2B5EF4-FFF2-40B4-BE49-F238E27FC236}">
                    <a16:creationId xmlns:a16="http://schemas.microsoft.com/office/drawing/2014/main" id="{C2B8C4F8-5F23-95BE-43CE-3B8D3B73FFBC}"/>
                  </a:ext>
                </a:extLst>
              </p:cNvPr>
              <p:cNvSpPr/>
              <p:nvPr/>
            </p:nvSpPr>
            <p:spPr>
              <a:xfrm>
                <a:off x="2319360" y="4434217"/>
                <a:ext cx="548040" cy="548640"/>
              </a:xfrm>
              <a:prstGeom prst="rect">
                <a:avLst/>
              </a:prstGeom>
              <a:no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024D902-4505-4A73-D298-AFB6F102D307}"/>
                  </a:ext>
                </a:extLst>
              </p:cNvPr>
              <p:cNvSpPr txBox="1"/>
              <p:nvPr/>
            </p:nvSpPr>
            <p:spPr>
              <a:xfrm>
                <a:off x="2298974" y="4577732"/>
                <a:ext cx="607859"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Teen3y</a:t>
                </a:r>
              </a:p>
            </p:txBody>
          </p:sp>
          <p:sp>
            <p:nvSpPr>
              <p:cNvPr id="17" name="Rectangle 16">
                <a:extLst>
                  <a:ext uri="{FF2B5EF4-FFF2-40B4-BE49-F238E27FC236}">
                    <a16:creationId xmlns:a16="http://schemas.microsoft.com/office/drawing/2014/main" id="{4F2C3B91-C533-C5D9-D90B-8A2182A1590A}"/>
                  </a:ext>
                </a:extLst>
              </p:cNvPr>
              <p:cNvSpPr/>
              <p:nvPr/>
            </p:nvSpPr>
            <p:spPr>
              <a:xfrm>
                <a:off x="3081371" y="4431351"/>
                <a:ext cx="548040" cy="548640"/>
              </a:xfrm>
              <a:prstGeom prst="rect">
                <a:avLst/>
              </a:prstGeom>
              <a:no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7908F7B-CAF0-81FD-10A4-65C828CE21A7}"/>
                  </a:ext>
                </a:extLst>
              </p:cNvPr>
              <p:cNvSpPr txBox="1"/>
              <p:nvPr/>
            </p:nvSpPr>
            <p:spPr>
              <a:xfrm>
                <a:off x="3060985" y="4574866"/>
                <a:ext cx="607859"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Teen4y</a:t>
                </a:r>
              </a:p>
            </p:txBody>
          </p:sp>
          <p:sp>
            <p:nvSpPr>
              <p:cNvPr id="19" name="Rectangle 18">
                <a:extLst>
                  <a:ext uri="{FF2B5EF4-FFF2-40B4-BE49-F238E27FC236}">
                    <a16:creationId xmlns:a16="http://schemas.microsoft.com/office/drawing/2014/main" id="{B9B6FF8A-EA17-AD13-6806-F8F2FD784763}"/>
                  </a:ext>
                </a:extLst>
              </p:cNvPr>
              <p:cNvSpPr/>
              <p:nvPr/>
            </p:nvSpPr>
            <p:spPr>
              <a:xfrm>
                <a:off x="3843382" y="4431351"/>
                <a:ext cx="548040" cy="548640"/>
              </a:xfrm>
              <a:prstGeom prst="rect">
                <a:avLst/>
              </a:prstGeom>
              <a:no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E2FBBC3-35C2-58E1-A831-10CC5AC9BB99}"/>
                  </a:ext>
                </a:extLst>
              </p:cNvPr>
              <p:cNvSpPr txBox="1"/>
              <p:nvPr/>
            </p:nvSpPr>
            <p:spPr>
              <a:xfrm>
                <a:off x="3822996" y="4574866"/>
                <a:ext cx="607859"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Teen5y</a:t>
                </a:r>
              </a:p>
            </p:txBody>
          </p:sp>
          <p:sp>
            <p:nvSpPr>
              <p:cNvPr id="21" name="Rectangle 20">
                <a:extLst>
                  <a:ext uri="{FF2B5EF4-FFF2-40B4-BE49-F238E27FC236}">
                    <a16:creationId xmlns:a16="http://schemas.microsoft.com/office/drawing/2014/main" id="{AC260F81-136E-0496-07F1-40FB4A790061}"/>
                  </a:ext>
                </a:extLst>
              </p:cNvPr>
              <p:cNvSpPr/>
              <p:nvPr/>
            </p:nvSpPr>
            <p:spPr>
              <a:xfrm>
                <a:off x="4605393" y="4431351"/>
                <a:ext cx="548040" cy="548640"/>
              </a:xfrm>
              <a:prstGeom prst="rect">
                <a:avLst/>
              </a:prstGeom>
              <a:no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53CA32-1DE8-50C3-ED1B-129722CFBB97}"/>
                  </a:ext>
                </a:extLst>
              </p:cNvPr>
              <p:cNvSpPr txBox="1"/>
              <p:nvPr/>
            </p:nvSpPr>
            <p:spPr>
              <a:xfrm>
                <a:off x="4585007" y="4574866"/>
                <a:ext cx="607859"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Teen6y</a:t>
                </a:r>
              </a:p>
            </p:txBody>
          </p:sp>
          <p:sp>
            <p:nvSpPr>
              <p:cNvPr id="23" name="Rectangle 22">
                <a:extLst>
                  <a:ext uri="{FF2B5EF4-FFF2-40B4-BE49-F238E27FC236}">
                    <a16:creationId xmlns:a16="http://schemas.microsoft.com/office/drawing/2014/main" id="{1EE1DB24-939D-94CC-3825-B61F8C31B558}"/>
                  </a:ext>
                </a:extLst>
              </p:cNvPr>
              <p:cNvSpPr/>
              <p:nvPr/>
            </p:nvSpPr>
            <p:spPr>
              <a:xfrm>
                <a:off x="5367404" y="4419929"/>
                <a:ext cx="548040" cy="548640"/>
              </a:xfrm>
              <a:prstGeom prst="rect">
                <a:avLst/>
              </a:prstGeom>
              <a:no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AF77DA5-4C0D-FDED-D3F4-EC78B4911A85}"/>
                  </a:ext>
                </a:extLst>
              </p:cNvPr>
              <p:cNvSpPr txBox="1"/>
              <p:nvPr/>
            </p:nvSpPr>
            <p:spPr>
              <a:xfrm>
                <a:off x="5347018" y="4563444"/>
                <a:ext cx="607859"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Teen7y</a:t>
                </a:r>
              </a:p>
            </p:txBody>
          </p:sp>
          <p:sp>
            <p:nvSpPr>
              <p:cNvPr id="25" name="Rectangle 24">
                <a:extLst>
                  <a:ext uri="{FF2B5EF4-FFF2-40B4-BE49-F238E27FC236}">
                    <a16:creationId xmlns:a16="http://schemas.microsoft.com/office/drawing/2014/main" id="{0912BCDE-4F2A-7B68-98AF-F86FE759FEE4}"/>
                  </a:ext>
                </a:extLst>
              </p:cNvPr>
              <p:cNvSpPr/>
              <p:nvPr/>
            </p:nvSpPr>
            <p:spPr>
              <a:xfrm>
                <a:off x="6129415" y="4431351"/>
                <a:ext cx="548040" cy="548640"/>
              </a:xfrm>
              <a:prstGeom prst="rect">
                <a:avLst/>
              </a:prstGeom>
              <a:no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04D9E19-2F56-5F53-A07C-D18D1A605522}"/>
                  </a:ext>
                </a:extLst>
              </p:cNvPr>
              <p:cNvSpPr/>
              <p:nvPr/>
            </p:nvSpPr>
            <p:spPr>
              <a:xfrm>
                <a:off x="3437388" y="2848292"/>
                <a:ext cx="548640" cy="548640"/>
              </a:xfrm>
              <a:prstGeom prst="ellipse">
                <a:avLst/>
              </a:prstGeom>
              <a:noFill/>
              <a:ln w="127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F76CCE9-5E4F-022A-25C9-BA8BDFC43C9C}"/>
                  </a:ext>
                </a:extLst>
              </p:cNvPr>
              <p:cNvSpPr txBox="1"/>
              <p:nvPr/>
            </p:nvSpPr>
            <p:spPr>
              <a:xfrm>
                <a:off x="3450642" y="2991807"/>
                <a:ext cx="559769"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I-Teen</a:t>
                </a:r>
              </a:p>
            </p:txBody>
          </p:sp>
          <p:cxnSp>
            <p:nvCxnSpPr>
              <p:cNvPr id="28" name="Straight Arrow Connector 27">
                <a:extLst>
                  <a:ext uri="{FF2B5EF4-FFF2-40B4-BE49-F238E27FC236}">
                    <a16:creationId xmlns:a16="http://schemas.microsoft.com/office/drawing/2014/main" id="{58266022-F017-E0AE-DC0C-2873CEAE723B}"/>
                  </a:ext>
                </a:extLst>
              </p:cNvPr>
              <p:cNvCxnSpPr>
                <a:stCxn id="26" idx="4"/>
                <a:endCxn id="11" idx="0"/>
              </p:cNvCxnSpPr>
              <p:nvPr/>
            </p:nvCxnSpPr>
            <p:spPr>
              <a:xfrm flipH="1">
                <a:off x="1069358" y="3396932"/>
                <a:ext cx="2642350" cy="1040130"/>
              </a:xfrm>
              <a:prstGeom prst="straightConnector1">
                <a:avLst/>
              </a:prstGeom>
              <a:ln w="12700">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2524C80-A0A1-E95F-AD2C-9FAD9CFD5068}"/>
                  </a:ext>
                </a:extLst>
              </p:cNvPr>
              <p:cNvCxnSpPr>
                <a:cxnSpLocks/>
                <a:stCxn id="26" idx="4"/>
                <a:endCxn id="13" idx="0"/>
              </p:cNvCxnSpPr>
              <p:nvPr/>
            </p:nvCxnSpPr>
            <p:spPr>
              <a:xfrm flipH="1">
                <a:off x="1831369" y="3396932"/>
                <a:ext cx="1880339" cy="1034419"/>
              </a:xfrm>
              <a:prstGeom prst="straightConnector1">
                <a:avLst/>
              </a:prstGeom>
              <a:ln w="12700">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3B2A102-5DB8-97FA-69FC-3573915EB235}"/>
                  </a:ext>
                </a:extLst>
              </p:cNvPr>
              <p:cNvCxnSpPr>
                <a:stCxn id="26" idx="4"/>
                <a:endCxn id="15" idx="0"/>
              </p:cNvCxnSpPr>
              <p:nvPr/>
            </p:nvCxnSpPr>
            <p:spPr>
              <a:xfrm flipH="1">
                <a:off x="2593380" y="3396932"/>
                <a:ext cx="1118328" cy="1037285"/>
              </a:xfrm>
              <a:prstGeom prst="straightConnector1">
                <a:avLst/>
              </a:prstGeom>
              <a:ln w="12700">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DF6851DD-8342-DAB8-D884-740862698D52}"/>
                  </a:ext>
                </a:extLst>
              </p:cNvPr>
              <p:cNvCxnSpPr>
                <a:stCxn id="26" idx="4"/>
                <a:endCxn id="17" idx="0"/>
              </p:cNvCxnSpPr>
              <p:nvPr/>
            </p:nvCxnSpPr>
            <p:spPr>
              <a:xfrm flipH="1">
                <a:off x="3355391" y="3396932"/>
                <a:ext cx="356317" cy="1034419"/>
              </a:xfrm>
              <a:prstGeom prst="straightConnector1">
                <a:avLst/>
              </a:prstGeom>
              <a:ln w="12700">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C7DDEEBA-A937-5E1F-9B93-863AC6FB6463}"/>
                  </a:ext>
                </a:extLst>
              </p:cNvPr>
              <p:cNvCxnSpPr>
                <a:stCxn id="26" idx="4"/>
                <a:endCxn id="19" idx="0"/>
              </p:cNvCxnSpPr>
              <p:nvPr/>
            </p:nvCxnSpPr>
            <p:spPr>
              <a:xfrm>
                <a:off x="3711708" y="3396932"/>
                <a:ext cx="405694" cy="1034419"/>
              </a:xfrm>
              <a:prstGeom prst="straightConnector1">
                <a:avLst/>
              </a:prstGeom>
              <a:ln w="12700">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B2571B08-93C8-AA15-1F8A-5379BD063D72}"/>
                  </a:ext>
                </a:extLst>
              </p:cNvPr>
              <p:cNvCxnSpPr>
                <a:stCxn id="26" idx="4"/>
                <a:endCxn id="21" idx="0"/>
              </p:cNvCxnSpPr>
              <p:nvPr/>
            </p:nvCxnSpPr>
            <p:spPr>
              <a:xfrm>
                <a:off x="3711708" y="3396932"/>
                <a:ext cx="1167705" cy="1034419"/>
              </a:xfrm>
              <a:prstGeom prst="straightConnector1">
                <a:avLst/>
              </a:prstGeom>
              <a:ln w="12700">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22743ED9-64DC-D617-44CD-FE1AD559A162}"/>
                  </a:ext>
                </a:extLst>
              </p:cNvPr>
              <p:cNvCxnSpPr>
                <a:stCxn id="26" idx="4"/>
                <a:endCxn id="23" idx="0"/>
              </p:cNvCxnSpPr>
              <p:nvPr/>
            </p:nvCxnSpPr>
            <p:spPr>
              <a:xfrm>
                <a:off x="3711708" y="3396932"/>
                <a:ext cx="1929716" cy="1022997"/>
              </a:xfrm>
              <a:prstGeom prst="straightConnector1">
                <a:avLst/>
              </a:prstGeom>
              <a:ln w="12700">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1997EA54-AEB8-7349-CF6C-0301D416AB8D}"/>
                  </a:ext>
                </a:extLst>
              </p:cNvPr>
              <p:cNvCxnSpPr>
                <a:stCxn id="26" idx="4"/>
                <a:endCxn id="25" idx="0"/>
              </p:cNvCxnSpPr>
              <p:nvPr/>
            </p:nvCxnSpPr>
            <p:spPr>
              <a:xfrm>
                <a:off x="3711708" y="3396932"/>
                <a:ext cx="2691727" cy="1034419"/>
              </a:xfrm>
              <a:prstGeom prst="straightConnector1">
                <a:avLst/>
              </a:prstGeom>
              <a:ln w="12700">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7" name="Curved Connector 36">
                <a:extLst>
                  <a:ext uri="{FF2B5EF4-FFF2-40B4-BE49-F238E27FC236}">
                    <a16:creationId xmlns:a16="http://schemas.microsoft.com/office/drawing/2014/main" id="{7B5C3610-6D42-D4B0-89E6-6B47EEF8CE2A}"/>
                  </a:ext>
                </a:extLst>
              </p:cNvPr>
              <p:cNvCxnSpPr>
                <a:stCxn id="26" idx="1"/>
                <a:endCxn id="26" idx="7"/>
              </p:cNvCxnSpPr>
              <p:nvPr/>
            </p:nvCxnSpPr>
            <p:spPr>
              <a:xfrm rot="5400000" flipH="1" flipV="1">
                <a:off x="3711708" y="2734664"/>
                <a:ext cx="12700" cy="387948"/>
              </a:xfrm>
              <a:prstGeom prst="curvedConnector3">
                <a:avLst>
                  <a:gd name="adj1" fmla="val 2432646"/>
                </a:avLst>
              </a:prstGeom>
              <a:ln w="12700">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Curved Connector 37">
                <a:extLst>
                  <a:ext uri="{FF2B5EF4-FFF2-40B4-BE49-F238E27FC236}">
                    <a16:creationId xmlns:a16="http://schemas.microsoft.com/office/drawing/2014/main" id="{A46C2043-ADFC-C9AE-82AC-1730AD014BFE}"/>
                  </a:ext>
                </a:extLst>
              </p:cNvPr>
              <p:cNvCxnSpPr/>
              <p:nvPr/>
            </p:nvCxnSpPr>
            <p:spPr>
              <a:xfrm rot="5400000" flipH="1" flipV="1">
                <a:off x="6401853" y="4760307"/>
                <a:ext cx="12700" cy="387948"/>
              </a:xfrm>
              <a:prstGeom prst="curvedConnector3">
                <a:avLst>
                  <a:gd name="adj1" fmla="val -2179850"/>
                </a:avLst>
              </a:prstGeom>
              <a:ln w="12700">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Curved Connector 38">
                <a:extLst>
                  <a:ext uri="{FF2B5EF4-FFF2-40B4-BE49-F238E27FC236}">
                    <a16:creationId xmlns:a16="http://schemas.microsoft.com/office/drawing/2014/main" id="{96CC0123-894C-A6A1-92B0-2CE3DD7ACBCC}"/>
                  </a:ext>
                </a:extLst>
              </p:cNvPr>
              <p:cNvCxnSpPr/>
              <p:nvPr/>
            </p:nvCxnSpPr>
            <p:spPr>
              <a:xfrm rot="5400000" flipH="1" flipV="1">
                <a:off x="5642012" y="4773461"/>
                <a:ext cx="12700" cy="387948"/>
              </a:xfrm>
              <a:prstGeom prst="curvedConnector3">
                <a:avLst>
                  <a:gd name="adj1" fmla="val -2179850"/>
                </a:avLst>
              </a:prstGeom>
              <a:ln w="12700">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Curved Connector 39">
                <a:extLst>
                  <a:ext uri="{FF2B5EF4-FFF2-40B4-BE49-F238E27FC236}">
                    <a16:creationId xmlns:a16="http://schemas.microsoft.com/office/drawing/2014/main" id="{9B4A8A31-23AC-A1F1-3C2C-52BED86C08B6}"/>
                  </a:ext>
                </a:extLst>
              </p:cNvPr>
              <p:cNvCxnSpPr/>
              <p:nvPr/>
            </p:nvCxnSpPr>
            <p:spPr>
              <a:xfrm rot="5400000" flipH="1" flipV="1">
                <a:off x="4867885" y="4786615"/>
                <a:ext cx="12700" cy="387948"/>
              </a:xfrm>
              <a:prstGeom prst="curvedConnector3">
                <a:avLst>
                  <a:gd name="adj1" fmla="val -2179850"/>
                </a:avLst>
              </a:prstGeom>
              <a:ln w="12700">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Curved Connector 40">
                <a:extLst>
                  <a:ext uri="{FF2B5EF4-FFF2-40B4-BE49-F238E27FC236}">
                    <a16:creationId xmlns:a16="http://schemas.microsoft.com/office/drawing/2014/main" id="{51FAE7EF-53FB-5C0A-A550-816BEF7E1126}"/>
                  </a:ext>
                </a:extLst>
              </p:cNvPr>
              <p:cNvCxnSpPr/>
              <p:nvPr/>
            </p:nvCxnSpPr>
            <p:spPr>
              <a:xfrm rot="5400000" flipH="1" flipV="1">
                <a:off x="4108046" y="4785481"/>
                <a:ext cx="12700" cy="387948"/>
              </a:xfrm>
              <a:prstGeom prst="curvedConnector3">
                <a:avLst>
                  <a:gd name="adj1" fmla="val -2179850"/>
                </a:avLst>
              </a:prstGeom>
              <a:ln w="12700">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Curved Connector 41">
                <a:extLst>
                  <a:ext uri="{FF2B5EF4-FFF2-40B4-BE49-F238E27FC236}">
                    <a16:creationId xmlns:a16="http://schemas.microsoft.com/office/drawing/2014/main" id="{886369B2-FCF7-86BF-65E8-255D3A273196}"/>
                  </a:ext>
                </a:extLst>
              </p:cNvPr>
              <p:cNvCxnSpPr/>
              <p:nvPr/>
            </p:nvCxnSpPr>
            <p:spPr>
              <a:xfrm rot="5400000" flipH="1" flipV="1">
                <a:off x="3333919" y="4778904"/>
                <a:ext cx="12700" cy="387948"/>
              </a:xfrm>
              <a:prstGeom prst="curvedConnector3">
                <a:avLst>
                  <a:gd name="adj1" fmla="val -2179850"/>
                </a:avLst>
              </a:prstGeom>
              <a:ln w="12700">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Curved Connector 42">
                <a:extLst>
                  <a:ext uri="{FF2B5EF4-FFF2-40B4-BE49-F238E27FC236}">
                    <a16:creationId xmlns:a16="http://schemas.microsoft.com/office/drawing/2014/main" id="{44A9AFBA-F8BC-28F9-5F8E-E33292AFCEF3}"/>
                  </a:ext>
                </a:extLst>
              </p:cNvPr>
              <p:cNvCxnSpPr/>
              <p:nvPr/>
            </p:nvCxnSpPr>
            <p:spPr>
              <a:xfrm rot="5400000" flipH="1" flipV="1">
                <a:off x="2574080" y="4780038"/>
                <a:ext cx="12700" cy="387948"/>
              </a:xfrm>
              <a:prstGeom prst="curvedConnector3">
                <a:avLst>
                  <a:gd name="adj1" fmla="val -2179850"/>
                </a:avLst>
              </a:prstGeom>
              <a:ln w="12700">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Curved Connector 43">
                <a:extLst>
                  <a:ext uri="{FF2B5EF4-FFF2-40B4-BE49-F238E27FC236}">
                    <a16:creationId xmlns:a16="http://schemas.microsoft.com/office/drawing/2014/main" id="{8EBC405C-4F79-887B-B2F0-0BF4551C6D5A}"/>
                  </a:ext>
                </a:extLst>
              </p:cNvPr>
              <p:cNvCxnSpPr/>
              <p:nvPr/>
            </p:nvCxnSpPr>
            <p:spPr>
              <a:xfrm rot="5400000" flipH="1" flipV="1">
                <a:off x="1814241" y="4766884"/>
                <a:ext cx="12700" cy="387948"/>
              </a:xfrm>
              <a:prstGeom prst="curvedConnector3">
                <a:avLst>
                  <a:gd name="adj1" fmla="val -2179850"/>
                </a:avLst>
              </a:prstGeom>
              <a:ln w="12700">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Curved Connector 44">
                <a:extLst>
                  <a:ext uri="{FF2B5EF4-FFF2-40B4-BE49-F238E27FC236}">
                    <a16:creationId xmlns:a16="http://schemas.microsoft.com/office/drawing/2014/main" id="{D0FCD5BC-0069-2FAC-9CE0-1384C1001242}"/>
                  </a:ext>
                </a:extLst>
              </p:cNvPr>
              <p:cNvCxnSpPr/>
              <p:nvPr/>
            </p:nvCxnSpPr>
            <p:spPr>
              <a:xfrm rot="5400000" flipH="1" flipV="1">
                <a:off x="1040114" y="4777769"/>
                <a:ext cx="12700" cy="387948"/>
              </a:xfrm>
              <a:prstGeom prst="curvedConnector3">
                <a:avLst>
                  <a:gd name="adj1" fmla="val -2179850"/>
                </a:avLst>
              </a:prstGeom>
              <a:ln w="12700">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sp>
        <p:nvSpPr>
          <p:cNvPr id="32" name="TextBox 31">
            <a:extLst>
              <a:ext uri="{FF2B5EF4-FFF2-40B4-BE49-F238E27FC236}">
                <a16:creationId xmlns:a16="http://schemas.microsoft.com/office/drawing/2014/main" id="{72AD37CC-5815-C3E1-4515-D245DF40F7CF}"/>
              </a:ext>
            </a:extLst>
          </p:cNvPr>
          <p:cNvSpPr txBox="1"/>
          <p:nvPr/>
        </p:nvSpPr>
        <p:spPr>
          <a:xfrm>
            <a:off x="2349061" y="5385913"/>
            <a:ext cx="593432" cy="369332"/>
          </a:xfrm>
          <a:prstGeom prst="rect">
            <a:avLst/>
          </a:prstGeom>
          <a:noFill/>
        </p:spPr>
        <p:txBody>
          <a:bodyPr wrap="none" rtlCol="0">
            <a:spAutoFit/>
          </a:bodyPr>
          <a:lstStyle/>
          <a:p>
            <a:r>
              <a:rPr lang="en-US" dirty="0"/>
              <a:t>0.26</a:t>
            </a:r>
          </a:p>
        </p:txBody>
      </p:sp>
      <p:sp>
        <p:nvSpPr>
          <p:cNvPr id="47" name="TextBox 46">
            <a:extLst>
              <a:ext uri="{FF2B5EF4-FFF2-40B4-BE49-F238E27FC236}">
                <a16:creationId xmlns:a16="http://schemas.microsoft.com/office/drawing/2014/main" id="{07D62FB2-FDCE-711B-1B8D-F23790193F5F}"/>
              </a:ext>
            </a:extLst>
          </p:cNvPr>
          <p:cNvSpPr txBox="1"/>
          <p:nvPr/>
        </p:nvSpPr>
        <p:spPr>
          <a:xfrm>
            <a:off x="3228681" y="5377740"/>
            <a:ext cx="593432" cy="369332"/>
          </a:xfrm>
          <a:prstGeom prst="rect">
            <a:avLst/>
          </a:prstGeom>
          <a:noFill/>
        </p:spPr>
        <p:txBody>
          <a:bodyPr wrap="none" rtlCol="0">
            <a:spAutoFit/>
          </a:bodyPr>
          <a:lstStyle/>
          <a:p>
            <a:r>
              <a:rPr lang="en-US" dirty="0"/>
              <a:t>0.17</a:t>
            </a:r>
          </a:p>
        </p:txBody>
      </p:sp>
      <p:sp>
        <p:nvSpPr>
          <p:cNvPr id="48" name="TextBox 47">
            <a:extLst>
              <a:ext uri="{FF2B5EF4-FFF2-40B4-BE49-F238E27FC236}">
                <a16:creationId xmlns:a16="http://schemas.microsoft.com/office/drawing/2014/main" id="{F42B992B-B1F7-C245-E1AD-1BF9EFEBDF5E}"/>
              </a:ext>
            </a:extLst>
          </p:cNvPr>
          <p:cNvSpPr txBox="1"/>
          <p:nvPr/>
        </p:nvSpPr>
        <p:spPr>
          <a:xfrm>
            <a:off x="4212978" y="5408231"/>
            <a:ext cx="593432" cy="369332"/>
          </a:xfrm>
          <a:prstGeom prst="rect">
            <a:avLst/>
          </a:prstGeom>
          <a:noFill/>
        </p:spPr>
        <p:txBody>
          <a:bodyPr wrap="none" rtlCol="0">
            <a:spAutoFit/>
          </a:bodyPr>
          <a:lstStyle/>
          <a:p>
            <a:r>
              <a:rPr lang="en-US" dirty="0"/>
              <a:t>0.31</a:t>
            </a:r>
          </a:p>
        </p:txBody>
      </p:sp>
      <p:sp>
        <p:nvSpPr>
          <p:cNvPr id="49" name="TextBox 48">
            <a:extLst>
              <a:ext uri="{FF2B5EF4-FFF2-40B4-BE49-F238E27FC236}">
                <a16:creationId xmlns:a16="http://schemas.microsoft.com/office/drawing/2014/main" id="{C3202675-3564-0B13-89D5-9CA2B76E191D}"/>
              </a:ext>
            </a:extLst>
          </p:cNvPr>
          <p:cNvSpPr txBox="1"/>
          <p:nvPr/>
        </p:nvSpPr>
        <p:spPr>
          <a:xfrm>
            <a:off x="5133340" y="5420359"/>
            <a:ext cx="593432" cy="369332"/>
          </a:xfrm>
          <a:prstGeom prst="rect">
            <a:avLst/>
          </a:prstGeom>
          <a:noFill/>
        </p:spPr>
        <p:txBody>
          <a:bodyPr wrap="square" rtlCol="0">
            <a:spAutoFit/>
          </a:bodyPr>
          <a:lstStyle/>
          <a:p>
            <a:r>
              <a:rPr lang="en-US" dirty="0"/>
              <a:t>0.30</a:t>
            </a:r>
          </a:p>
        </p:txBody>
      </p:sp>
      <p:sp>
        <p:nvSpPr>
          <p:cNvPr id="50" name="TextBox 49">
            <a:extLst>
              <a:ext uri="{FF2B5EF4-FFF2-40B4-BE49-F238E27FC236}">
                <a16:creationId xmlns:a16="http://schemas.microsoft.com/office/drawing/2014/main" id="{CD2C4CB6-8090-9A4C-E735-1D8D741C16BB}"/>
              </a:ext>
            </a:extLst>
          </p:cNvPr>
          <p:cNvSpPr txBox="1"/>
          <p:nvPr/>
        </p:nvSpPr>
        <p:spPr>
          <a:xfrm>
            <a:off x="6053702" y="5420359"/>
            <a:ext cx="593432" cy="369332"/>
          </a:xfrm>
          <a:prstGeom prst="rect">
            <a:avLst/>
          </a:prstGeom>
          <a:noFill/>
        </p:spPr>
        <p:txBody>
          <a:bodyPr wrap="square" rtlCol="0">
            <a:spAutoFit/>
          </a:bodyPr>
          <a:lstStyle/>
          <a:p>
            <a:r>
              <a:rPr lang="en-US" dirty="0"/>
              <a:t>0.20</a:t>
            </a:r>
          </a:p>
        </p:txBody>
      </p:sp>
      <p:sp>
        <p:nvSpPr>
          <p:cNvPr id="51" name="TextBox 50">
            <a:extLst>
              <a:ext uri="{FF2B5EF4-FFF2-40B4-BE49-F238E27FC236}">
                <a16:creationId xmlns:a16="http://schemas.microsoft.com/office/drawing/2014/main" id="{5D525C8A-C773-B1F8-1A7F-93B34D47E8D0}"/>
              </a:ext>
            </a:extLst>
          </p:cNvPr>
          <p:cNvSpPr txBox="1"/>
          <p:nvPr/>
        </p:nvSpPr>
        <p:spPr>
          <a:xfrm>
            <a:off x="7000174" y="5420359"/>
            <a:ext cx="593432" cy="369332"/>
          </a:xfrm>
          <a:prstGeom prst="rect">
            <a:avLst/>
          </a:prstGeom>
          <a:noFill/>
        </p:spPr>
        <p:txBody>
          <a:bodyPr wrap="square" rtlCol="0">
            <a:spAutoFit/>
          </a:bodyPr>
          <a:lstStyle/>
          <a:p>
            <a:r>
              <a:rPr lang="en-US" dirty="0"/>
              <a:t>0.34</a:t>
            </a:r>
          </a:p>
        </p:txBody>
      </p:sp>
      <p:sp>
        <p:nvSpPr>
          <p:cNvPr id="52" name="TextBox 51">
            <a:extLst>
              <a:ext uri="{FF2B5EF4-FFF2-40B4-BE49-F238E27FC236}">
                <a16:creationId xmlns:a16="http://schemas.microsoft.com/office/drawing/2014/main" id="{C4ACD597-51E2-97F5-9902-866CFF1938B0}"/>
              </a:ext>
            </a:extLst>
          </p:cNvPr>
          <p:cNvSpPr txBox="1"/>
          <p:nvPr/>
        </p:nvSpPr>
        <p:spPr>
          <a:xfrm>
            <a:off x="7900224" y="5420359"/>
            <a:ext cx="593432" cy="369332"/>
          </a:xfrm>
          <a:prstGeom prst="rect">
            <a:avLst/>
          </a:prstGeom>
          <a:noFill/>
        </p:spPr>
        <p:txBody>
          <a:bodyPr wrap="square" rtlCol="0">
            <a:spAutoFit/>
          </a:bodyPr>
          <a:lstStyle/>
          <a:p>
            <a:r>
              <a:rPr lang="en-US" dirty="0"/>
              <a:t>0.40</a:t>
            </a:r>
          </a:p>
        </p:txBody>
      </p:sp>
      <p:sp>
        <p:nvSpPr>
          <p:cNvPr id="53" name="TextBox 52">
            <a:extLst>
              <a:ext uri="{FF2B5EF4-FFF2-40B4-BE49-F238E27FC236}">
                <a16:creationId xmlns:a16="http://schemas.microsoft.com/office/drawing/2014/main" id="{43260E4B-3F7E-94A1-714C-80A3C9A94DD6}"/>
              </a:ext>
            </a:extLst>
          </p:cNvPr>
          <p:cNvSpPr txBox="1"/>
          <p:nvPr/>
        </p:nvSpPr>
        <p:spPr>
          <a:xfrm>
            <a:off x="8858300" y="5421044"/>
            <a:ext cx="593432" cy="369332"/>
          </a:xfrm>
          <a:prstGeom prst="rect">
            <a:avLst/>
          </a:prstGeom>
          <a:noFill/>
        </p:spPr>
        <p:txBody>
          <a:bodyPr wrap="square" rtlCol="0">
            <a:spAutoFit/>
          </a:bodyPr>
          <a:lstStyle/>
          <a:p>
            <a:r>
              <a:rPr lang="en-US" dirty="0"/>
              <a:t>0.77</a:t>
            </a:r>
          </a:p>
        </p:txBody>
      </p:sp>
      <p:sp>
        <p:nvSpPr>
          <p:cNvPr id="54" name="TextBox 53">
            <a:extLst>
              <a:ext uri="{FF2B5EF4-FFF2-40B4-BE49-F238E27FC236}">
                <a16:creationId xmlns:a16="http://schemas.microsoft.com/office/drawing/2014/main" id="{329D34F7-FB94-9582-1960-952A39D8BD75}"/>
              </a:ext>
            </a:extLst>
          </p:cNvPr>
          <p:cNvSpPr txBox="1"/>
          <p:nvPr/>
        </p:nvSpPr>
        <p:spPr>
          <a:xfrm>
            <a:off x="5545734" y="1325611"/>
            <a:ext cx="969683" cy="369332"/>
          </a:xfrm>
          <a:prstGeom prst="rect">
            <a:avLst/>
          </a:prstGeom>
          <a:noFill/>
        </p:spPr>
        <p:txBody>
          <a:bodyPr wrap="square" rtlCol="0">
            <a:spAutoFit/>
          </a:bodyPr>
          <a:lstStyle/>
          <a:p>
            <a:r>
              <a:rPr lang="en-US" b="1" dirty="0"/>
              <a:t>0.06**</a:t>
            </a:r>
          </a:p>
        </p:txBody>
      </p:sp>
      <p:sp>
        <p:nvSpPr>
          <p:cNvPr id="56" name="TextBox 55">
            <a:extLst>
              <a:ext uri="{FF2B5EF4-FFF2-40B4-BE49-F238E27FC236}">
                <a16:creationId xmlns:a16="http://schemas.microsoft.com/office/drawing/2014/main" id="{131C28CC-B536-6AAA-85FF-A857E4AD0951}"/>
              </a:ext>
            </a:extLst>
          </p:cNvPr>
          <p:cNvSpPr txBox="1"/>
          <p:nvPr/>
        </p:nvSpPr>
        <p:spPr>
          <a:xfrm>
            <a:off x="8001832" y="1651996"/>
            <a:ext cx="3991789" cy="1200329"/>
          </a:xfrm>
          <a:prstGeom prst="rect">
            <a:avLst/>
          </a:prstGeom>
          <a:noFill/>
          <a:ln w="38100">
            <a:solidFill>
              <a:srgbClr val="FF0000"/>
            </a:solidFill>
          </a:ln>
        </p:spPr>
        <p:txBody>
          <a:bodyPr wrap="square" rtlCol="0">
            <a:spAutoFit/>
          </a:bodyPr>
          <a:lstStyle/>
          <a:p>
            <a:r>
              <a:rPr lang="en-US" sz="2400" dirty="0">
                <a:solidFill>
                  <a:srgbClr val="000000"/>
                </a:solidFill>
                <a:effectLst/>
                <a:latin typeface="Times New Roman" panose="02020603050405020304" pitchFamily="18" charset="0"/>
                <a:ea typeface="Times New Roman" panose="02020603050405020304" pitchFamily="18" charset="0"/>
              </a:rPr>
              <a:t>The model showed acceptable fit (</a:t>
            </a:r>
            <a:r>
              <a:rPr lang="el-GR" sz="2400" dirty="0">
                <a:solidFill>
                  <a:srgbClr val="000000"/>
                </a:solidFill>
                <a:effectLst/>
                <a:latin typeface="Times New Roman" panose="02020603050405020304" pitchFamily="18" charset="0"/>
                <a:ea typeface="Times New Roman" panose="02020603050405020304" pitchFamily="18" charset="0"/>
              </a:rPr>
              <a:t>χ² (</a:t>
            </a:r>
            <a:r>
              <a:rPr lang="en-US" sz="2400" dirty="0">
                <a:solidFill>
                  <a:srgbClr val="000000"/>
                </a:solidFill>
                <a:latin typeface="Times New Roman" panose="02020603050405020304" pitchFamily="18" charset="0"/>
                <a:ea typeface="Times New Roman" panose="02020603050405020304" pitchFamily="18" charset="0"/>
              </a:rPr>
              <a:t>34</a:t>
            </a:r>
            <a:r>
              <a:rPr lang="el-GR" sz="2400" dirty="0">
                <a:solidFill>
                  <a:srgbClr val="000000"/>
                </a:solidFill>
                <a:effectLst/>
                <a:latin typeface="Times New Roman" panose="02020603050405020304" pitchFamily="18" charset="0"/>
                <a:ea typeface="Times New Roman" panose="02020603050405020304" pitchFamily="18" charset="0"/>
              </a:rPr>
              <a:t>) = </a:t>
            </a:r>
            <a:r>
              <a:rPr lang="en-US" sz="2400" dirty="0">
                <a:solidFill>
                  <a:srgbClr val="000000"/>
                </a:solidFill>
                <a:latin typeface="Times New Roman" panose="02020603050405020304" pitchFamily="18" charset="0"/>
                <a:ea typeface="Times New Roman" panose="02020603050405020304" pitchFamily="18" charset="0"/>
              </a:rPr>
              <a:t>48.52</a:t>
            </a:r>
            <a:r>
              <a:rPr lang="el-GR" sz="2400" dirty="0">
                <a:solidFill>
                  <a:srgbClr val="000000"/>
                </a:solidFill>
                <a:effectLst/>
                <a:latin typeface="Times New Roman" panose="02020603050405020304" pitchFamily="18" charset="0"/>
                <a:ea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rPr>
              <a:t>RMSEA = .070, TLI = .</a:t>
            </a:r>
            <a:r>
              <a:rPr lang="en-US" sz="2400" dirty="0">
                <a:solidFill>
                  <a:srgbClr val="000000"/>
                </a:solidFill>
                <a:latin typeface="Times New Roman" panose="02020603050405020304" pitchFamily="18" charset="0"/>
                <a:ea typeface="Times New Roman" panose="02020603050405020304" pitchFamily="18" charset="0"/>
              </a:rPr>
              <a:t>721</a:t>
            </a:r>
            <a:r>
              <a:rPr lang="en-US" sz="2400" dirty="0">
                <a:solidFill>
                  <a:srgbClr val="000000"/>
                </a:solidFill>
                <a:effectLst/>
                <a:latin typeface="Times New Roman" panose="02020603050405020304" pitchFamily="18" charset="0"/>
                <a:ea typeface="Times New Roman" panose="02020603050405020304" pitchFamily="18" charset="0"/>
              </a:rPr>
              <a:t>). </a:t>
            </a:r>
          </a:p>
        </p:txBody>
      </p:sp>
      <p:sp>
        <p:nvSpPr>
          <p:cNvPr id="4" name="TextBox 3">
            <a:extLst>
              <a:ext uri="{FF2B5EF4-FFF2-40B4-BE49-F238E27FC236}">
                <a16:creationId xmlns:a16="http://schemas.microsoft.com/office/drawing/2014/main" id="{834944FF-5594-8146-97DD-B5163CC09820}"/>
              </a:ext>
            </a:extLst>
          </p:cNvPr>
          <p:cNvSpPr txBox="1"/>
          <p:nvPr/>
        </p:nvSpPr>
        <p:spPr>
          <a:xfrm>
            <a:off x="989694" y="6030821"/>
            <a:ext cx="10455876" cy="461665"/>
          </a:xfrm>
          <a:prstGeom prst="rect">
            <a:avLst/>
          </a:prstGeom>
          <a:noFill/>
        </p:spPr>
        <p:txBody>
          <a:bodyPr wrap="none" rtlCol="0">
            <a:spAutoFit/>
          </a:bodyPr>
          <a:lstStyle/>
          <a:p>
            <a:r>
              <a:rPr lang="en-US" sz="2400" dirty="0"/>
              <a:t>8 measurement occasions of emotional engagement from age 13 to 21 (except 20)</a:t>
            </a:r>
          </a:p>
        </p:txBody>
      </p:sp>
      <p:grpSp>
        <p:nvGrpSpPr>
          <p:cNvPr id="5" name="Group 4">
            <a:extLst>
              <a:ext uri="{FF2B5EF4-FFF2-40B4-BE49-F238E27FC236}">
                <a16:creationId xmlns:a16="http://schemas.microsoft.com/office/drawing/2014/main" id="{0876231F-0E8D-D4B3-5D10-30186F8E4D77}"/>
              </a:ext>
            </a:extLst>
          </p:cNvPr>
          <p:cNvGrpSpPr/>
          <p:nvPr/>
        </p:nvGrpSpPr>
        <p:grpSpPr>
          <a:xfrm>
            <a:off x="620110" y="4796294"/>
            <a:ext cx="1268640" cy="1122120"/>
            <a:chOff x="641543" y="5024886"/>
            <a:chExt cx="1268640" cy="112212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1B33AC8-19B1-209C-483A-2D2280C09D7C}"/>
                    </a:ext>
                  </a:extLst>
                </p14:cNvPr>
                <p14:cNvContentPartPr/>
                <p14:nvPr/>
              </p14:nvContentPartPr>
              <p14:xfrm>
                <a:off x="716423" y="5024886"/>
                <a:ext cx="1193760" cy="1015920"/>
              </p14:xfrm>
            </p:contentPart>
          </mc:Choice>
          <mc:Fallback xmlns="">
            <p:pic>
              <p:nvPicPr>
                <p:cNvPr id="5" name="Ink 4">
                  <a:extLst>
                    <a:ext uri="{FF2B5EF4-FFF2-40B4-BE49-F238E27FC236}">
                      <a16:creationId xmlns:a16="http://schemas.microsoft.com/office/drawing/2014/main" id="{249350C5-CFD6-3A62-4C51-71276E70FEFD}"/>
                    </a:ext>
                  </a:extLst>
                </p:cNvPr>
                <p:cNvPicPr/>
                <p:nvPr/>
              </p:nvPicPr>
              <p:blipFill>
                <a:blip r:embed="rId4"/>
                <a:stretch>
                  <a:fillRect/>
                </a:stretch>
              </p:blipFill>
              <p:spPr>
                <a:xfrm>
                  <a:off x="680783" y="4988886"/>
                  <a:ext cx="1265400" cy="108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5CFB3BD-16F1-D27B-C754-E11CAB93C56E}"/>
                    </a:ext>
                  </a:extLst>
                </p14:cNvPr>
                <p14:cNvContentPartPr/>
                <p14:nvPr/>
              </p14:nvContentPartPr>
              <p14:xfrm>
                <a:off x="641543" y="5884926"/>
                <a:ext cx="292680" cy="262080"/>
              </p14:xfrm>
            </p:contentPart>
          </mc:Choice>
          <mc:Fallback xmlns="">
            <p:pic>
              <p:nvPicPr>
                <p:cNvPr id="6" name="Ink 5">
                  <a:extLst>
                    <a:ext uri="{FF2B5EF4-FFF2-40B4-BE49-F238E27FC236}">
                      <a16:creationId xmlns:a16="http://schemas.microsoft.com/office/drawing/2014/main" id="{7603CD3D-1A75-D325-F141-687EC14911E7}"/>
                    </a:ext>
                  </a:extLst>
                </p:cNvPr>
                <p:cNvPicPr/>
                <p:nvPr/>
              </p:nvPicPr>
              <p:blipFill>
                <a:blip r:embed="rId6"/>
                <a:stretch>
                  <a:fillRect/>
                </a:stretch>
              </p:blipFill>
              <p:spPr>
                <a:xfrm>
                  <a:off x="605903" y="5849286"/>
                  <a:ext cx="364320" cy="333720"/>
                </a:xfrm>
                <a:prstGeom prst="rect">
                  <a:avLst/>
                </a:prstGeom>
              </p:spPr>
            </p:pic>
          </mc:Fallback>
        </mc:AlternateContent>
      </p:grpSp>
    </p:spTree>
    <p:extLst>
      <p:ext uri="{BB962C8B-B14F-4D97-AF65-F5344CB8AC3E}">
        <p14:creationId xmlns:p14="http://schemas.microsoft.com/office/powerpoint/2010/main" val="124317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8926-A225-4B47-B9F3-038B5BEEA818}"/>
              </a:ext>
            </a:extLst>
          </p:cNvPr>
          <p:cNvSpPr>
            <a:spLocks noGrp="1"/>
          </p:cNvSpPr>
          <p:nvPr>
            <p:ph type="title"/>
          </p:nvPr>
        </p:nvSpPr>
        <p:spPr>
          <a:xfrm>
            <a:off x="1040373" y="30997"/>
            <a:ext cx="10515600" cy="1325563"/>
          </a:xfrm>
        </p:spPr>
        <p:txBody>
          <a:bodyPr>
            <a:noAutofit/>
          </a:bodyPr>
          <a:lstStyle/>
          <a:p>
            <a:pPr algn="ctr"/>
            <a:r>
              <a:rPr lang="en-US" sz="3000" b="1" dirty="0">
                <a:latin typeface="+mn-lt"/>
              </a:rPr>
              <a:t>Hypothesis 1: </a:t>
            </a:r>
            <a:r>
              <a:rPr lang="en-US" sz="3000" dirty="0">
                <a:latin typeface="Times New Roman" panose="02020603050405020304" pitchFamily="18" charset="0"/>
                <a:cs typeface="Times New Roman" panose="02020603050405020304" pitchFamily="18" charset="0"/>
              </a:rPr>
              <a:t>Does</a:t>
            </a:r>
            <a:r>
              <a:rPr lang="en-US" sz="3000" dirty="0">
                <a:latin typeface="+mn-lt"/>
              </a:rPr>
              <a:t> </a:t>
            </a:r>
            <a:r>
              <a:rPr lang="en-US" sz="3000" dirty="0">
                <a:solidFill>
                  <a:srgbClr val="000000"/>
                </a:solidFill>
                <a:effectLst/>
                <a:latin typeface="Times New Roman" panose="02020603050405020304" pitchFamily="18" charset="0"/>
                <a:ea typeface="Times New Roman" panose="02020603050405020304" pitchFamily="18" charset="0"/>
              </a:rPr>
              <a:t>Emotional Engagement for Friends Predict </a:t>
            </a:r>
            <a:r>
              <a:rPr lang="en-US" sz="3000" dirty="0">
                <a:solidFill>
                  <a:srgbClr val="FF0000"/>
                </a:solidFill>
                <a:effectLst/>
                <a:latin typeface="Times New Roman" panose="02020603050405020304" pitchFamily="18" charset="0"/>
                <a:ea typeface="Times New Roman" panose="02020603050405020304" pitchFamily="18" charset="0"/>
              </a:rPr>
              <a:t>Stranger</a:t>
            </a:r>
            <a:r>
              <a:rPr lang="en-US" sz="3000" dirty="0">
                <a:solidFill>
                  <a:srgbClr val="000000"/>
                </a:solidFill>
                <a:effectLst/>
                <a:latin typeface="Times New Roman" panose="02020603050405020304" pitchFamily="18" charset="0"/>
                <a:ea typeface="Times New Roman" panose="02020603050405020304" pitchFamily="18" charset="0"/>
              </a:rPr>
              <a:t>-Directed Empathy Responses?</a:t>
            </a:r>
            <a:endParaRPr lang="en-US" sz="3000" b="1" dirty="0">
              <a:latin typeface="+mn-lt"/>
            </a:endParaRPr>
          </a:p>
        </p:txBody>
      </p:sp>
      <p:pic>
        <p:nvPicPr>
          <p:cNvPr id="3" name="Picture 2" descr="A diagram of a network&#10;&#10;Description automatically generated">
            <a:extLst>
              <a:ext uri="{FF2B5EF4-FFF2-40B4-BE49-F238E27FC236}">
                <a16:creationId xmlns:a16="http://schemas.microsoft.com/office/drawing/2014/main" id="{6016E984-5A48-6638-4E0F-5B804106D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44" y="1243584"/>
            <a:ext cx="7515329" cy="5455453"/>
          </a:xfrm>
          <a:prstGeom prst="rect">
            <a:avLst/>
          </a:prstGeom>
        </p:spPr>
      </p:pic>
      <p:sp>
        <p:nvSpPr>
          <p:cNvPr id="16" name="TextBox 15">
            <a:extLst>
              <a:ext uri="{FF2B5EF4-FFF2-40B4-BE49-F238E27FC236}">
                <a16:creationId xmlns:a16="http://schemas.microsoft.com/office/drawing/2014/main" id="{CEAE4B27-8246-75ED-AF0A-947A9AAC7437}"/>
              </a:ext>
            </a:extLst>
          </p:cNvPr>
          <p:cNvSpPr txBox="1"/>
          <p:nvPr/>
        </p:nvSpPr>
        <p:spPr>
          <a:xfrm>
            <a:off x="7097323" y="1567871"/>
            <a:ext cx="4966661" cy="830997"/>
          </a:xfrm>
          <a:prstGeom prst="rect">
            <a:avLst/>
          </a:prstGeom>
          <a:noFill/>
          <a:ln w="19050">
            <a:solidFill>
              <a:srgbClr val="FF0000"/>
            </a:solidFill>
          </a:ln>
        </p:spPr>
        <p:txBody>
          <a:bodyPr wrap="square" rtlCol="0">
            <a:spAutoFit/>
          </a:bodyPr>
          <a:lstStyle/>
          <a:p>
            <a:r>
              <a:rPr lang="en-US" sz="2400" dirty="0"/>
              <a:t>Area activity when holding stranger’s hand and </a:t>
            </a:r>
            <a:r>
              <a:rPr lang="en-US" sz="2400" dirty="0">
                <a:solidFill>
                  <a:srgbClr val="FF0000"/>
                </a:solidFill>
              </a:rPr>
              <a:t>stranger</a:t>
            </a:r>
            <a:r>
              <a:rPr lang="en-US" sz="2400" dirty="0"/>
              <a:t> is facing threat</a:t>
            </a:r>
          </a:p>
        </p:txBody>
      </p:sp>
      <p:grpSp>
        <p:nvGrpSpPr>
          <p:cNvPr id="19" name="Group 18">
            <a:extLst>
              <a:ext uri="{FF2B5EF4-FFF2-40B4-BE49-F238E27FC236}">
                <a16:creationId xmlns:a16="http://schemas.microsoft.com/office/drawing/2014/main" id="{B55F9A33-0B0E-5023-0BE8-5E4324103D8C}"/>
              </a:ext>
            </a:extLst>
          </p:cNvPr>
          <p:cNvGrpSpPr/>
          <p:nvPr/>
        </p:nvGrpSpPr>
        <p:grpSpPr>
          <a:xfrm>
            <a:off x="6594048" y="1884672"/>
            <a:ext cx="405360" cy="319680"/>
            <a:chOff x="6594048" y="1884672"/>
            <a:chExt cx="405360" cy="319680"/>
          </a:xfrm>
        </p:grpSpPr>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65BE1CFE-B260-6F0A-EE2A-128DB8F63298}"/>
                    </a:ext>
                  </a:extLst>
                </p14:cNvPr>
                <p14:cNvContentPartPr/>
                <p14:nvPr/>
              </p14:nvContentPartPr>
              <p14:xfrm>
                <a:off x="6594048" y="2000952"/>
                <a:ext cx="356400" cy="37440"/>
              </p14:xfrm>
            </p:contentPart>
          </mc:Choice>
          <mc:Fallback xmlns="">
            <p:pic>
              <p:nvPicPr>
                <p:cNvPr id="17" name="Ink 16">
                  <a:extLst>
                    <a:ext uri="{FF2B5EF4-FFF2-40B4-BE49-F238E27FC236}">
                      <a16:creationId xmlns:a16="http://schemas.microsoft.com/office/drawing/2014/main" id="{65BE1CFE-B260-6F0A-EE2A-128DB8F63298}"/>
                    </a:ext>
                  </a:extLst>
                </p:cNvPr>
                <p:cNvPicPr/>
                <p:nvPr/>
              </p:nvPicPr>
              <p:blipFill>
                <a:blip r:embed="rId5"/>
                <a:stretch>
                  <a:fillRect/>
                </a:stretch>
              </p:blipFill>
              <p:spPr>
                <a:xfrm>
                  <a:off x="6558408" y="1965312"/>
                  <a:ext cx="428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69DFC3AA-9A8A-D45B-9B17-DBFE2016F4B5}"/>
                    </a:ext>
                  </a:extLst>
                </p14:cNvPr>
                <p14:cNvContentPartPr/>
                <p14:nvPr/>
              </p14:nvContentPartPr>
              <p14:xfrm>
                <a:off x="6806808" y="1884672"/>
                <a:ext cx="192600" cy="319680"/>
              </p14:xfrm>
            </p:contentPart>
          </mc:Choice>
          <mc:Fallback xmlns="">
            <p:pic>
              <p:nvPicPr>
                <p:cNvPr id="18" name="Ink 17">
                  <a:extLst>
                    <a:ext uri="{FF2B5EF4-FFF2-40B4-BE49-F238E27FC236}">
                      <a16:creationId xmlns:a16="http://schemas.microsoft.com/office/drawing/2014/main" id="{69DFC3AA-9A8A-D45B-9B17-DBFE2016F4B5}"/>
                    </a:ext>
                  </a:extLst>
                </p:cNvPr>
                <p:cNvPicPr/>
                <p:nvPr/>
              </p:nvPicPr>
              <p:blipFill>
                <a:blip r:embed="rId7"/>
                <a:stretch>
                  <a:fillRect/>
                </a:stretch>
              </p:blipFill>
              <p:spPr>
                <a:xfrm>
                  <a:off x="6770808" y="1849032"/>
                  <a:ext cx="264240" cy="391320"/>
                </a:xfrm>
                <a:prstGeom prst="rect">
                  <a:avLst/>
                </a:prstGeom>
              </p:spPr>
            </p:pic>
          </mc:Fallback>
        </mc:AlternateContent>
      </p:grpSp>
    </p:spTree>
    <p:extLst>
      <p:ext uri="{BB962C8B-B14F-4D97-AF65-F5344CB8AC3E}">
        <p14:creationId xmlns:p14="http://schemas.microsoft.com/office/powerpoint/2010/main" val="136341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Ink 3">
                <a:extLst>
                  <a:ext uri="{FF2B5EF4-FFF2-40B4-BE49-F238E27FC236}">
                    <a16:creationId xmlns:a16="http://schemas.microsoft.com/office/drawing/2014/main" id="{EABDE822-C2EC-DC4B-ADB9-C9D3395B5577}"/>
                  </a:ext>
                </a:extLst>
              </p14:cNvPr>
              <p14:cNvContentPartPr/>
              <p14:nvPr/>
            </p14:nvContentPartPr>
            <p14:xfrm>
              <a:off x="12549207" y="-85241"/>
              <a:ext cx="360" cy="360"/>
            </p14:xfrm>
          </p:contentPart>
        </mc:Choice>
        <mc:Fallback xmlns="">
          <p:pic>
            <p:nvPicPr>
              <p:cNvPr id="4" name="Ink 3">
                <a:extLst>
                  <a:ext uri="{FF2B5EF4-FFF2-40B4-BE49-F238E27FC236}">
                    <a16:creationId xmlns:a16="http://schemas.microsoft.com/office/drawing/2014/main" id="{EABDE822-C2EC-DC4B-ADB9-C9D3395B5577}"/>
                  </a:ext>
                </a:extLst>
              </p:cNvPr>
              <p:cNvPicPr/>
              <p:nvPr/>
            </p:nvPicPr>
            <p:blipFill>
              <a:blip r:embed="rId6"/>
              <a:stretch>
                <a:fillRect/>
              </a:stretch>
            </p:blipFill>
            <p:spPr>
              <a:xfrm>
                <a:off x="12513207" y="-301241"/>
                <a:ext cx="72000" cy="432000"/>
              </a:xfrm>
              <a:prstGeom prst="rect">
                <a:avLst/>
              </a:prstGeom>
            </p:spPr>
          </p:pic>
        </mc:Fallback>
      </mc:AlternateContent>
      <p:pic>
        <p:nvPicPr>
          <p:cNvPr id="5" name="Picture 4" descr="A diagram of a network&#10;&#10;Description automatically generated">
            <a:extLst>
              <a:ext uri="{FF2B5EF4-FFF2-40B4-BE49-F238E27FC236}">
                <a16:creationId xmlns:a16="http://schemas.microsoft.com/office/drawing/2014/main" id="{21DE48BD-2070-510C-294D-E34FB4FB3E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9804" y="1356560"/>
            <a:ext cx="7230148" cy="5248437"/>
          </a:xfrm>
          <a:prstGeom prst="rect">
            <a:avLst/>
          </a:prstGeom>
        </p:spPr>
      </p:pic>
      <p:sp>
        <p:nvSpPr>
          <p:cNvPr id="6" name="TextBox 5">
            <a:extLst>
              <a:ext uri="{FF2B5EF4-FFF2-40B4-BE49-F238E27FC236}">
                <a16:creationId xmlns:a16="http://schemas.microsoft.com/office/drawing/2014/main" id="{BE537CD8-40A2-82A2-CF1E-DBBC2534AAB9}"/>
              </a:ext>
            </a:extLst>
          </p:cNvPr>
          <p:cNvSpPr txBox="1"/>
          <p:nvPr/>
        </p:nvSpPr>
        <p:spPr>
          <a:xfrm>
            <a:off x="3587856" y="2885214"/>
            <a:ext cx="1431802" cy="830997"/>
          </a:xfrm>
          <a:prstGeom prst="rect">
            <a:avLst/>
          </a:prstGeom>
          <a:noFill/>
          <a:ln w="28575">
            <a:noFill/>
          </a:ln>
        </p:spPr>
        <p:txBody>
          <a:bodyPr wrap="none" rtlCol="0">
            <a:spAutoFit/>
          </a:bodyPr>
          <a:lstStyle/>
          <a:p>
            <a:r>
              <a:rPr lang="en-US" sz="2400" dirty="0"/>
              <a:t>b1 = -0.29</a:t>
            </a:r>
          </a:p>
          <a:p>
            <a:r>
              <a:rPr lang="en-US" sz="2400" dirty="0"/>
              <a:t>p = 0.463</a:t>
            </a:r>
          </a:p>
        </p:txBody>
      </p:sp>
      <p:sp>
        <p:nvSpPr>
          <p:cNvPr id="8" name="TextBox 7">
            <a:extLst>
              <a:ext uri="{FF2B5EF4-FFF2-40B4-BE49-F238E27FC236}">
                <a16:creationId xmlns:a16="http://schemas.microsoft.com/office/drawing/2014/main" id="{3F34192C-E515-255C-B181-42A0D8B0CD0D}"/>
              </a:ext>
            </a:extLst>
          </p:cNvPr>
          <p:cNvSpPr txBox="1"/>
          <p:nvPr/>
        </p:nvSpPr>
        <p:spPr>
          <a:xfrm>
            <a:off x="6705017" y="2912828"/>
            <a:ext cx="1747594" cy="830997"/>
          </a:xfrm>
          <a:prstGeom prst="rect">
            <a:avLst/>
          </a:prstGeom>
          <a:noFill/>
          <a:ln w="28575">
            <a:solidFill>
              <a:schemeClr val="accent1"/>
            </a:solidFill>
          </a:ln>
        </p:spPr>
        <p:txBody>
          <a:bodyPr wrap="none" rtlCol="0">
            <a:spAutoFit/>
          </a:bodyPr>
          <a:lstStyle/>
          <a:p>
            <a:r>
              <a:rPr lang="en-US" sz="2400" b="1" dirty="0"/>
              <a:t>b2 = -0.61**</a:t>
            </a:r>
          </a:p>
          <a:p>
            <a:r>
              <a:rPr lang="en-US" sz="2400" b="1" dirty="0"/>
              <a:t>p = .002</a:t>
            </a:r>
          </a:p>
        </p:txBody>
      </p:sp>
      <p:sp>
        <p:nvSpPr>
          <p:cNvPr id="11" name="Title 1">
            <a:extLst>
              <a:ext uri="{FF2B5EF4-FFF2-40B4-BE49-F238E27FC236}">
                <a16:creationId xmlns:a16="http://schemas.microsoft.com/office/drawing/2014/main" id="{FB0DE0DB-D51B-7393-1514-2012E09192BA}"/>
              </a:ext>
            </a:extLst>
          </p:cNvPr>
          <p:cNvSpPr txBox="1">
            <a:spLocks/>
          </p:cNvSpPr>
          <p:nvPr/>
        </p:nvSpPr>
        <p:spPr>
          <a:xfrm>
            <a:off x="1040373" y="3099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mn-lt"/>
              </a:rPr>
              <a:t>Higher </a:t>
            </a:r>
            <a:r>
              <a:rPr lang="en-US" sz="3000" dirty="0">
                <a:solidFill>
                  <a:srgbClr val="000000"/>
                </a:solidFill>
                <a:latin typeface="Times New Roman" panose="02020603050405020304" pitchFamily="18" charset="0"/>
                <a:ea typeface="Times New Roman" panose="02020603050405020304" pitchFamily="18" charset="0"/>
              </a:rPr>
              <a:t>Emotional Engagement in Adolescence Predicted </a:t>
            </a:r>
            <a:r>
              <a:rPr lang="en-US" sz="3000" b="1" dirty="0">
                <a:solidFill>
                  <a:srgbClr val="000000"/>
                </a:solidFill>
                <a:latin typeface="Times New Roman" panose="02020603050405020304" pitchFamily="18" charset="0"/>
                <a:ea typeface="Times New Roman" panose="02020603050405020304" pitchFamily="18" charset="0"/>
              </a:rPr>
              <a:t>Lower </a:t>
            </a:r>
            <a:r>
              <a:rPr lang="en-US" sz="3000" dirty="0">
                <a:solidFill>
                  <a:srgbClr val="FF0000"/>
                </a:solidFill>
                <a:latin typeface="Times New Roman" panose="02020603050405020304" pitchFamily="18" charset="0"/>
                <a:ea typeface="Times New Roman" panose="02020603050405020304" pitchFamily="18" charset="0"/>
              </a:rPr>
              <a:t>Stranger</a:t>
            </a:r>
            <a:r>
              <a:rPr lang="en-US" sz="3000" dirty="0">
                <a:solidFill>
                  <a:srgbClr val="000000"/>
                </a:solidFill>
                <a:latin typeface="Times New Roman" panose="02020603050405020304" pitchFamily="18" charset="0"/>
                <a:ea typeface="Times New Roman" panose="02020603050405020304" pitchFamily="18" charset="0"/>
              </a:rPr>
              <a:t>-Directed Empathy at Temporal Pole</a:t>
            </a:r>
            <a:endParaRPr lang="en-US" sz="3000" b="1" dirty="0">
              <a:latin typeface="+mn-lt"/>
            </a:endParaRPr>
          </a:p>
        </p:txBody>
      </p:sp>
    </p:spTree>
    <p:extLst>
      <p:ext uri="{BB962C8B-B14F-4D97-AF65-F5344CB8AC3E}">
        <p14:creationId xmlns:p14="http://schemas.microsoft.com/office/powerpoint/2010/main" val="326333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Ink 3">
                <a:extLst>
                  <a:ext uri="{FF2B5EF4-FFF2-40B4-BE49-F238E27FC236}">
                    <a16:creationId xmlns:a16="http://schemas.microsoft.com/office/drawing/2014/main" id="{EABDE822-C2EC-DC4B-ADB9-C9D3395B5577}"/>
                  </a:ext>
                </a:extLst>
              </p14:cNvPr>
              <p14:cNvContentPartPr/>
              <p14:nvPr/>
            </p14:nvContentPartPr>
            <p14:xfrm>
              <a:off x="12549207" y="-85241"/>
              <a:ext cx="360" cy="360"/>
            </p14:xfrm>
          </p:contentPart>
        </mc:Choice>
        <mc:Fallback xmlns="">
          <p:pic>
            <p:nvPicPr>
              <p:cNvPr id="4" name="Ink 3">
                <a:extLst>
                  <a:ext uri="{FF2B5EF4-FFF2-40B4-BE49-F238E27FC236}">
                    <a16:creationId xmlns:a16="http://schemas.microsoft.com/office/drawing/2014/main" id="{EABDE822-C2EC-DC4B-ADB9-C9D3395B5577}"/>
                  </a:ext>
                </a:extLst>
              </p:cNvPr>
              <p:cNvPicPr/>
              <p:nvPr/>
            </p:nvPicPr>
            <p:blipFill>
              <a:blip r:embed="rId6"/>
              <a:stretch>
                <a:fillRect/>
              </a:stretch>
            </p:blipFill>
            <p:spPr>
              <a:xfrm>
                <a:off x="12513207" y="-301241"/>
                <a:ext cx="72000" cy="432000"/>
              </a:xfrm>
              <a:prstGeom prst="rect">
                <a:avLst/>
              </a:prstGeom>
            </p:spPr>
          </p:pic>
        </mc:Fallback>
      </mc:AlternateContent>
      <p:pic>
        <p:nvPicPr>
          <p:cNvPr id="5" name="Picture 4" descr="A diagram of a network&#10;&#10;Description automatically generated">
            <a:extLst>
              <a:ext uri="{FF2B5EF4-FFF2-40B4-BE49-F238E27FC236}">
                <a16:creationId xmlns:a16="http://schemas.microsoft.com/office/drawing/2014/main" id="{21DE48BD-2070-510C-294D-E34FB4FB3E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894" y="1403528"/>
            <a:ext cx="6863763" cy="4982475"/>
          </a:xfrm>
          <a:prstGeom prst="rect">
            <a:avLst/>
          </a:prstGeom>
        </p:spPr>
      </p:pic>
      <p:sp>
        <p:nvSpPr>
          <p:cNvPr id="3" name="TextBox 2">
            <a:extLst>
              <a:ext uri="{FF2B5EF4-FFF2-40B4-BE49-F238E27FC236}">
                <a16:creationId xmlns:a16="http://schemas.microsoft.com/office/drawing/2014/main" id="{C0413705-C7CC-CA8C-7B53-64C4B11B8D58}"/>
              </a:ext>
            </a:extLst>
          </p:cNvPr>
          <p:cNvSpPr txBox="1"/>
          <p:nvPr/>
        </p:nvSpPr>
        <p:spPr>
          <a:xfrm>
            <a:off x="7097323" y="1567871"/>
            <a:ext cx="4966661" cy="830997"/>
          </a:xfrm>
          <a:prstGeom prst="rect">
            <a:avLst/>
          </a:prstGeom>
          <a:noFill/>
          <a:ln w="19050">
            <a:solidFill>
              <a:srgbClr val="FF0000"/>
            </a:solidFill>
          </a:ln>
        </p:spPr>
        <p:txBody>
          <a:bodyPr wrap="square" rtlCol="0">
            <a:spAutoFit/>
          </a:bodyPr>
          <a:lstStyle/>
          <a:p>
            <a:r>
              <a:rPr lang="en-US" sz="2400" dirty="0"/>
              <a:t>Area activity when holding partner’s hand hand and partner is facing threat</a:t>
            </a:r>
          </a:p>
        </p:txBody>
      </p:sp>
      <p:grpSp>
        <p:nvGrpSpPr>
          <p:cNvPr id="7" name="Group 6">
            <a:extLst>
              <a:ext uri="{FF2B5EF4-FFF2-40B4-BE49-F238E27FC236}">
                <a16:creationId xmlns:a16="http://schemas.microsoft.com/office/drawing/2014/main" id="{DA7847FA-F624-94F5-A25D-9C4E94205A65}"/>
              </a:ext>
            </a:extLst>
          </p:cNvPr>
          <p:cNvGrpSpPr/>
          <p:nvPr/>
        </p:nvGrpSpPr>
        <p:grpSpPr>
          <a:xfrm>
            <a:off x="6594048" y="1884672"/>
            <a:ext cx="405360" cy="319680"/>
            <a:chOff x="6594048" y="1884672"/>
            <a:chExt cx="405360" cy="319680"/>
          </a:xfrm>
        </p:grpSpPr>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2C833D63-691A-5C04-0BB8-5AA4F00EB03D}"/>
                    </a:ext>
                  </a:extLst>
                </p14:cNvPr>
                <p14:cNvContentPartPr/>
                <p14:nvPr/>
              </p14:nvContentPartPr>
              <p14:xfrm>
                <a:off x="6594048" y="2000952"/>
                <a:ext cx="356400" cy="37440"/>
              </p14:xfrm>
            </p:contentPart>
          </mc:Choice>
          <mc:Fallback xmlns="">
            <p:pic>
              <p:nvPicPr>
                <p:cNvPr id="17" name="Ink 16">
                  <a:extLst>
                    <a:ext uri="{FF2B5EF4-FFF2-40B4-BE49-F238E27FC236}">
                      <a16:creationId xmlns:a16="http://schemas.microsoft.com/office/drawing/2014/main" id="{65BE1CFE-B260-6F0A-EE2A-128DB8F63298}"/>
                    </a:ext>
                  </a:extLst>
                </p:cNvPr>
                <p:cNvPicPr/>
                <p:nvPr/>
              </p:nvPicPr>
              <p:blipFill>
                <a:blip r:embed="rId5"/>
                <a:stretch>
                  <a:fillRect/>
                </a:stretch>
              </p:blipFill>
              <p:spPr>
                <a:xfrm>
                  <a:off x="6558408" y="1965312"/>
                  <a:ext cx="428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3158A567-7EB6-0F93-D409-1C7F9B739968}"/>
                    </a:ext>
                  </a:extLst>
                </p14:cNvPr>
                <p14:cNvContentPartPr/>
                <p14:nvPr/>
              </p14:nvContentPartPr>
              <p14:xfrm>
                <a:off x="6806808" y="1884672"/>
                <a:ext cx="192600" cy="319680"/>
              </p14:xfrm>
            </p:contentPart>
          </mc:Choice>
          <mc:Fallback xmlns="">
            <p:pic>
              <p:nvPicPr>
                <p:cNvPr id="18" name="Ink 17">
                  <a:extLst>
                    <a:ext uri="{FF2B5EF4-FFF2-40B4-BE49-F238E27FC236}">
                      <a16:creationId xmlns:a16="http://schemas.microsoft.com/office/drawing/2014/main" id="{69DFC3AA-9A8A-D45B-9B17-DBFE2016F4B5}"/>
                    </a:ext>
                  </a:extLst>
                </p:cNvPr>
                <p:cNvPicPr/>
                <p:nvPr/>
              </p:nvPicPr>
              <p:blipFill>
                <a:blip r:embed="rId10"/>
                <a:stretch>
                  <a:fillRect/>
                </a:stretch>
              </p:blipFill>
              <p:spPr>
                <a:xfrm>
                  <a:off x="6770808" y="1849032"/>
                  <a:ext cx="264240" cy="391320"/>
                </a:xfrm>
                <a:prstGeom prst="rect">
                  <a:avLst/>
                </a:prstGeom>
              </p:spPr>
            </p:pic>
          </mc:Fallback>
        </mc:AlternateContent>
      </p:grpSp>
      <p:sp>
        <p:nvSpPr>
          <p:cNvPr id="13" name="Title 1">
            <a:extLst>
              <a:ext uri="{FF2B5EF4-FFF2-40B4-BE49-F238E27FC236}">
                <a16:creationId xmlns:a16="http://schemas.microsoft.com/office/drawing/2014/main" id="{EBF2454E-7F46-98FD-CE9C-89B2C7BA88D0}"/>
              </a:ext>
            </a:extLst>
          </p:cNvPr>
          <p:cNvSpPr txBox="1">
            <a:spLocks/>
          </p:cNvSpPr>
          <p:nvPr/>
        </p:nvSpPr>
        <p:spPr>
          <a:xfrm>
            <a:off x="1040373" y="3099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mn-lt"/>
              </a:rPr>
              <a:t>Hypothesis 2: </a:t>
            </a:r>
            <a:r>
              <a:rPr lang="en-US" sz="3000" b="1" dirty="0">
                <a:latin typeface="Times New Roman" panose="02020603050405020304" pitchFamily="18" charset="0"/>
                <a:cs typeface="Times New Roman" panose="02020603050405020304" pitchFamily="18" charset="0"/>
              </a:rPr>
              <a:t>Does</a:t>
            </a:r>
            <a:r>
              <a:rPr lang="en-US" sz="3000" b="1" dirty="0">
                <a:latin typeface="+mn-lt"/>
              </a:rPr>
              <a:t> </a:t>
            </a:r>
            <a:r>
              <a:rPr lang="en-US" sz="3000" dirty="0">
                <a:solidFill>
                  <a:srgbClr val="000000"/>
                </a:solidFill>
                <a:latin typeface="Times New Roman" panose="02020603050405020304" pitchFamily="18" charset="0"/>
                <a:ea typeface="Times New Roman" panose="02020603050405020304" pitchFamily="18" charset="0"/>
              </a:rPr>
              <a:t>Emotional Engagement for Friends Predict </a:t>
            </a:r>
            <a:r>
              <a:rPr lang="en-US" sz="3000" dirty="0">
                <a:solidFill>
                  <a:srgbClr val="FF0000"/>
                </a:solidFill>
                <a:latin typeface="Times New Roman" panose="02020603050405020304" pitchFamily="18" charset="0"/>
                <a:ea typeface="Times New Roman" panose="02020603050405020304" pitchFamily="18" charset="0"/>
              </a:rPr>
              <a:t>Partner</a:t>
            </a:r>
            <a:r>
              <a:rPr lang="en-US" sz="3000" dirty="0">
                <a:solidFill>
                  <a:srgbClr val="000000"/>
                </a:solidFill>
                <a:latin typeface="Times New Roman" panose="02020603050405020304" pitchFamily="18" charset="0"/>
                <a:ea typeface="Times New Roman" panose="02020603050405020304" pitchFamily="18" charset="0"/>
              </a:rPr>
              <a:t>-Directed Empathy Responses?</a:t>
            </a:r>
            <a:endParaRPr lang="en-US" sz="3000" b="1" dirty="0">
              <a:latin typeface="+mn-lt"/>
            </a:endParaRPr>
          </a:p>
        </p:txBody>
      </p:sp>
    </p:spTree>
    <p:extLst>
      <p:ext uri="{BB962C8B-B14F-4D97-AF65-F5344CB8AC3E}">
        <p14:creationId xmlns:p14="http://schemas.microsoft.com/office/powerpoint/2010/main" val="256871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Ink 3">
                <a:extLst>
                  <a:ext uri="{FF2B5EF4-FFF2-40B4-BE49-F238E27FC236}">
                    <a16:creationId xmlns:a16="http://schemas.microsoft.com/office/drawing/2014/main" id="{EABDE822-C2EC-DC4B-ADB9-C9D3395B5577}"/>
                  </a:ext>
                </a:extLst>
              </p14:cNvPr>
              <p14:cNvContentPartPr/>
              <p14:nvPr/>
            </p14:nvContentPartPr>
            <p14:xfrm>
              <a:off x="12549207" y="-85241"/>
              <a:ext cx="360" cy="360"/>
            </p14:xfrm>
          </p:contentPart>
        </mc:Choice>
        <mc:Fallback xmlns="">
          <p:pic>
            <p:nvPicPr>
              <p:cNvPr id="4" name="Ink 3">
                <a:extLst>
                  <a:ext uri="{FF2B5EF4-FFF2-40B4-BE49-F238E27FC236}">
                    <a16:creationId xmlns:a16="http://schemas.microsoft.com/office/drawing/2014/main" id="{EABDE822-C2EC-DC4B-ADB9-C9D3395B5577}"/>
                  </a:ext>
                </a:extLst>
              </p:cNvPr>
              <p:cNvPicPr/>
              <p:nvPr/>
            </p:nvPicPr>
            <p:blipFill>
              <a:blip r:embed="rId6"/>
              <a:stretch>
                <a:fillRect/>
              </a:stretch>
            </p:blipFill>
            <p:spPr>
              <a:xfrm>
                <a:off x="12513207" y="-301241"/>
                <a:ext cx="72000" cy="432000"/>
              </a:xfrm>
              <a:prstGeom prst="rect">
                <a:avLst/>
              </a:prstGeom>
            </p:spPr>
          </p:pic>
        </mc:Fallback>
      </mc:AlternateContent>
      <p:pic>
        <p:nvPicPr>
          <p:cNvPr id="5" name="Picture 4" descr="A diagram of a network&#10;&#10;Description automatically generated">
            <a:extLst>
              <a:ext uri="{FF2B5EF4-FFF2-40B4-BE49-F238E27FC236}">
                <a16:creationId xmlns:a16="http://schemas.microsoft.com/office/drawing/2014/main" id="{21DE48BD-2070-510C-294D-E34FB4FB3E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9765" y="1073433"/>
            <a:ext cx="7831281" cy="5684806"/>
          </a:xfrm>
          <a:prstGeom prst="rect">
            <a:avLst/>
          </a:prstGeom>
        </p:spPr>
      </p:pic>
      <p:sp>
        <p:nvSpPr>
          <p:cNvPr id="6" name="TextBox 5">
            <a:extLst>
              <a:ext uri="{FF2B5EF4-FFF2-40B4-BE49-F238E27FC236}">
                <a16:creationId xmlns:a16="http://schemas.microsoft.com/office/drawing/2014/main" id="{BE537CD8-40A2-82A2-CF1E-DBBC2534AAB9}"/>
              </a:ext>
            </a:extLst>
          </p:cNvPr>
          <p:cNvSpPr txBox="1"/>
          <p:nvPr/>
        </p:nvSpPr>
        <p:spPr>
          <a:xfrm>
            <a:off x="3754366" y="2849649"/>
            <a:ext cx="1337226" cy="830997"/>
          </a:xfrm>
          <a:prstGeom prst="rect">
            <a:avLst/>
          </a:prstGeom>
          <a:noFill/>
          <a:ln w="28575">
            <a:noFill/>
          </a:ln>
        </p:spPr>
        <p:txBody>
          <a:bodyPr wrap="none" rtlCol="0">
            <a:spAutoFit/>
          </a:bodyPr>
          <a:lstStyle/>
          <a:p>
            <a:r>
              <a:rPr lang="en-US" sz="2400" dirty="0"/>
              <a:t>b1 = 0.60</a:t>
            </a:r>
          </a:p>
          <a:p>
            <a:r>
              <a:rPr lang="en-US" sz="2400" dirty="0"/>
              <a:t>p = 0.148</a:t>
            </a:r>
          </a:p>
        </p:txBody>
      </p:sp>
      <p:sp>
        <p:nvSpPr>
          <p:cNvPr id="8" name="TextBox 7">
            <a:extLst>
              <a:ext uri="{FF2B5EF4-FFF2-40B4-BE49-F238E27FC236}">
                <a16:creationId xmlns:a16="http://schemas.microsoft.com/office/drawing/2014/main" id="{3F34192C-E515-255C-B181-42A0D8B0CD0D}"/>
              </a:ext>
            </a:extLst>
          </p:cNvPr>
          <p:cNvSpPr txBox="1"/>
          <p:nvPr/>
        </p:nvSpPr>
        <p:spPr>
          <a:xfrm>
            <a:off x="7156641" y="2849648"/>
            <a:ext cx="1337226" cy="830997"/>
          </a:xfrm>
          <a:prstGeom prst="rect">
            <a:avLst/>
          </a:prstGeom>
          <a:noFill/>
          <a:ln w="28575">
            <a:noFill/>
          </a:ln>
        </p:spPr>
        <p:txBody>
          <a:bodyPr wrap="none" rtlCol="0">
            <a:spAutoFit/>
          </a:bodyPr>
          <a:lstStyle/>
          <a:p>
            <a:r>
              <a:rPr lang="en-US" sz="2400" dirty="0"/>
              <a:t>b2 = 0.13</a:t>
            </a:r>
          </a:p>
          <a:p>
            <a:r>
              <a:rPr lang="en-US" sz="2400" dirty="0"/>
              <a:t>p = 0.551</a:t>
            </a:r>
          </a:p>
        </p:txBody>
      </p:sp>
      <p:sp>
        <p:nvSpPr>
          <p:cNvPr id="11" name="Title 1">
            <a:extLst>
              <a:ext uri="{FF2B5EF4-FFF2-40B4-BE49-F238E27FC236}">
                <a16:creationId xmlns:a16="http://schemas.microsoft.com/office/drawing/2014/main" id="{4A8AAB71-6633-BB29-F723-8F999C7F5070}"/>
              </a:ext>
            </a:extLst>
          </p:cNvPr>
          <p:cNvSpPr txBox="1">
            <a:spLocks/>
          </p:cNvSpPr>
          <p:nvPr/>
        </p:nvSpPr>
        <p:spPr>
          <a:xfrm>
            <a:off x="1040373" y="3099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a:latin typeface="+mn-lt"/>
                <a:ea typeface="Times New Roman" panose="02020603050405020304" pitchFamily="18" charset="0"/>
              </a:rPr>
              <a:t>No significant Association Between Emotional Engagement and </a:t>
            </a:r>
            <a:r>
              <a:rPr lang="en-US" sz="3000" dirty="0">
                <a:solidFill>
                  <a:srgbClr val="FF0000"/>
                </a:solidFill>
                <a:latin typeface="Times New Roman" panose="02020603050405020304" pitchFamily="18" charset="0"/>
                <a:ea typeface="Times New Roman" panose="02020603050405020304" pitchFamily="18" charset="0"/>
              </a:rPr>
              <a:t>Partner</a:t>
            </a:r>
            <a:r>
              <a:rPr lang="en-US" sz="3000" dirty="0">
                <a:solidFill>
                  <a:srgbClr val="000000"/>
                </a:solidFill>
                <a:latin typeface="Times New Roman" panose="02020603050405020304" pitchFamily="18" charset="0"/>
                <a:ea typeface="Times New Roman" panose="02020603050405020304" pitchFamily="18" charset="0"/>
              </a:rPr>
              <a:t>-Directed Empathy</a:t>
            </a:r>
            <a:endParaRPr lang="en-US" sz="3000" b="1" dirty="0">
              <a:latin typeface="+mn-lt"/>
            </a:endParaRPr>
          </a:p>
        </p:txBody>
      </p:sp>
    </p:spTree>
    <p:extLst>
      <p:ext uri="{BB962C8B-B14F-4D97-AF65-F5344CB8AC3E}">
        <p14:creationId xmlns:p14="http://schemas.microsoft.com/office/powerpoint/2010/main" val="229677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1D7C27-B3E1-03AA-6E72-FFE31464A1AD}"/>
              </a:ext>
            </a:extLst>
          </p:cNvPr>
          <p:cNvSpPr>
            <a:spLocks noGrp="1"/>
          </p:cNvSpPr>
          <p:nvPr>
            <p:ph idx="1"/>
          </p:nvPr>
        </p:nvSpPr>
        <p:spPr>
          <a:xfrm>
            <a:off x="691896" y="471519"/>
            <a:ext cx="10515600" cy="4351338"/>
          </a:xfrm>
        </p:spPr>
        <p:txBody>
          <a:bodyPr>
            <a:normAutofit/>
          </a:bodyPr>
          <a:lstStyle/>
          <a:p>
            <a:pPr marL="0" indent="0" algn="ctr">
              <a:buNone/>
            </a:pPr>
            <a:r>
              <a:rPr lang="en-US" sz="3000" dirty="0"/>
              <a:t>Why is higher emotional engagement linked to reduced temporal pole activation anticipating stranger’s distress?</a:t>
            </a:r>
          </a:p>
        </p:txBody>
      </p:sp>
      <p:sp>
        <p:nvSpPr>
          <p:cNvPr id="2" name="TextBox 1">
            <a:extLst>
              <a:ext uri="{FF2B5EF4-FFF2-40B4-BE49-F238E27FC236}">
                <a16:creationId xmlns:a16="http://schemas.microsoft.com/office/drawing/2014/main" id="{148ED521-BC77-67AF-82C2-A6493DE13E14}"/>
              </a:ext>
            </a:extLst>
          </p:cNvPr>
          <p:cNvSpPr txBox="1"/>
          <p:nvPr/>
        </p:nvSpPr>
        <p:spPr>
          <a:xfrm>
            <a:off x="5423256" y="1954498"/>
            <a:ext cx="6525768" cy="4247317"/>
          </a:xfrm>
          <a:prstGeom prst="rect">
            <a:avLst/>
          </a:prstGeom>
          <a:noFill/>
        </p:spPr>
        <p:txBody>
          <a:bodyPr wrap="square" rtlCol="0">
            <a:spAutoFit/>
          </a:bodyPr>
          <a:lstStyle/>
          <a:p>
            <a:r>
              <a:rPr lang="en-US" sz="3000" dirty="0">
                <a:solidFill>
                  <a:srgbClr val="FF0000"/>
                </a:solidFill>
              </a:rPr>
              <a:t>Maybe handholding added support-giving effect, which reduces neural threat related activity!</a:t>
            </a:r>
          </a:p>
          <a:p>
            <a:endParaRPr lang="en-US" sz="3000" dirty="0">
              <a:solidFill>
                <a:srgbClr val="FF0000"/>
              </a:solidFill>
            </a:endParaRPr>
          </a:p>
          <a:p>
            <a:r>
              <a:rPr lang="en-US" sz="3000" dirty="0">
                <a:solidFill>
                  <a:srgbClr val="FF0000"/>
                </a:solidFill>
              </a:rPr>
              <a:t>-&gt; </a:t>
            </a:r>
            <a:r>
              <a:rPr lang="en-US" sz="3000" b="1" dirty="0">
                <a:solidFill>
                  <a:srgbClr val="000000"/>
                </a:solidFill>
                <a:latin typeface="Times New Roman" panose="02020603050405020304" pitchFamily="18" charset="0"/>
              </a:rPr>
              <a:t>Higher emotional engagement corresponds to greater benefits from regulatory effect of handholding, so there’s less need for temporal pole involvement</a:t>
            </a:r>
          </a:p>
        </p:txBody>
      </p:sp>
      <p:pic>
        <p:nvPicPr>
          <p:cNvPr id="3074" name="Picture 2" descr="The Way You Hold Hands Reveals Secrets About Your Relationship |  LittleThings.com">
            <a:extLst>
              <a:ext uri="{FF2B5EF4-FFF2-40B4-BE49-F238E27FC236}">
                <a16:creationId xmlns:a16="http://schemas.microsoft.com/office/drawing/2014/main" id="{C7679BB5-D3F7-D7DE-98D8-D2C0FA8E2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96" y="2313432"/>
            <a:ext cx="39497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627D86-2097-164E-0E32-40228F91E842}"/>
              </a:ext>
            </a:extLst>
          </p:cNvPr>
          <p:cNvSpPr txBox="1"/>
          <p:nvPr/>
        </p:nvSpPr>
        <p:spPr>
          <a:xfrm>
            <a:off x="8092199" y="6201815"/>
            <a:ext cx="3856825" cy="369332"/>
          </a:xfrm>
          <a:prstGeom prst="rect">
            <a:avLst/>
          </a:prstGeom>
          <a:noFill/>
        </p:spPr>
        <p:txBody>
          <a:bodyPr wrap="none" rtlCol="0">
            <a:spAutoFit/>
          </a:bodyPr>
          <a:lstStyle/>
          <a:p>
            <a:r>
              <a:rPr lang="en-US" dirty="0"/>
              <a:t>Inagaki et al. (2016), Olson et al. (2007)</a:t>
            </a:r>
          </a:p>
        </p:txBody>
      </p:sp>
    </p:spTree>
    <p:extLst>
      <p:ext uri="{BB962C8B-B14F-4D97-AF65-F5344CB8AC3E}">
        <p14:creationId xmlns:p14="http://schemas.microsoft.com/office/powerpoint/2010/main" val="126174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2351-0EF8-483A-F81D-D2F0B747B46D}"/>
              </a:ext>
            </a:extLst>
          </p:cNvPr>
          <p:cNvSpPr>
            <a:spLocks noGrp="1"/>
          </p:cNvSpPr>
          <p:nvPr>
            <p:ph type="title"/>
          </p:nvPr>
        </p:nvSpPr>
        <p:spPr/>
        <p:txBody>
          <a:bodyPr>
            <a:normAutofit/>
          </a:bodyPr>
          <a:lstStyle/>
          <a:p>
            <a:pPr algn="ctr"/>
            <a:r>
              <a:rPr lang="en-US" sz="3000" dirty="0">
                <a:latin typeface="+mn-lt"/>
              </a:rPr>
              <a:t>Conclusion</a:t>
            </a:r>
          </a:p>
        </p:txBody>
      </p:sp>
      <p:sp>
        <p:nvSpPr>
          <p:cNvPr id="3" name="Content Placeholder 2">
            <a:extLst>
              <a:ext uri="{FF2B5EF4-FFF2-40B4-BE49-F238E27FC236}">
                <a16:creationId xmlns:a16="http://schemas.microsoft.com/office/drawing/2014/main" id="{75344999-2AE6-87C6-3E44-E1A3C9C9F031}"/>
              </a:ext>
            </a:extLst>
          </p:cNvPr>
          <p:cNvSpPr>
            <a:spLocks noGrp="1"/>
          </p:cNvSpPr>
          <p:nvPr>
            <p:ph idx="1"/>
          </p:nvPr>
        </p:nvSpPr>
        <p:spPr>
          <a:xfrm>
            <a:off x="838200" y="2358366"/>
            <a:ext cx="10515600" cy="1738312"/>
          </a:xfrm>
        </p:spPr>
        <p:txBody>
          <a:bodyPr>
            <a:normAutofit/>
          </a:bodyPr>
          <a:lstStyle/>
          <a:p>
            <a:pPr marL="0" indent="0" algn="ctr">
              <a:buNone/>
            </a:pPr>
            <a:r>
              <a:rPr lang="en-US" sz="3000" b="1" dirty="0">
                <a:latin typeface="Calibri" panose="020F0502020204030204" pitchFamily="34" charset="0"/>
                <a:cs typeface="Calibri" panose="020F0502020204030204" pitchFamily="34" charset="0"/>
              </a:rPr>
              <a:t>Higher emotional engagement in adolescence </a:t>
            </a:r>
          </a:p>
          <a:p>
            <a:pPr marL="0" indent="0" algn="ctr">
              <a:buNone/>
            </a:pPr>
            <a:r>
              <a:rPr lang="en-US" sz="3000" b="1" dirty="0">
                <a:solidFill>
                  <a:srgbClr val="FF0000"/>
                </a:solidFill>
                <a:latin typeface="Calibri" panose="020F0502020204030204" pitchFamily="34" charset="0"/>
                <a:cs typeface="Calibri" panose="020F0502020204030204" pitchFamily="34" charset="0"/>
              </a:rPr>
              <a:t>-&gt;</a:t>
            </a:r>
            <a:r>
              <a:rPr lang="en-US" sz="3000" b="1" dirty="0">
                <a:latin typeface="Calibri" panose="020F0502020204030204" pitchFamily="34" charset="0"/>
                <a:cs typeface="Calibri" panose="020F0502020204030204" pitchFamily="34" charset="0"/>
              </a:rPr>
              <a:t> Better regulated through external resources</a:t>
            </a:r>
          </a:p>
          <a:p>
            <a:pPr marL="0" indent="0" algn="ctr">
              <a:buNone/>
            </a:pPr>
            <a:r>
              <a:rPr lang="en-US" sz="3000" b="1" dirty="0">
                <a:solidFill>
                  <a:srgbClr val="FF0000"/>
                </a:solidFill>
                <a:latin typeface="Calibri" panose="020F0502020204030204" pitchFamily="34" charset="0"/>
                <a:cs typeface="Calibri" panose="020F0502020204030204" pitchFamily="34" charset="0"/>
              </a:rPr>
              <a:t>-&gt;</a:t>
            </a:r>
            <a:r>
              <a:rPr lang="en-US" sz="3000" b="1" dirty="0">
                <a:latin typeface="Calibri" panose="020F0502020204030204" pitchFamily="34" charset="0"/>
                <a:cs typeface="Calibri" panose="020F0502020204030204" pitchFamily="34" charset="0"/>
              </a:rPr>
              <a:t> More available for others, even strangers!</a:t>
            </a:r>
          </a:p>
          <a:p>
            <a:pPr marL="0" indent="0" algn="ctr">
              <a:buNone/>
            </a:pPr>
            <a:endParaRPr lang="en-US" sz="3000" dirty="0">
              <a:latin typeface="Calibri" panose="020F0502020204030204" pitchFamily="34" charset="0"/>
              <a:cs typeface="Calibri" panose="020F0502020204030204" pitchFamily="34" charset="0"/>
            </a:endParaRPr>
          </a:p>
          <a:p>
            <a:pPr marL="0" indent="0">
              <a:buNone/>
            </a:pP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970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2D64-9A97-3249-A89A-84014BE08E6F}"/>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54A99CF1-5AC2-8545-9F0C-A3D79FA47676}"/>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5" name="Rectangle 4">
            <a:extLst>
              <a:ext uri="{FF2B5EF4-FFF2-40B4-BE49-F238E27FC236}">
                <a16:creationId xmlns:a16="http://schemas.microsoft.com/office/drawing/2014/main" id="{4D4E56FC-F113-E142-B18B-AF24FF06363B}"/>
              </a:ext>
            </a:extLst>
          </p:cNvPr>
          <p:cNvSpPr/>
          <p:nvPr/>
        </p:nvSpPr>
        <p:spPr>
          <a:xfrm>
            <a:off x="481329" y="1937543"/>
            <a:ext cx="5801905" cy="4647426"/>
          </a:xfrm>
          <a:prstGeom prst="rect">
            <a:avLst/>
          </a:prstGeom>
        </p:spPr>
        <p:txBody>
          <a:bodyPr wrap="square">
            <a:spAutoFit/>
          </a:bodyPr>
          <a:lstStyle/>
          <a:p>
            <a:r>
              <a:rPr lang="en-US" sz="3200" b="1" dirty="0"/>
              <a:t>Acknowledgements:</a:t>
            </a:r>
          </a:p>
          <a:p>
            <a:r>
              <a:rPr lang="en-US" sz="2400" dirty="0"/>
              <a:t>We would like to thank the current and past members of the Allen laboratory for their dedicated hard work on the KLIFF/VIDA longitudinal sample. We would also like to thank the current and past members of the VAN lab for their contribution to the imaging data analyses and their invaluable emotional support. </a:t>
            </a:r>
          </a:p>
          <a:p>
            <a:endParaRPr lang="en-US" sz="2400" dirty="0"/>
          </a:p>
          <a:p>
            <a:endParaRPr lang="en-US" sz="2400" dirty="0"/>
          </a:p>
          <a:p>
            <a:r>
              <a:rPr lang="en-US" sz="2400" b="1" dirty="0"/>
              <a:t>Contact info: jl5xg@virginia.edu</a:t>
            </a:r>
          </a:p>
        </p:txBody>
      </p:sp>
      <p:sp>
        <p:nvSpPr>
          <p:cNvPr id="3" name="TextBox 2">
            <a:extLst>
              <a:ext uri="{FF2B5EF4-FFF2-40B4-BE49-F238E27FC236}">
                <a16:creationId xmlns:a16="http://schemas.microsoft.com/office/drawing/2014/main" id="{39843AAC-99B1-4D45-BEFA-EF3331199C7C}"/>
              </a:ext>
            </a:extLst>
          </p:cNvPr>
          <p:cNvSpPr txBox="1"/>
          <p:nvPr/>
        </p:nvSpPr>
        <p:spPr>
          <a:xfrm>
            <a:off x="7972943" y="2694897"/>
            <a:ext cx="1820114" cy="461665"/>
          </a:xfrm>
          <a:prstGeom prst="rect">
            <a:avLst/>
          </a:prstGeom>
          <a:noFill/>
        </p:spPr>
        <p:txBody>
          <a:bodyPr wrap="none" rtlCol="0">
            <a:spAutoFit/>
          </a:bodyPr>
          <a:lstStyle/>
          <a:p>
            <a:r>
              <a:rPr lang="en-US" sz="2400" b="1" dirty="0"/>
              <a:t>QUESTIONS?</a:t>
            </a:r>
          </a:p>
        </p:txBody>
      </p:sp>
      <p:grpSp>
        <p:nvGrpSpPr>
          <p:cNvPr id="33" name="Group 32">
            <a:extLst>
              <a:ext uri="{FF2B5EF4-FFF2-40B4-BE49-F238E27FC236}">
                <a16:creationId xmlns:a16="http://schemas.microsoft.com/office/drawing/2014/main" id="{0D70C25C-DD54-C940-A14E-DB2143BE9841}"/>
              </a:ext>
            </a:extLst>
          </p:cNvPr>
          <p:cNvGrpSpPr/>
          <p:nvPr/>
        </p:nvGrpSpPr>
        <p:grpSpPr>
          <a:xfrm>
            <a:off x="8478000" y="4217320"/>
            <a:ext cx="1086480" cy="821880"/>
            <a:chOff x="8478000" y="4217320"/>
            <a:chExt cx="1086480" cy="821880"/>
          </a:xfrm>
        </p:grpSpPr>
        <mc:AlternateContent xmlns:mc="http://schemas.openxmlformats.org/markup-compatibility/2006" xmlns:p14="http://schemas.microsoft.com/office/powerpoint/2010/main">
          <mc:Choice Requires="p14">
            <p:contentPart p14:bwMode="auto" r:id="rId2">
              <p14:nvContentPartPr>
                <p14:cNvPr id="29" name="Ink 28">
                  <a:extLst>
                    <a:ext uri="{FF2B5EF4-FFF2-40B4-BE49-F238E27FC236}">
                      <a16:creationId xmlns:a16="http://schemas.microsoft.com/office/drawing/2014/main" id="{2A82BE19-2F4B-4B4C-9994-032219E30104}"/>
                    </a:ext>
                  </a:extLst>
                </p14:cNvPr>
                <p14:cNvContentPartPr/>
                <p14:nvPr/>
              </p14:nvContentPartPr>
              <p14:xfrm>
                <a:off x="8478000" y="4217320"/>
                <a:ext cx="1086480" cy="821880"/>
              </p14:xfrm>
            </p:contentPart>
          </mc:Choice>
          <mc:Fallback xmlns="">
            <p:pic>
              <p:nvPicPr>
                <p:cNvPr id="29" name="Ink 28">
                  <a:extLst>
                    <a:ext uri="{FF2B5EF4-FFF2-40B4-BE49-F238E27FC236}">
                      <a16:creationId xmlns:a16="http://schemas.microsoft.com/office/drawing/2014/main" id="{2A82BE19-2F4B-4B4C-9994-032219E30104}"/>
                    </a:ext>
                  </a:extLst>
                </p:cNvPr>
                <p:cNvPicPr/>
                <p:nvPr/>
              </p:nvPicPr>
              <p:blipFill>
                <a:blip r:embed="rId3"/>
                <a:stretch>
                  <a:fillRect/>
                </a:stretch>
              </p:blipFill>
              <p:spPr>
                <a:xfrm>
                  <a:off x="8469000" y="4208320"/>
                  <a:ext cx="1104120" cy="839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0" name="Ink 29">
                  <a:extLst>
                    <a:ext uri="{FF2B5EF4-FFF2-40B4-BE49-F238E27FC236}">
                      <a16:creationId xmlns:a16="http://schemas.microsoft.com/office/drawing/2014/main" id="{DD6DAF47-388F-1348-B88B-706C91ABD646}"/>
                    </a:ext>
                  </a:extLst>
                </p14:cNvPr>
                <p14:cNvContentPartPr/>
                <p14:nvPr/>
              </p14:nvContentPartPr>
              <p14:xfrm>
                <a:off x="8885160" y="4609720"/>
                <a:ext cx="360" cy="360"/>
              </p14:xfrm>
            </p:contentPart>
          </mc:Choice>
          <mc:Fallback xmlns="">
            <p:pic>
              <p:nvPicPr>
                <p:cNvPr id="30" name="Ink 29">
                  <a:extLst>
                    <a:ext uri="{FF2B5EF4-FFF2-40B4-BE49-F238E27FC236}">
                      <a16:creationId xmlns:a16="http://schemas.microsoft.com/office/drawing/2014/main" id="{DD6DAF47-388F-1348-B88B-706C91ABD646}"/>
                    </a:ext>
                  </a:extLst>
                </p:cNvPr>
                <p:cNvPicPr/>
                <p:nvPr/>
              </p:nvPicPr>
              <p:blipFill>
                <a:blip r:embed="rId5"/>
                <a:stretch>
                  <a:fillRect/>
                </a:stretch>
              </p:blipFill>
              <p:spPr>
                <a:xfrm>
                  <a:off x="8876160" y="4601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 name="Ink 31">
                  <a:extLst>
                    <a:ext uri="{FF2B5EF4-FFF2-40B4-BE49-F238E27FC236}">
                      <a16:creationId xmlns:a16="http://schemas.microsoft.com/office/drawing/2014/main" id="{3C163633-FFCB-1641-B468-BCD11BF3CCDC}"/>
                    </a:ext>
                  </a:extLst>
                </p14:cNvPr>
                <p14:cNvContentPartPr/>
                <p14:nvPr/>
              </p14:nvContentPartPr>
              <p14:xfrm>
                <a:off x="9233280" y="4610080"/>
                <a:ext cx="360" cy="360"/>
              </p14:xfrm>
            </p:contentPart>
          </mc:Choice>
          <mc:Fallback xmlns="">
            <p:pic>
              <p:nvPicPr>
                <p:cNvPr id="32" name="Ink 31">
                  <a:extLst>
                    <a:ext uri="{FF2B5EF4-FFF2-40B4-BE49-F238E27FC236}">
                      <a16:creationId xmlns:a16="http://schemas.microsoft.com/office/drawing/2014/main" id="{3C163633-FFCB-1641-B468-BCD11BF3CCDC}"/>
                    </a:ext>
                  </a:extLst>
                </p:cNvPr>
                <p:cNvPicPr/>
                <p:nvPr/>
              </p:nvPicPr>
              <p:blipFill>
                <a:blip r:embed="rId5"/>
                <a:stretch>
                  <a:fillRect/>
                </a:stretch>
              </p:blipFill>
              <p:spPr>
                <a:xfrm>
                  <a:off x="9224640" y="460144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34" name="Ink 33">
                <a:extLst>
                  <a:ext uri="{FF2B5EF4-FFF2-40B4-BE49-F238E27FC236}">
                    <a16:creationId xmlns:a16="http://schemas.microsoft.com/office/drawing/2014/main" id="{0F4B39E2-5E7F-834C-95DE-CF936B541CF4}"/>
                  </a:ext>
                </a:extLst>
              </p14:cNvPr>
              <p14:cNvContentPartPr/>
              <p14:nvPr/>
            </p14:nvContentPartPr>
            <p14:xfrm>
              <a:off x="8749440" y="3440440"/>
              <a:ext cx="267120" cy="372960"/>
            </p14:xfrm>
          </p:contentPart>
        </mc:Choice>
        <mc:Fallback xmlns="">
          <p:pic>
            <p:nvPicPr>
              <p:cNvPr id="34" name="Ink 33">
                <a:extLst>
                  <a:ext uri="{FF2B5EF4-FFF2-40B4-BE49-F238E27FC236}">
                    <a16:creationId xmlns:a16="http://schemas.microsoft.com/office/drawing/2014/main" id="{0F4B39E2-5E7F-834C-95DE-CF936B541CF4}"/>
                  </a:ext>
                </a:extLst>
              </p:cNvPr>
              <p:cNvPicPr/>
              <p:nvPr/>
            </p:nvPicPr>
            <p:blipFill>
              <a:blip r:embed="rId8"/>
              <a:stretch>
                <a:fillRect/>
              </a:stretch>
            </p:blipFill>
            <p:spPr>
              <a:xfrm>
                <a:off x="8740800" y="3431440"/>
                <a:ext cx="2847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Ink 34">
                <a:extLst>
                  <a:ext uri="{FF2B5EF4-FFF2-40B4-BE49-F238E27FC236}">
                    <a16:creationId xmlns:a16="http://schemas.microsoft.com/office/drawing/2014/main" id="{67DAA09A-AA94-E245-94E7-1CC25B341C7D}"/>
                  </a:ext>
                </a:extLst>
              </p14:cNvPr>
              <p14:cNvContentPartPr/>
              <p14:nvPr/>
            </p14:nvContentPartPr>
            <p14:xfrm>
              <a:off x="9008640" y="4002760"/>
              <a:ext cx="360" cy="4680"/>
            </p14:xfrm>
          </p:contentPart>
        </mc:Choice>
        <mc:Fallback xmlns="">
          <p:pic>
            <p:nvPicPr>
              <p:cNvPr id="35" name="Ink 34">
                <a:extLst>
                  <a:ext uri="{FF2B5EF4-FFF2-40B4-BE49-F238E27FC236}">
                    <a16:creationId xmlns:a16="http://schemas.microsoft.com/office/drawing/2014/main" id="{67DAA09A-AA94-E245-94E7-1CC25B341C7D}"/>
                  </a:ext>
                </a:extLst>
              </p:cNvPr>
              <p:cNvPicPr/>
              <p:nvPr/>
            </p:nvPicPr>
            <p:blipFill>
              <a:blip r:embed="rId10"/>
              <a:stretch>
                <a:fillRect/>
              </a:stretch>
            </p:blipFill>
            <p:spPr>
              <a:xfrm>
                <a:off x="8999640" y="3994120"/>
                <a:ext cx="18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Ink 35">
                <a:extLst>
                  <a:ext uri="{FF2B5EF4-FFF2-40B4-BE49-F238E27FC236}">
                    <a16:creationId xmlns:a16="http://schemas.microsoft.com/office/drawing/2014/main" id="{DC684EFC-1346-4545-A2CE-CF491CD46364}"/>
                  </a:ext>
                </a:extLst>
              </p14:cNvPr>
              <p14:cNvContentPartPr/>
              <p14:nvPr/>
            </p14:nvContentPartPr>
            <p14:xfrm>
              <a:off x="9014400" y="3972160"/>
              <a:ext cx="33840" cy="63360"/>
            </p14:xfrm>
          </p:contentPart>
        </mc:Choice>
        <mc:Fallback xmlns="">
          <p:pic>
            <p:nvPicPr>
              <p:cNvPr id="36" name="Ink 35">
                <a:extLst>
                  <a:ext uri="{FF2B5EF4-FFF2-40B4-BE49-F238E27FC236}">
                    <a16:creationId xmlns:a16="http://schemas.microsoft.com/office/drawing/2014/main" id="{DC684EFC-1346-4545-A2CE-CF491CD46364}"/>
                  </a:ext>
                </a:extLst>
              </p:cNvPr>
              <p:cNvPicPr/>
              <p:nvPr/>
            </p:nvPicPr>
            <p:blipFill>
              <a:blip r:embed="rId12"/>
              <a:stretch>
                <a:fillRect/>
              </a:stretch>
            </p:blipFill>
            <p:spPr>
              <a:xfrm>
                <a:off x="9005760" y="3963160"/>
                <a:ext cx="51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Ink 36">
                <a:extLst>
                  <a:ext uri="{FF2B5EF4-FFF2-40B4-BE49-F238E27FC236}">
                    <a16:creationId xmlns:a16="http://schemas.microsoft.com/office/drawing/2014/main" id="{EF1151B0-01F3-664B-BCA6-28AD6105D736}"/>
                  </a:ext>
                </a:extLst>
              </p14:cNvPr>
              <p14:cNvContentPartPr/>
              <p14:nvPr/>
            </p14:nvContentPartPr>
            <p14:xfrm>
              <a:off x="7530120" y="5029840"/>
              <a:ext cx="3454920" cy="34920"/>
            </p14:xfrm>
          </p:contentPart>
        </mc:Choice>
        <mc:Fallback xmlns="">
          <p:pic>
            <p:nvPicPr>
              <p:cNvPr id="37" name="Ink 36">
                <a:extLst>
                  <a:ext uri="{FF2B5EF4-FFF2-40B4-BE49-F238E27FC236}">
                    <a16:creationId xmlns:a16="http://schemas.microsoft.com/office/drawing/2014/main" id="{EF1151B0-01F3-664B-BCA6-28AD6105D736}"/>
                  </a:ext>
                </a:extLst>
              </p:cNvPr>
              <p:cNvPicPr/>
              <p:nvPr/>
            </p:nvPicPr>
            <p:blipFill>
              <a:blip r:embed="rId14"/>
              <a:stretch>
                <a:fillRect/>
              </a:stretch>
            </p:blipFill>
            <p:spPr>
              <a:xfrm>
                <a:off x="7521480" y="5020840"/>
                <a:ext cx="3472560" cy="52560"/>
              </a:xfrm>
              <a:prstGeom prst="rect">
                <a:avLst/>
              </a:prstGeom>
            </p:spPr>
          </p:pic>
        </mc:Fallback>
      </mc:AlternateContent>
      <p:pic>
        <p:nvPicPr>
          <p:cNvPr id="4098" name="Picture 2" descr="Eunice Kennedy Shriver National Institute of Child Health and Human  Development (NICHD) | LinkedIn">
            <a:extLst>
              <a:ext uri="{FF2B5EF4-FFF2-40B4-BE49-F238E27FC236}">
                <a16:creationId xmlns:a16="http://schemas.microsoft.com/office/drawing/2014/main" id="{AEE5A3E1-A19C-46D0-A472-0E26D7C823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38000" y="0"/>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National Institutes of Health – The Commission on Accreditation in Clinical  Chemistry">
            <a:extLst>
              <a:ext uri="{FF2B5EF4-FFF2-40B4-BE49-F238E27FC236}">
                <a16:creationId xmlns:a16="http://schemas.microsoft.com/office/drawing/2014/main" id="{CE9E5309-79EB-6F79-C417-FF2D513AD4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0600" y="408720"/>
            <a:ext cx="2011680" cy="176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859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2351-0EF8-483A-F81D-D2F0B747B46D}"/>
              </a:ext>
            </a:extLst>
          </p:cNvPr>
          <p:cNvSpPr>
            <a:spLocks noGrp="1"/>
          </p:cNvSpPr>
          <p:nvPr>
            <p:ph type="title"/>
          </p:nvPr>
        </p:nvSpPr>
        <p:spPr>
          <a:xfrm>
            <a:off x="696685" y="-416039"/>
            <a:ext cx="10515600" cy="1325563"/>
          </a:xfrm>
        </p:spPr>
        <p:txBody>
          <a:bodyPr>
            <a:normAutofit/>
          </a:bodyPr>
          <a:lstStyle/>
          <a:p>
            <a:pPr algn="ctr"/>
            <a:r>
              <a:rPr lang="en-US" sz="3000" dirty="0">
                <a:latin typeface="+mn-lt"/>
              </a:rPr>
              <a:t>References</a:t>
            </a:r>
          </a:p>
        </p:txBody>
      </p:sp>
      <p:sp>
        <p:nvSpPr>
          <p:cNvPr id="3" name="Content Placeholder 2">
            <a:extLst>
              <a:ext uri="{FF2B5EF4-FFF2-40B4-BE49-F238E27FC236}">
                <a16:creationId xmlns:a16="http://schemas.microsoft.com/office/drawing/2014/main" id="{75344999-2AE6-87C6-3E44-E1A3C9C9F031}"/>
              </a:ext>
            </a:extLst>
          </p:cNvPr>
          <p:cNvSpPr>
            <a:spLocks noGrp="1"/>
          </p:cNvSpPr>
          <p:nvPr>
            <p:ph idx="1"/>
          </p:nvPr>
        </p:nvSpPr>
        <p:spPr>
          <a:xfrm>
            <a:off x="489857" y="508001"/>
            <a:ext cx="10929257" cy="5551714"/>
          </a:xfrm>
        </p:spPr>
        <p:txBody>
          <a:bodyPr>
            <a:noAutofit/>
          </a:bodyPr>
          <a:lstStyle/>
          <a:p>
            <a:pPr marL="0" indent="0">
              <a:buNone/>
            </a:pPr>
            <a:r>
              <a:rPr lang="en-US" sz="2000" dirty="0">
                <a:solidFill>
                  <a:srgbClr val="000000"/>
                </a:solidFill>
                <a:effectLst/>
                <a:ea typeface="Times New Roman" panose="02020603050405020304" pitchFamily="18" charset="0"/>
              </a:rPr>
              <a:t>Costello, M. A., Allen, J. P., Womack, S. R., Loeb, E. L., Stern, J. A., &amp; Pettit, C. (2023). Characterizing Emotional Support Development: From Adolescent Best Friendships to Young Adult Romantic Relationships. Journal of Research on Adolescence, 33(2), 389–403. https://</a:t>
            </a:r>
            <a:r>
              <a:rPr lang="en-US" sz="2000" dirty="0" err="1">
                <a:solidFill>
                  <a:srgbClr val="000000"/>
                </a:solidFill>
                <a:effectLst/>
                <a:ea typeface="Times New Roman" panose="02020603050405020304" pitchFamily="18" charset="0"/>
              </a:rPr>
              <a:t>doi.org</a:t>
            </a:r>
            <a:r>
              <a:rPr lang="en-US" sz="2000" dirty="0">
                <a:solidFill>
                  <a:srgbClr val="000000"/>
                </a:solidFill>
                <a:effectLst/>
                <a:ea typeface="Times New Roman" panose="02020603050405020304" pitchFamily="18" charset="0"/>
              </a:rPr>
              <a:t>/10.1111/jora.12809</a:t>
            </a:r>
          </a:p>
          <a:p>
            <a:pPr marL="0" indent="0">
              <a:buNone/>
            </a:pPr>
            <a:r>
              <a:rPr lang="en-US" sz="2000" dirty="0" err="1">
                <a:solidFill>
                  <a:srgbClr val="000000"/>
                </a:solidFill>
                <a:effectLst/>
                <a:ea typeface="Times New Roman" panose="02020603050405020304" pitchFamily="18" charset="0"/>
              </a:rPr>
              <a:t>Mikulincer</a:t>
            </a:r>
            <a:r>
              <a:rPr lang="en-US" sz="2000" dirty="0">
                <a:solidFill>
                  <a:srgbClr val="000000"/>
                </a:solidFill>
                <a:effectLst/>
                <a:ea typeface="Times New Roman" panose="02020603050405020304" pitchFamily="18" charset="0"/>
              </a:rPr>
              <a:t>, M., &amp; Shaver, P. R. (2007). Boosting attachment security to promote mental health, prosocial values, and Inter-Group Tolerance. </a:t>
            </a:r>
            <a:r>
              <a:rPr lang="en-US" sz="2000" i="1" dirty="0">
                <a:solidFill>
                  <a:srgbClr val="000000"/>
                </a:solidFill>
                <a:effectLst/>
                <a:ea typeface="Times New Roman" panose="02020603050405020304" pitchFamily="18" charset="0"/>
              </a:rPr>
              <a:t>Psychological Inquiry, 18</a:t>
            </a:r>
            <a:r>
              <a:rPr lang="en-US" sz="2000" dirty="0">
                <a:solidFill>
                  <a:srgbClr val="000000"/>
                </a:solidFill>
                <a:effectLst/>
                <a:ea typeface="Times New Roman" panose="02020603050405020304" pitchFamily="18" charset="0"/>
              </a:rPr>
              <a:t>(3), 139–156. </a:t>
            </a:r>
            <a:r>
              <a:rPr lang="en-US" sz="2000" u="sng" dirty="0">
                <a:solidFill>
                  <a:srgbClr val="000000"/>
                </a:solidFill>
                <a:effectLst/>
                <a:ea typeface="Times New Roman" panose="02020603050405020304" pitchFamily="18" charset="0"/>
                <a:hlinkClick r:id="rId3"/>
              </a:rPr>
              <a:t>https://doi.org/10.1080/10478400701512646</a:t>
            </a:r>
            <a:endParaRPr lang="en-US" sz="2000" dirty="0">
              <a:effectLst/>
              <a:ea typeface="Times New Roman" panose="02020603050405020304" pitchFamily="18" charset="0"/>
            </a:endParaRPr>
          </a:p>
          <a:p>
            <a:pPr marL="0" indent="0">
              <a:buNone/>
            </a:pPr>
            <a:r>
              <a:rPr lang="en-US" sz="2000" dirty="0" err="1">
                <a:solidFill>
                  <a:srgbClr val="000000"/>
                </a:solidFill>
                <a:effectLst/>
                <a:ea typeface="Times New Roman" panose="02020603050405020304" pitchFamily="18" charset="0"/>
              </a:rPr>
              <a:t>Narr</a:t>
            </a:r>
            <a:r>
              <a:rPr lang="en-US" sz="2000" dirty="0">
                <a:solidFill>
                  <a:srgbClr val="000000"/>
                </a:solidFill>
                <a:effectLst/>
                <a:ea typeface="Times New Roman" panose="02020603050405020304" pitchFamily="18" charset="0"/>
              </a:rPr>
              <a:t>, R. K., Allen, J. P., Tan, J. S., &amp; Loeb, E. L. (2019). Close friendship strength and broader peer group desirability as differential predictors of adult mental health. </a:t>
            </a:r>
            <a:r>
              <a:rPr lang="en-US" sz="2000" i="1" dirty="0">
                <a:solidFill>
                  <a:srgbClr val="000000"/>
                </a:solidFill>
                <a:effectLst/>
                <a:ea typeface="Times New Roman" panose="02020603050405020304" pitchFamily="18" charset="0"/>
              </a:rPr>
              <a:t>Child Development, 90</a:t>
            </a:r>
            <a:r>
              <a:rPr lang="en-US" sz="2000" dirty="0">
                <a:solidFill>
                  <a:srgbClr val="000000"/>
                </a:solidFill>
                <a:effectLst/>
                <a:ea typeface="Times New Roman" panose="02020603050405020304" pitchFamily="18" charset="0"/>
              </a:rPr>
              <a:t>(1), 298–313. https://</a:t>
            </a:r>
            <a:r>
              <a:rPr lang="en-US" sz="2000" dirty="0" err="1">
                <a:solidFill>
                  <a:srgbClr val="000000"/>
                </a:solidFill>
                <a:effectLst/>
                <a:ea typeface="Times New Roman" panose="02020603050405020304" pitchFamily="18" charset="0"/>
              </a:rPr>
              <a:t>doi.org</a:t>
            </a:r>
            <a:r>
              <a:rPr lang="en-US" sz="2000" dirty="0">
                <a:solidFill>
                  <a:srgbClr val="000000"/>
                </a:solidFill>
                <a:effectLst/>
                <a:ea typeface="Times New Roman" panose="02020603050405020304" pitchFamily="18" charset="0"/>
              </a:rPr>
              <a:t>/10.1111/cdev.12905</a:t>
            </a:r>
            <a:endParaRPr lang="en-US" sz="2000" dirty="0">
              <a:effectLst/>
              <a:ea typeface="Times New Roman" panose="02020603050405020304" pitchFamily="18" charset="0"/>
            </a:endParaRPr>
          </a:p>
          <a:p>
            <a:pPr marL="0" indent="0">
              <a:buNone/>
            </a:pPr>
            <a:r>
              <a:rPr lang="en-US" sz="2000" dirty="0" err="1">
                <a:solidFill>
                  <a:srgbClr val="000000"/>
                </a:solidFill>
                <a:effectLst/>
                <a:ea typeface="Times New Roman" panose="02020603050405020304" pitchFamily="18" charset="0"/>
              </a:rPr>
              <a:t>Zaki</a:t>
            </a:r>
            <a:r>
              <a:rPr lang="en-US" sz="2000" dirty="0">
                <a:solidFill>
                  <a:srgbClr val="000000"/>
                </a:solidFill>
                <a:effectLst/>
                <a:ea typeface="Times New Roman" panose="02020603050405020304" pitchFamily="18" charset="0"/>
              </a:rPr>
              <a:t>, J., &amp; Ochsner, K. N. (2012). The neuroscience of empathy: progress, pitfalls and promise. </a:t>
            </a:r>
            <a:r>
              <a:rPr lang="en-US" sz="2000" i="1" dirty="0">
                <a:solidFill>
                  <a:srgbClr val="000000"/>
                </a:solidFill>
                <a:effectLst/>
                <a:ea typeface="Times New Roman" panose="02020603050405020304" pitchFamily="18" charset="0"/>
              </a:rPr>
              <a:t>Nature Neuroscience</a:t>
            </a:r>
            <a:r>
              <a:rPr lang="en-US" sz="2000" dirty="0">
                <a:solidFill>
                  <a:srgbClr val="000000"/>
                </a:solidFill>
                <a:effectLst/>
                <a:ea typeface="Times New Roman" panose="02020603050405020304" pitchFamily="18" charset="0"/>
              </a:rPr>
              <a:t>, </a:t>
            </a:r>
            <a:r>
              <a:rPr lang="en-US" sz="2000" i="1" dirty="0">
                <a:solidFill>
                  <a:srgbClr val="000000"/>
                </a:solidFill>
                <a:effectLst/>
                <a:ea typeface="Times New Roman" panose="02020603050405020304" pitchFamily="18" charset="0"/>
              </a:rPr>
              <a:t>15</a:t>
            </a:r>
            <a:r>
              <a:rPr lang="en-US" sz="2000" dirty="0">
                <a:solidFill>
                  <a:srgbClr val="000000"/>
                </a:solidFill>
                <a:effectLst/>
                <a:ea typeface="Times New Roman" panose="02020603050405020304" pitchFamily="18" charset="0"/>
              </a:rPr>
              <a:t>(5), 675–680 (2012. </a:t>
            </a:r>
            <a:r>
              <a:rPr lang="en-US" sz="2000" u="sng" dirty="0">
                <a:solidFill>
                  <a:srgbClr val="000000"/>
                </a:solidFill>
                <a:effectLst/>
                <a:ea typeface="Times New Roman" panose="02020603050405020304" pitchFamily="18" charset="0"/>
                <a:hlinkClick r:id="rId4"/>
              </a:rPr>
              <a:t>https://doi.org/10.1038/nn.3085</a:t>
            </a:r>
            <a:endParaRPr lang="en-US" sz="2000" dirty="0">
              <a:effectLst/>
              <a:ea typeface="Times New Roman" panose="02020603050405020304" pitchFamily="18" charset="0"/>
            </a:endParaRPr>
          </a:p>
          <a:p>
            <a:pPr marL="0" indent="0">
              <a:buNone/>
            </a:pPr>
            <a:r>
              <a:rPr lang="en-US" sz="2000" dirty="0">
                <a:solidFill>
                  <a:srgbClr val="000000"/>
                </a:solidFill>
                <a:effectLst/>
                <a:ea typeface="Times New Roman" panose="02020603050405020304" pitchFamily="18" charset="0"/>
              </a:rPr>
              <a:t>Allen, J. P., Hall, F. D., </a:t>
            </a:r>
            <a:r>
              <a:rPr lang="en-US" sz="2000" dirty="0" err="1">
                <a:solidFill>
                  <a:srgbClr val="000000"/>
                </a:solidFill>
                <a:effectLst/>
                <a:ea typeface="Times New Roman" panose="02020603050405020304" pitchFamily="18" charset="0"/>
              </a:rPr>
              <a:t>Insabella</a:t>
            </a:r>
            <a:r>
              <a:rPr lang="en-US" sz="2000" dirty="0">
                <a:solidFill>
                  <a:srgbClr val="000000"/>
                </a:solidFill>
                <a:effectLst/>
                <a:ea typeface="Times New Roman" panose="02020603050405020304" pitchFamily="18" charset="0"/>
              </a:rPr>
              <a:t>, G. M., Land, D. J., Marsh, P. A., &amp; Porter, M. R. (2001). </a:t>
            </a:r>
            <a:r>
              <a:rPr lang="en-US" sz="2000" i="1" dirty="0">
                <a:solidFill>
                  <a:srgbClr val="000000"/>
                </a:solidFill>
                <a:effectLst/>
                <a:ea typeface="Times New Roman" panose="02020603050405020304" pitchFamily="18" charset="0"/>
              </a:rPr>
              <a:t>Supportive behavior coding system</a:t>
            </a:r>
            <a:r>
              <a:rPr lang="en-US" sz="2000" dirty="0">
                <a:solidFill>
                  <a:srgbClr val="000000"/>
                </a:solidFill>
                <a:effectLst/>
                <a:ea typeface="Times New Roman" panose="02020603050405020304" pitchFamily="18" charset="0"/>
              </a:rPr>
              <a:t>. Charlottesville: University of Virginia.</a:t>
            </a:r>
            <a:endParaRPr lang="en-US" sz="2000" dirty="0">
              <a:effectLst/>
              <a:ea typeface="Times New Roman" panose="02020603050405020304" pitchFamily="18" charset="0"/>
            </a:endParaRPr>
          </a:p>
          <a:p>
            <a:pPr marL="0" indent="0">
              <a:buNone/>
            </a:pPr>
            <a:r>
              <a:rPr lang="en-US" sz="2000" dirty="0">
                <a:solidFill>
                  <a:srgbClr val="000000"/>
                </a:solidFill>
                <a:effectLst/>
                <a:ea typeface="Times New Roman" panose="02020603050405020304" pitchFamily="18" charset="0"/>
              </a:rPr>
              <a:t>Olson, I. R., </a:t>
            </a:r>
            <a:r>
              <a:rPr lang="en-US" sz="2000" dirty="0" err="1">
                <a:solidFill>
                  <a:srgbClr val="000000"/>
                </a:solidFill>
                <a:effectLst/>
                <a:ea typeface="Times New Roman" panose="02020603050405020304" pitchFamily="18" charset="0"/>
              </a:rPr>
              <a:t>Plotzker</a:t>
            </a:r>
            <a:r>
              <a:rPr lang="en-US" sz="2000" dirty="0">
                <a:solidFill>
                  <a:srgbClr val="000000"/>
                </a:solidFill>
                <a:effectLst/>
                <a:ea typeface="Times New Roman" panose="02020603050405020304" pitchFamily="18" charset="0"/>
              </a:rPr>
              <a:t>, A., &amp; </a:t>
            </a:r>
            <a:r>
              <a:rPr lang="en-US" sz="2000" dirty="0" err="1">
                <a:solidFill>
                  <a:srgbClr val="000000"/>
                </a:solidFill>
                <a:effectLst/>
                <a:ea typeface="Times New Roman" panose="02020603050405020304" pitchFamily="18" charset="0"/>
              </a:rPr>
              <a:t>Ezzyat</a:t>
            </a:r>
            <a:r>
              <a:rPr lang="en-US" sz="2000" dirty="0">
                <a:solidFill>
                  <a:srgbClr val="000000"/>
                </a:solidFill>
                <a:effectLst/>
                <a:ea typeface="Times New Roman" panose="02020603050405020304" pitchFamily="18" charset="0"/>
              </a:rPr>
              <a:t>, Y. (2007). The Enigmatic temporal pole: a review of findings on social and emotional processing</a:t>
            </a:r>
            <a:r>
              <a:rPr lang="en-US" sz="2000" i="1" dirty="0">
                <a:solidFill>
                  <a:srgbClr val="000000"/>
                </a:solidFill>
                <a:effectLst/>
                <a:ea typeface="Times New Roman" panose="02020603050405020304" pitchFamily="18" charset="0"/>
              </a:rPr>
              <a:t>. Brain: a journal of neurology, 130</a:t>
            </a:r>
            <a:r>
              <a:rPr lang="en-US" sz="2000" dirty="0">
                <a:solidFill>
                  <a:srgbClr val="000000"/>
                </a:solidFill>
                <a:effectLst/>
                <a:ea typeface="Times New Roman" panose="02020603050405020304" pitchFamily="18" charset="0"/>
              </a:rPr>
              <a:t>(Pt 7), 1718–1731. </a:t>
            </a:r>
            <a:r>
              <a:rPr lang="en-US" sz="2000" u="sng" dirty="0">
                <a:solidFill>
                  <a:srgbClr val="000000"/>
                </a:solidFill>
                <a:effectLst/>
                <a:ea typeface="Times New Roman" panose="02020603050405020304" pitchFamily="18" charset="0"/>
                <a:hlinkClick r:id="rId5"/>
              </a:rPr>
              <a:t>https://doi.org/10.1093/brain/awm052</a:t>
            </a:r>
            <a:endParaRPr lang="en-US" sz="2000" dirty="0">
              <a:effectLst/>
              <a:ea typeface="Times New Roman" panose="02020603050405020304" pitchFamily="18" charset="0"/>
            </a:endParaRPr>
          </a:p>
          <a:p>
            <a:pPr marL="0" indent="0">
              <a:buNone/>
            </a:pPr>
            <a:r>
              <a:rPr lang="en-US" sz="2000" dirty="0">
                <a:solidFill>
                  <a:srgbClr val="000000"/>
                </a:solidFill>
                <a:effectLst/>
                <a:ea typeface="Times New Roman" panose="02020603050405020304" pitchFamily="18" charset="0"/>
              </a:rPr>
              <a:t>Inagaki, T. K., </a:t>
            </a:r>
            <a:r>
              <a:rPr lang="en-US" sz="2000" dirty="0" err="1">
                <a:solidFill>
                  <a:srgbClr val="000000"/>
                </a:solidFill>
                <a:effectLst/>
                <a:ea typeface="Times New Roman" panose="02020603050405020304" pitchFamily="18" charset="0"/>
              </a:rPr>
              <a:t>Bryne</a:t>
            </a:r>
            <a:r>
              <a:rPr lang="en-US" sz="2000" dirty="0">
                <a:solidFill>
                  <a:srgbClr val="000000"/>
                </a:solidFill>
                <a:effectLst/>
                <a:ea typeface="Times New Roman" panose="02020603050405020304" pitchFamily="18" charset="0"/>
              </a:rPr>
              <a:t> Haltom, K. E., Suzuki, S., Jevtic, I., </a:t>
            </a:r>
            <a:r>
              <a:rPr lang="en-US" sz="2000" dirty="0" err="1">
                <a:solidFill>
                  <a:srgbClr val="000000"/>
                </a:solidFill>
                <a:effectLst/>
                <a:ea typeface="Times New Roman" panose="02020603050405020304" pitchFamily="18" charset="0"/>
              </a:rPr>
              <a:t>Hornstein</a:t>
            </a:r>
            <a:r>
              <a:rPr lang="en-US" sz="2000" dirty="0">
                <a:solidFill>
                  <a:srgbClr val="000000"/>
                </a:solidFill>
                <a:effectLst/>
                <a:ea typeface="Times New Roman" panose="02020603050405020304" pitchFamily="18" charset="0"/>
              </a:rPr>
              <a:t>, E., Bower, J. E., &amp; Eisenberger, N. I. (2016). The Neurobiology of Giving Versus Receiving Support: The Role of Stress-Related and Social Reward-Related Neural Activity. </a:t>
            </a:r>
            <a:r>
              <a:rPr lang="en-US" sz="2000" i="1" dirty="0">
                <a:solidFill>
                  <a:srgbClr val="000000"/>
                </a:solidFill>
                <a:effectLst/>
                <a:ea typeface="Times New Roman" panose="02020603050405020304" pitchFamily="18" charset="0"/>
              </a:rPr>
              <a:t>Psychosomatic Medicine, 78</a:t>
            </a:r>
            <a:r>
              <a:rPr lang="en-US" sz="2000" dirty="0">
                <a:solidFill>
                  <a:srgbClr val="000000"/>
                </a:solidFill>
                <a:effectLst/>
                <a:ea typeface="Times New Roman" panose="02020603050405020304" pitchFamily="18" charset="0"/>
              </a:rPr>
              <a:t>(4), 443–453. https://</a:t>
            </a:r>
            <a:r>
              <a:rPr lang="en-US" sz="2000" dirty="0" err="1">
                <a:solidFill>
                  <a:srgbClr val="000000"/>
                </a:solidFill>
                <a:effectLst/>
                <a:ea typeface="Times New Roman" panose="02020603050405020304" pitchFamily="18" charset="0"/>
              </a:rPr>
              <a:t>doi.org</a:t>
            </a:r>
            <a:r>
              <a:rPr lang="en-US" sz="2000" dirty="0">
                <a:solidFill>
                  <a:srgbClr val="000000"/>
                </a:solidFill>
                <a:effectLst/>
                <a:ea typeface="Times New Roman" panose="02020603050405020304" pitchFamily="18" charset="0"/>
              </a:rPr>
              <a:t>/10.1097/PSY.0000000000000302 </a:t>
            </a:r>
            <a:endParaRPr lang="en-US" sz="2000" dirty="0">
              <a:effectLst/>
              <a:ea typeface="Times New Roman" panose="02020603050405020304" pitchFamily="18" charset="0"/>
            </a:endParaRPr>
          </a:p>
          <a:p>
            <a:pPr marL="0" indent="0">
              <a:buNone/>
            </a:pPr>
            <a:endParaRPr lang="en-US" sz="2000" b="1" dirty="0">
              <a:cs typeface="Calibri" panose="020F0502020204030204" pitchFamily="34" charset="0"/>
            </a:endParaRPr>
          </a:p>
        </p:txBody>
      </p:sp>
    </p:spTree>
    <p:extLst>
      <p:ext uri="{BB962C8B-B14F-4D97-AF65-F5344CB8AC3E}">
        <p14:creationId xmlns:p14="http://schemas.microsoft.com/office/powerpoint/2010/main" val="138449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C0EF-F8C8-F54C-AAAF-63C19E91B327}"/>
              </a:ext>
            </a:extLst>
          </p:cNvPr>
          <p:cNvSpPr>
            <a:spLocks noGrp="1"/>
          </p:cNvSpPr>
          <p:nvPr>
            <p:ph type="title"/>
          </p:nvPr>
        </p:nvSpPr>
        <p:spPr>
          <a:xfrm>
            <a:off x="603023" y="365125"/>
            <a:ext cx="10515600" cy="1325563"/>
          </a:xfrm>
        </p:spPr>
        <p:txBody>
          <a:bodyPr>
            <a:normAutofit/>
          </a:bodyPr>
          <a:lstStyle/>
          <a:p>
            <a:pPr algn="ctr"/>
            <a:r>
              <a:rPr lang="en-US" sz="2400" b="1" dirty="0">
                <a:latin typeface="+mn-lt"/>
              </a:rPr>
              <a:t>Adolescence is a sensitive period for social development</a:t>
            </a:r>
          </a:p>
        </p:txBody>
      </p:sp>
      <p:sp>
        <p:nvSpPr>
          <p:cNvPr id="3" name="Content Placeholder 2">
            <a:extLst>
              <a:ext uri="{FF2B5EF4-FFF2-40B4-BE49-F238E27FC236}">
                <a16:creationId xmlns:a16="http://schemas.microsoft.com/office/drawing/2014/main" id="{6CFFB84F-22AE-444D-9E92-74197B35B583}"/>
              </a:ext>
            </a:extLst>
          </p:cNvPr>
          <p:cNvSpPr>
            <a:spLocks noGrp="1"/>
          </p:cNvSpPr>
          <p:nvPr>
            <p:ph idx="1"/>
          </p:nvPr>
        </p:nvSpPr>
        <p:spPr>
          <a:xfrm>
            <a:off x="725783" y="1588928"/>
            <a:ext cx="10515600" cy="4351338"/>
          </a:xfrm>
        </p:spPr>
        <p:txBody>
          <a:bodyPr>
            <a:normAutofit/>
          </a:bodyPr>
          <a:lstStyle/>
          <a:p>
            <a:pPr marL="228600" lvl="1">
              <a:spcBef>
                <a:spcPts val="1000"/>
              </a:spcBef>
            </a:pPr>
            <a:r>
              <a:rPr lang="en-US" sz="2400" dirty="0"/>
              <a:t>Close peers provide training ground for adult relationships and development of empathy</a:t>
            </a:r>
          </a:p>
          <a:p>
            <a:pPr marL="228600" lvl="1">
              <a:spcBef>
                <a:spcPts val="1000"/>
              </a:spcBef>
            </a:pPr>
            <a:r>
              <a:rPr lang="en-US" sz="2400" dirty="0"/>
              <a:t>Emotional support competence among “best friendships” predicted interpersonal relationships in adulthood</a:t>
            </a:r>
          </a:p>
          <a:p>
            <a:pPr lvl="1"/>
            <a:endParaRPr lang="en-US" dirty="0"/>
          </a:p>
        </p:txBody>
      </p:sp>
      <p:pic>
        <p:nvPicPr>
          <p:cNvPr id="1026" name="Picture 2" descr="How Kids Make and Keep Friends">
            <a:extLst>
              <a:ext uri="{FF2B5EF4-FFF2-40B4-BE49-F238E27FC236}">
                <a16:creationId xmlns:a16="http://schemas.microsoft.com/office/drawing/2014/main" id="{11B711C1-C42B-A812-799F-C2BA6D5B9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846" y="3550051"/>
            <a:ext cx="3492500" cy="23241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3C4174B-C168-365B-8C6B-542DBFBF0A5E}"/>
              </a:ext>
            </a:extLst>
          </p:cNvPr>
          <p:cNvGrpSpPr/>
          <p:nvPr/>
        </p:nvGrpSpPr>
        <p:grpSpPr>
          <a:xfrm>
            <a:off x="5241223" y="4513940"/>
            <a:ext cx="1298880" cy="528480"/>
            <a:chOff x="4834823" y="3014286"/>
            <a:chExt cx="1298880" cy="52848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 name="Ink 3">
                  <a:extLst>
                    <a:ext uri="{FF2B5EF4-FFF2-40B4-BE49-F238E27FC236}">
                      <a16:creationId xmlns:a16="http://schemas.microsoft.com/office/drawing/2014/main" id="{92FA1F0F-9E8E-2D38-7332-E76AE727E172}"/>
                    </a:ext>
                  </a:extLst>
                </p14:cNvPr>
                <p14:cNvContentPartPr/>
                <p14:nvPr/>
              </p14:nvContentPartPr>
              <p14:xfrm>
                <a:off x="4834823" y="3221646"/>
                <a:ext cx="1148760" cy="19440"/>
              </p14:xfrm>
            </p:contentPart>
          </mc:Choice>
          <mc:Fallback xmlns="">
            <p:pic>
              <p:nvPicPr>
                <p:cNvPr id="4" name="Ink 3">
                  <a:extLst>
                    <a:ext uri="{FF2B5EF4-FFF2-40B4-BE49-F238E27FC236}">
                      <a16:creationId xmlns:a16="http://schemas.microsoft.com/office/drawing/2014/main" id="{92FA1F0F-9E8E-2D38-7332-E76AE727E172}"/>
                    </a:ext>
                  </a:extLst>
                </p:cNvPr>
                <p:cNvPicPr/>
                <p:nvPr/>
              </p:nvPicPr>
              <p:blipFill>
                <a:blip r:embed="rId5"/>
                <a:stretch>
                  <a:fillRect/>
                </a:stretch>
              </p:blipFill>
              <p:spPr>
                <a:xfrm>
                  <a:off x="4772183" y="3158646"/>
                  <a:ext cx="1274400" cy="145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01E8181D-D412-55B4-90EB-E77BC8C03562}"/>
                    </a:ext>
                  </a:extLst>
                </p14:cNvPr>
                <p14:cNvContentPartPr/>
                <p14:nvPr/>
              </p14:nvContentPartPr>
              <p14:xfrm>
                <a:off x="5860823" y="3014286"/>
                <a:ext cx="272880" cy="528480"/>
              </p14:xfrm>
            </p:contentPart>
          </mc:Choice>
          <mc:Fallback xmlns="">
            <p:pic>
              <p:nvPicPr>
                <p:cNvPr id="5" name="Ink 4">
                  <a:extLst>
                    <a:ext uri="{FF2B5EF4-FFF2-40B4-BE49-F238E27FC236}">
                      <a16:creationId xmlns:a16="http://schemas.microsoft.com/office/drawing/2014/main" id="{01E8181D-D412-55B4-90EB-E77BC8C03562}"/>
                    </a:ext>
                  </a:extLst>
                </p:cNvPr>
                <p:cNvPicPr/>
                <p:nvPr/>
              </p:nvPicPr>
              <p:blipFill>
                <a:blip r:embed="rId7"/>
                <a:stretch>
                  <a:fillRect/>
                </a:stretch>
              </p:blipFill>
              <p:spPr>
                <a:xfrm>
                  <a:off x="5797823" y="2951286"/>
                  <a:ext cx="398520" cy="654120"/>
                </a:xfrm>
                <a:prstGeom prst="rect">
                  <a:avLst/>
                </a:prstGeom>
              </p:spPr>
            </p:pic>
          </mc:Fallback>
        </mc:AlternateContent>
      </p:grpSp>
      <p:pic>
        <p:nvPicPr>
          <p:cNvPr id="2050" name="Picture 2" descr="Premium Vector | People happy couple cartoon and relationship characters  lifestyle vector illustration. relaxed friends group adult together  romantic casual vacation retirement human.">
            <a:extLst>
              <a:ext uri="{FF2B5EF4-FFF2-40B4-BE49-F238E27FC236}">
                <a16:creationId xmlns:a16="http://schemas.microsoft.com/office/drawing/2014/main" id="{C1F0BC13-8A50-CFCD-C4EA-63E8B8CF00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7957" y="3429000"/>
            <a:ext cx="3492500" cy="2796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E419DB-6E5A-586C-E5A4-6F4DDC94DCD3}"/>
              </a:ext>
            </a:extLst>
          </p:cNvPr>
          <p:cNvSpPr txBox="1"/>
          <p:nvPr/>
        </p:nvSpPr>
        <p:spPr>
          <a:xfrm>
            <a:off x="5815603" y="6355363"/>
            <a:ext cx="6429452" cy="369332"/>
          </a:xfrm>
          <a:prstGeom prst="rect">
            <a:avLst/>
          </a:prstGeom>
          <a:noFill/>
        </p:spPr>
        <p:txBody>
          <a:bodyPr wrap="none" rtlCol="0">
            <a:spAutoFit/>
          </a:bodyPr>
          <a:lstStyle/>
          <a:p>
            <a:r>
              <a:rPr lang="en-US" dirty="0"/>
              <a:t>Costello et al. (2023), </a:t>
            </a:r>
            <a:r>
              <a:rPr lang="en-US" dirty="0" err="1"/>
              <a:t>Mikulincer</a:t>
            </a:r>
            <a:r>
              <a:rPr lang="en-US" dirty="0"/>
              <a:t> &amp; Shaver (2007), </a:t>
            </a:r>
            <a:r>
              <a:rPr lang="en-US" dirty="0" err="1"/>
              <a:t>Narr</a:t>
            </a:r>
            <a:r>
              <a:rPr lang="en-US" dirty="0"/>
              <a:t> et al. (2019)</a:t>
            </a:r>
          </a:p>
        </p:txBody>
      </p:sp>
    </p:spTree>
    <p:extLst>
      <p:ext uri="{BB962C8B-B14F-4D97-AF65-F5344CB8AC3E}">
        <p14:creationId xmlns:p14="http://schemas.microsoft.com/office/powerpoint/2010/main" val="272354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9F37C2A-A9D0-2CCD-931B-041E8E477DB1}"/>
              </a:ext>
            </a:extLst>
          </p:cNvPr>
          <p:cNvSpPr txBox="1"/>
          <p:nvPr/>
        </p:nvSpPr>
        <p:spPr>
          <a:xfrm>
            <a:off x="9766454" y="6213176"/>
            <a:ext cx="2262607" cy="369332"/>
          </a:xfrm>
          <a:prstGeom prst="rect">
            <a:avLst/>
          </a:prstGeom>
          <a:noFill/>
        </p:spPr>
        <p:txBody>
          <a:bodyPr wrap="none" rtlCol="0">
            <a:spAutoFit/>
          </a:bodyPr>
          <a:lstStyle/>
          <a:p>
            <a:r>
              <a:rPr lang="en-US" dirty="0" err="1"/>
              <a:t>Zaki</a:t>
            </a:r>
            <a:r>
              <a:rPr lang="en-US" dirty="0"/>
              <a:t> &amp; </a:t>
            </a:r>
            <a:r>
              <a:rPr lang="en-US" dirty="0" err="1"/>
              <a:t>Oschner</a:t>
            </a:r>
            <a:r>
              <a:rPr lang="en-US" dirty="0"/>
              <a:t> (2012)</a:t>
            </a:r>
          </a:p>
        </p:txBody>
      </p:sp>
      <p:pic>
        <p:nvPicPr>
          <p:cNvPr id="4" name="Picture 3" descr="A close-up of a brain&#10;&#10;Description automatically generated">
            <a:extLst>
              <a:ext uri="{FF2B5EF4-FFF2-40B4-BE49-F238E27FC236}">
                <a16:creationId xmlns:a16="http://schemas.microsoft.com/office/drawing/2014/main" id="{EB7AB640-FF39-837D-487A-30FC30208CAA}"/>
              </a:ext>
            </a:extLst>
          </p:cNvPr>
          <p:cNvPicPr>
            <a:picLocks noChangeAspect="1"/>
          </p:cNvPicPr>
          <p:nvPr/>
        </p:nvPicPr>
        <p:blipFill>
          <a:blip r:embed="rId3"/>
          <a:stretch>
            <a:fillRect/>
          </a:stretch>
        </p:blipFill>
        <p:spPr>
          <a:xfrm>
            <a:off x="1291192" y="1785721"/>
            <a:ext cx="9606566" cy="3890658"/>
          </a:xfrm>
          <a:prstGeom prst="rect">
            <a:avLst/>
          </a:prstGeom>
        </p:spPr>
      </p:pic>
      <p:sp>
        <p:nvSpPr>
          <p:cNvPr id="6" name="Title 1">
            <a:extLst>
              <a:ext uri="{FF2B5EF4-FFF2-40B4-BE49-F238E27FC236}">
                <a16:creationId xmlns:a16="http://schemas.microsoft.com/office/drawing/2014/main" id="{78C71BF2-050D-F0FF-BABC-175D421B3B2A}"/>
              </a:ext>
            </a:extLst>
          </p:cNvPr>
          <p:cNvSpPr txBox="1">
            <a:spLocks/>
          </p:cNvSpPr>
          <p:nvPr/>
        </p:nvSpPr>
        <p:spPr>
          <a:xfrm>
            <a:off x="763635" y="4601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mn-lt"/>
              </a:rPr>
              <a:t>Empathy &amp; The Brain</a:t>
            </a:r>
          </a:p>
        </p:txBody>
      </p:sp>
      <p:sp>
        <p:nvSpPr>
          <p:cNvPr id="7" name="TextBox 6">
            <a:extLst>
              <a:ext uri="{FF2B5EF4-FFF2-40B4-BE49-F238E27FC236}">
                <a16:creationId xmlns:a16="http://schemas.microsoft.com/office/drawing/2014/main" id="{9AE004D7-69EF-4C88-4364-58023DED9316}"/>
              </a:ext>
            </a:extLst>
          </p:cNvPr>
          <p:cNvSpPr txBox="1"/>
          <p:nvPr/>
        </p:nvSpPr>
        <p:spPr>
          <a:xfrm>
            <a:off x="1175657" y="1553029"/>
            <a:ext cx="653143" cy="595085"/>
          </a:xfrm>
          <a:prstGeom prst="rect">
            <a:avLst/>
          </a:prstGeom>
          <a:solidFill>
            <a:schemeClr val="bg1"/>
          </a:solid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A2DD5F1A-42B6-3172-FCE8-0C42E1FB6E67}"/>
              </a:ext>
            </a:extLst>
          </p:cNvPr>
          <p:cNvSpPr txBox="1"/>
          <p:nvPr/>
        </p:nvSpPr>
        <p:spPr>
          <a:xfrm>
            <a:off x="4702629" y="4820194"/>
            <a:ext cx="522514" cy="369332"/>
          </a:xfrm>
          <a:prstGeom prst="rect">
            <a:avLst/>
          </a:prstGeom>
          <a:noFill/>
          <a:ln w="28575">
            <a:solidFill>
              <a:srgbClr val="FF0000"/>
            </a:solid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E021AF86-7823-9955-D385-BFBD93D347AD}"/>
              </a:ext>
            </a:extLst>
          </p:cNvPr>
          <p:cNvSpPr txBox="1"/>
          <p:nvPr/>
        </p:nvSpPr>
        <p:spPr>
          <a:xfrm>
            <a:off x="9048206" y="4820194"/>
            <a:ext cx="522514" cy="369332"/>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07971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FFB84F-22AE-444D-9E92-74197B35B583}"/>
              </a:ext>
            </a:extLst>
          </p:cNvPr>
          <p:cNvSpPr>
            <a:spLocks noGrp="1"/>
          </p:cNvSpPr>
          <p:nvPr>
            <p:ph idx="1"/>
          </p:nvPr>
        </p:nvSpPr>
        <p:spPr>
          <a:xfrm>
            <a:off x="838200" y="2667454"/>
            <a:ext cx="10515600" cy="4351338"/>
          </a:xfrm>
        </p:spPr>
        <p:txBody>
          <a:bodyPr>
            <a:normAutofit/>
          </a:bodyPr>
          <a:lstStyle/>
          <a:p>
            <a:pPr marL="0" indent="0" algn="ctr">
              <a:buNone/>
            </a:pPr>
            <a:r>
              <a:rPr lang="en-US" sz="2400" b="1" dirty="0"/>
              <a:t>We aim to connect formative social experiences in adolescence to neural underpinnings of adult empathy</a:t>
            </a:r>
          </a:p>
          <a:p>
            <a:endParaRPr lang="en-US" sz="2400" dirty="0"/>
          </a:p>
        </p:txBody>
      </p:sp>
      <p:sp>
        <p:nvSpPr>
          <p:cNvPr id="8" name="Title 1">
            <a:extLst>
              <a:ext uri="{FF2B5EF4-FFF2-40B4-BE49-F238E27FC236}">
                <a16:creationId xmlns:a16="http://schemas.microsoft.com/office/drawing/2014/main" id="{765B9B75-18FB-7C22-F6C4-D5F137EEA757}"/>
              </a:ext>
            </a:extLst>
          </p:cNvPr>
          <p:cNvSpPr txBox="1">
            <a:spLocks/>
          </p:cNvSpPr>
          <p:nvPr/>
        </p:nvSpPr>
        <p:spPr>
          <a:xfrm>
            <a:off x="763635" y="4601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mn-lt"/>
              </a:rPr>
              <a:t>Overarching Goal</a:t>
            </a:r>
          </a:p>
        </p:txBody>
      </p:sp>
    </p:spTree>
    <p:extLst>
      <p:ext uri="{BB962C8B-B14F-4D97-AF65-F5344CB8AC3E}">
        <p14:creationId xmlns:p14="http://schemas.microsoft.com/office/powerpoint/2010/main" val="233690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498D-8021-424A-B121-44E8A20515E6}"/>
              </a:ext>
            </a:extLst>
          </p:cNvPr>
          <p:cNvSpPr>
            <a:spLocks noGrp="1"/>
          </p:cNvSpPr>
          <p:nvPr>
            <p:ph type="title"/>
          </p:nvPr>
        </p:nvSpPr>
        <p:spPr>
          <a:xfrm>
            <a:off x="838200" y="-155131"/>
            <a:ext cx="10515600" cy="1325563"/>
          </a:xfrm>
        </p:spPr>
        <p:txBody>
          <a:bodyPr>
            <a:normAutofit/>
          </a:bodyPr>
          <a:lstStyle/>
          <a:p>
            <a:pPr algn="ctr"/>
            <a:r>
              <a:rPr lang="en-US" sz="2400" b="1" dirty="0">
                <a:latin typeface="+mn-lt"/>
              </a:rPr>
              <a:t>Design and Hypothesis</a:t>
            </a:r>
          </a:p>
        </p:txBody>
      </p:sp>
      <p:sp>
        <p:nvSpPr>
          <p:cNvPr id="3" name="Content Placeholder 2">
            <a:extLst>
              <a:ext uri="{FF2B5EF4-FFF2-40B4-BE49-F238E27FC236}">
                <a16:creationId xmlns:a16="http://schemas.microsoft.com/office/drawing/2014/main" id="{18EB980F-79E1-9F47-9202-4B04F86A7121}"/>
              </a:ext>
            </a:extLst>
          </p:cNvPr>
          <p:cNvSpPr>
            <a:spLocks noGrp="1"/>
          </p:cNvSpPr>
          <p:nvPr>
            <p:ph idx="1"/>
          </p:nvPr>
        </p:nvSpPr>
        <p:spPr>
          <a:xfrm>
            <a:off x="585216" y="1170432"/>
            <a:ext cx="11356848" cy="5852160"/>
          </a:xfrm>
        </p:spPr>
        <p:txBody>
          <a:bodyPr>
            <a:normAutofit/>
          </a:bodyPr>
          <a:lstStyle/>
          <a:p>
            <a:pPr marL="0" indent="0">
              <a:buNone/>
            </a:pPr>
            <a:r>
              <a:rPr lang="en-US" sz="2400" dirty="0"/>
              <a:t>We anticipated that:</a:t>
            </a:r>
          </a:p>
          <a:p>
            <a:r>
              <a:rPr lang="en-US" sz="2400" b="1" dirty="0"/>
              <a:t>1. Higher levels of emotional engagement in adolescence</a:t>
            </a:r>
            <a:r>
              <a:rPr lang="en-US" sz="2400" dirty="0"/>
              <a:t> would correspond with </a:t>
            </a:r>
            <a:r>
              <a:rPr lang="en-US" sz="2400" b="1" dirty="0"/>
              <a:t>greater</a:t>
            </a:r>
            <a:r>
              <a:rPr lang="en-US" sz="2400" dirty="0"/>
              <a:t> neural activity in empathy-related regions when anticipating </a:t>
            </a:r>
            <a:r>
              <a:rPr lang="en-US" sz="2400" i="1" dirty="0">
                <a:solidFill>
                  <a:srgbClr val="FF0000"/>
                </a:solidFill>
              </a:rPr>
              <a:t>stranger’</a:t>
            </a:r>
            <a:r>
              <a:rPr lang="en-US" sz="2400" dirty="0">
                <a:solidFill>
                  <a:srgbClr val="FF0000"/>
                </a:solidFill>
              </a:rPr>
              <a:t>s</a:t>
            </a:r>
            <a:r>
              <a:rPr lang="en-US" sz="2400" dirty="0"/>
              <a:t> distress in adulthood</a:t>
            </a:r>
          </a:p>
          <a:p>
            <a:pPr marL="0" indent="0">
              <a:buNone/>
            </a:pPr>
            <a:endParaRPr lang="en-US" sz="2400" dirty="0"/>
          </a:p>
          <a:p>
            <a:r>
              <a:rPr lang="en-US" sz="2400" b="1" dirty="0"/>
              <a:t>2. Higher levels of emotional engagement in adolescence </a:t>
            </a:r>
            <a:r>
              <a:rPr lang="en-US" sz="2400" dirty="0"/>
              <a:t>would correspond with </a:t>
            </a:r>
            <a:r>
              <a:rPr lang="en-US" sz="2400" b="1" dirty="0"/>
              <a:t>greater</a:t>
            </a:r>
            <a:r>
              <a:rPr lang="en-US" sz="2400" dirty="0"/>
              <a:t> neural activity in empathy-related regions when anticipating </a:t>
            </a:r>
            <a:r>
              <a:rPr lang="en-US" sz="2400" i="1" dirty="0">
                <a:solidFill>
                  <a:srgbClr val="FF0000"/>
                </a:solidFill>
              </a:rPr>
              <a:t>partner’</a:t>
            </a:r>
            <a:r>
              <a:rPr lang="en-US" sz="2400" dirty="0">
                <a:solidFill>
                  <a:srgbClr val="FF0000"/>
                </a:solidFill>
              </a:rPr>
              <a:t>s</a:t>
            </a:r>
            <a:r>
              <a:rPr lang="en-US" sz="2400" dirty="0"/>
              <a:t> distress in adulthood</a:t>
            </a:r>
          </a:p>
          <a:p>
            <a:pPr marL="0" indent="0">
              <a:buNone/>
            </a:pPr>
            <a:endParaRPr lang="en-US" sz="2400" dirty="0"/>
          </a:p>
          <a:p>
            <a:endParaRPr lang="en-US" sz="2400" dirty="0"/>
          </a:p>
          <a:p>
            <a:endParaRPr lang="en-US" sz="2400" dirty="0"/>
          </a:p>
        </p:txBody>
      </p:sp>
      <p:sp>
        <p:nvSpPr>
          <p:cNvPr id="4" name="TextBox 3">
            <a:extLst>
              <a:ext uri="{FF2B5EF4-FFF2-40B4-BE49-F238E27FC236}">
                <a16:creationId xmlns:a16="http://schemas.microsoft.com/office/drawing/2014/main" id="{1C1999B8-B926-3A83-C3E8-2518E988AF7A}"/>
              </a:ext>
            </a:extLst>
          </p:cNvPr>
          <p:cNvSpPr txBox="1"/>
          <p:nvPr/>
        </p:nvSpPr>
        <p:spPr>
          <a:xfrm>
            <a:off x="5892077" y="6028334"/>
            <a:ext cx="6155788" cy="461665"/>
          </a:xfrm>
          <a:prstGeom prst="rect">
            <a:avLst/>
          </a:prstGeom>
          <a:noFill/>
          <a:ln>
            <a:solidFill>
              <a:srgbClr val="FF0000"/>
            </a:solidFill>
          </a:ln>
        </p:spPr>
        <p:txBody>
          <a:bodyPr wrap="none" rtlCol="0">
            <a:spAutoFit/>
          </a:bodyPr>
          <a:lstStyle/>
          <a:p>
            <a:r>
              <a:rPr lang="en-US" sz="2400" dirty="0"/>
              <a:t>Analyses adjusted for gender and family income</a:t>
            </a:r>
          </a:p>
        </p:txBody>
      </p:sp>
    </p:spTree>
    <p:extLst>
      <p:ext uri="{BB962C8B-B14F-4D97-AF65-F5344CB8AC3E}">
        <p14:creationId xmlns:p14="http://schemas.microsoft.com/office/powerpoint/2010/main" val="229403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1EEF-7035-0E44-8172-12C85B7B9BE5}"/>
              </a:ext>
            </a:extLst>
          </p:cNvPr>
          <p:cNvSpPr>
            <a:spLocks noGrp="1"/>
          </p:cNvSpPr>
          <p:nvPr>
            <p:ph type="title"/>
          </p:nvPr>
        </p:nvSpPr>
        <p:spPr>
          <a:xfrm>
            <a:off x="688219" y="108575"/>
            <a:ext cx="10515600" cy="1325563"/>
          </a:xfrm>
        </p:spPr>
        <p:txBody>
          <a:bodyPr>
            <a:normAutofit/>
          </a:bodyPr>
          <a:lstStyle/>
          <a:p>
            <a:r>
              <a:rPr lang="en-US" sz="2400" b="1" dirty="0">
                <a:latin typeface="+mn-lt"/>
              </a:rPr>
              <a:t>Final Sample</a:t>
            </a:r>
          </a:p>
        </p:txBody>
      </p:sp>
      <p:graphicFrame>
        <p:nvGraphicFramePr>
          <p:cNvPr id="13" name="Content Placeholder 6">
            <a:extLst>
              <a:ext uri="{FF2B5EF4-FFF2-40B4-BE49-F238E27FC236}">
                <a16:creationId xmlns:a16="http://schemas.microsoft.com/office/drawing/2014/main" id="{29065739-70B7-1045-93B5-EC94F34457F7}"/>
              </a:ext>
            </a:extLst>
          </p:cNvPr>
          <p:cNvGraphicFramePr>
            <a:graphicFrameLocks/>
          </p:cNvGraphicFramePr>
          <p:nvPr>
            <p:extLst>
              <p:ext uri="{D42A27DB-BD31-4B8C-83A1-F6EECF244321}">
                <p14:modId xmlns:p14="http://schemas.microsoft.com/office/powerpoint/2010/main" val="3571549726"/>
              </p:ext>
            </p:extLst>
          </p:nvPr>
        </p:nvGraphicFramePr>
        <p:xfrm>
          <a:off x="351750" y="1690687"/>
          <a:ext cx="5405551" cy="3187551"/>
        </p:xfrm>
        <a:graphic>
          <a:graphicData uri="http://schemas.openxmlformats.org/drawingml/2006/table">
            <a:tbl>
              <a:tblPr/>
              <a:tblGrid>
                <a:gridCol w="1993868">
                  <a:extLst>
                    <a:ext uri="{9D8B030D-6E8A-4147-A177-3AD203B41FA5}">
                      <a16:colId xmlns:a16="http://schemas.microsoft.com/office/drawing/2014/main" val="3344269422"/>
                    </a:ext>
                  </a:extLst>
                </a:gridCol>
                <a:gridCol w="3411683">
                  <a:extLst>
                    <a:ext uri="{9D8B030D-6E8A-4147-A177-3AD203B41FA5}">
                      <a16:colId xmlns:a16="http://schemas.microsoft.com/office/drawing/2014/main" val="76252369"/>
                    </a:ext>
                  </a:extLst>
                </a:gridCol>
              </a:tblGrid>
              <a:tr h="823927">
                <a:tc>
                  <a:txBody>
                    <a:bodyPr/>
                    <a:lstStyle/>
                    <a:p>
                      <a:pPr algn="l" fontAlgn="b"/>
                      <a:r>
                        <a:rPr lang="en-US" sz="2400" b="1" i="0" u="none" strike="noStrike" dirty="0">
                          <a:solidFill>
                            <a:srgbClr val="000000"/>
                          </a:solidFill>
                          <a:effectLst/>
                          <a:latin typeface="Calibri" panose="020F0502020204030204" pitchFamily="34" charset="0"/>
                        </a:rPr>
                        <a:t>Total Participants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88 Subjects Completed Both Tasks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919865"/>
                  </a:ext>
                </a:extLst>
              </a:tr>
              <a:tr h="891059">
                <a:tc>
                  <a:txBody>
                    <a:bodyPr/>
                    <a:lstStyle/>
                    <a:p>
                      <a:pPr algn="l" fontAlgn="b"/>
                      <a:r>
                        <a:rPr lang="en-US" sz="2400" b="1" i="0" u="none" strike="noStrike" dirty="0">
                          <a:solidFill>
                            <a:srgbClr val="000000"/>
                          </a:solidFill>
                          <a:effectLst/>
                          <a:latin typeface="Calibri" panose="020F0502020204030204" pitchFamily="34" charset="0"/>
                        </a:rPr>
                        <a:t>Gender breakdown: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49 female; 39 male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839421"/>
                  </a:ext>
                </a:extLst>
              </a:tr>
              <a:tr h="1325281">
                <a:tc>
                  <a:txBody>
                    <a:bodyPr/>
                    <a:lstStyle/>
                    <a:p>
                      <a:pPr algn="l" fontAlgn="b"/>
                      <a:r>
                        <a:rPr lang="en-US" sz="2400" b="1" i="0" u="none" strike="noStrike" dirty="0">
                          <a:solidFill>
                            <a:srgbClr val="000000"/>
                          </a:solidFill>
                          <a:effectLst/>
                          <a:latin typeface="Calibri" panose="020F0502020204030204" pitchFamily="34" charset="0"/>
                        </a:rPr>
                        <a:t>Race/ethnicity </a:t>
                      </a:r>
                    </a:p>
                    <a:p>
                      <a:pPr algn="l" fontAlgn="b"/>
                      <a:r>
                        <a:rPr lang="en-US" sz="2400" b="1" i="0" u="none" strike="noStrike" dirty="0">
                          <a:solidFill>
                            <a:srgbClr val="000000"/>
                          </a:solidFill>
                          <a:effectLst/>
                          <a:latin typeface="Calibri" panose="020F0502020204030204" pitchFamily="34" charset="0"/>
                        </a:rPr>
                        <a:t>breakdown: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27 Black/African American; 2 Hispanic/ Latinx; 49 White/European; 7 Mixed Race; 3 Others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915267"/>
                  </a:ext>
                </a:extLst>
              </a:tr>
            </a:tbl>
          </a:graphicData>
        </a:graphic>
      </p:graphicFrame>
    </p:spTree>
    <p:extLst>
      <p:ext uri="{BB962C8B-B14F-4D97-AF65-F5344CB8AC3E}">
        <p14:creationId xmlns:p14="http://schemas.microsoft.com/office/powerpoint/2010/main" val="427750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1EEF-7035-0E44-8172-12C85B7B9BE5}"/>
              </a:ext>
            </a:extLst>
          </p:cNvPr>
          <p:cNvSpPr>
            <a:spLocks noGrp="1"/>
          </p:cNvSpPr>
          <p:nvPr>
            <p:ph type="title"/>
          </p:nvPr>
        </p:nvSpPr>
        <p:spPr>
          <a:xfrm>
            <a:off x="702733" y="118315"/>
            <a:ext cx="10515600" cy="1325563"/>
          </a:xfrm>
        </p:spPr>
        <p:txBody>
          <a:bodyPr>
            <a:normAutofit/>
          </a:bodyPr>
          <a:lstStyle/>
          <a:p>
            <a:r>
              <a:rPr lang="en-US" sz="2400" b="1" dirty="0">
                <a:latin typeface="+mn-lt"/>
              </a:rPr>
              <a:t>Final Sample</a:t>
            </a:r>
          </a:p>
        </p:txBody>
      </p:sp>
      <p:graphicFrame>
        <p:nvGraphicFramePr>
          <p:cNvPr id="13" name="Content Placeholder 6">
            <a:extLst>
              <a:ext uri="{FF2B5EF4-FFF2-40B4-BE49-F238E27FC236}">
                <a16:creationId xmlns:a16="http://schemas.microsoft.com/office/drawing/2014/main" id="{29065739-70B7-1045-93B5-EC94F34457F7}"/>
              </a:ext>
            </a:extLst>
          </p:cNvPr>
          <p:cNvGraphicFramePr>
            <a:graphicFrameLocks/>
          </p:cNvGraphicFramePr>
          <p:nvPr>
            <p:extLst>
              <p:ext uri="{D42A27DB-BD31-4B8C-83A1-F6EECF244321}">
                <p14:modId xmlns:p14="http://schemas.microsoft.com/office/powerpoint/2010/main" val="512278941"/>
              </p:ext>
            </p:extLst>
          </p:nvPr>
        </p:nvGraphicFramePr>
        <p:xfrm>
          <a:off x="351750" y="1690687"/>
          <a:ext cx="5405551" cy="3187551"/>
        </p:xfrm>
        <a:graphic>
          <a:graphicData uri="http://schemas.openxmlformats.org/drawingml/2006/table">
            <a:tbl>
              <a:tblPr/>
              <a:tblGrid>
                <a:gridCol w="1993868">
                  <a:extLst>
                    <a:ext uri="{9D8B030D-6E8A-4147-A177-3AD203B41FA5}">
                      <a16:colId xmlns:a16="http://schemas.microsoft.com/office/drawing/2014/main" val="3344269422"/>
                    </a:ext>
                  </a:extLst>
                </a:gridCol>
                <a:gridCol w="3411683">
                  <a:extLst>
                    <a:ext uri="{9D8B030D-6E8A-4147-A177-3AD203B41FA5}">
                      <a16:colId xmlns:a16="http://schemas.microsoft.com/office/drawing/2014/main" val="76252369"/>
                    </a:ext>
                  </a:extLst>
                </a:gridCol>
              </a:tblGrid>
              <a:tr h="823927">
                <a:tc>
                  <a:txBody>
                    <a:bodyPr/>
                    <a:lstStyle/>
                    <a:p>
                      <a:pPr algn="l" fontAlgn="b"/>
                      <a:r>
                        <a:rPr lang="en-US" sz="2400" b="1" i="0" u="none" strike="noStrike" dirty="0">
                          <a:solidFill>
                            <a:srgbClr val="000000"/>
                          </a:solidFill>
                          <a:effectLst/>
                          <a:latin typeface="Calibri" panose="020F0502020204030204" pitchFamily="34" charset="0"/>
                        </a:rPr>
                        <a:t>Total Participants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88 Subjects Completed Both Tasks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919865"/>
                  </a:ext>
                </a:extLst>
              </a:tr>
              <a:tr h="891059">
                <a:tc>
                  <a:txBody>
                    <a:bodyPr/>
                    <a:lstStyle/>
                    <a:p>
                      <a:pPr algn="l" fontAlgn="b"/>
                      <a:r>
                        <a:rPr lang="en-US" sz="2400" b="1" i="0" u="none" strike="noStrike" dirty="0">
                          <a:solidFill>
                            <a:srgbClr val="000000"/>
                          </a:solidFill>
                          <a:effectLst/>
                          <a:latin typeface="Calibri" panose="020F0502020204030204" pitchFamily="34" charset="0"/>
                        </a:rPr>
                        <a:t>Gender breakdown: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49 female; 39 male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839421"/>
                  </a:ext>
                </a:extLst>
              </a:tr>
              <a:tr h="1325281">
                <a:tc>
                  <a:txBody>
                    <a:bodyPr/>
                    <a:lstStyle/>
                    <a:p>
                      <a:pPr algn="l" fontAlgn="b"/>
                      <a:r>
                        <a:rPr lang="en-US" sz="2400" b="1" i="0" u="none" strike="noStrike" dirty="0">
                          <a:solidFill>
                            <a:srgbClr val="000000"/>
                          </a:solidFill>
                          <a:effectLst/>
                          <a:latin typeface="Calibri" panose="020F0502020204030204" pitchFamily="34" charset="0"/>
                        </a:rPr>
                        <a:t>Race/ethnicity </a:t>
                      </a:r>
                    </a:p>
                    <a:p>
                      <a:pPr algn="l" fontAlgn="b"/>
                      <a:r>
                        <a:rPr lang="en-US" sz="2400" b="1" i="0" u="none" strike="noStrike" dirty="0">
                          <a:solidFill>
                            <a:srgbClr val="000000"/>
                          </a:solidFill>
                          <a:effectLst/>
                          <a:latin typeface="Calibri" panose="020F0502020204030204" pitchFamily="34" charset="0"/>
                        </a:rPr>
                        <a:t>breakdown: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Calibri" panose="020F0502020204030204" pitchFamily="34" charset="0"/>
                        </a:rPr>
                        <a:t>27 Black/African American; 2 Hispanic/ Latinx; 49 White/European; 7 Mixed Race; 3 Others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915267"/>
                  </a:ext>
                </a:extLst>
              </a:tr>
            </a:tbl>
          </a:graphicData>
        </a:graphic>
      </p:graphicFrame>
      <p:sp>
        <p:nvSpPr>
          <p:cNvPr id="14" name="Title 1">
            <a:extLst>
              <a:ext uri="{FF2B5EF4-FFF2-40B4-BE49-F238E27FC236}">
                <a16:creationId xmlns:a16="http://schemas.microsoft.com/office/drawing/2014/main" id="{D4683CD8-D117-1844-A3DC-3F84525CAB41}"/>
              </a:ext>
            </a:extLst>
          </p:cNvPr>
          <p:cNvSpPr txBox="1">
            <a:spLocks/>
          </p:cNvSpPr>
          <p:nvPr/>
        </p:nvSpPr>
        <p:spPr>
          <a:xfrm>
            <a:off x="6343016" y="602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mn-lt"/>
              </a:rPr>
              <a:t>Procedure</a:t>
            </a:r>
          </a:p>
        </p:txBody>
      </p:sp>
      <p:graphicFrame>
        <p:nvGraphicFramePr>
          <p:cNvPr id="15" name="Diagram 14">
            <a:extLst>
              <a:ext uri="{FF2B5EF4-FFF2-40B4-BE49-F238E27FC236}">
                <a16:creationId xmlns:a16="http://schemas.microsoft.com/office/drawing/2014/main" id="{110F9C94-BBFE-F74C-BAB2-A0D9944B7F01}"/>
              </a:ext>
            </a:extLst>
          </p:cNvPr>
          <p:cNvGraphicFramePr/>
          <p:nvPr>
            <p:extLst>
              <p:ext uri="{D42A27DB-BD31-4B8C-83A1-F6EECF244321}">
                <p14:modId xmlns:p14="http://schemas.microsoft.com/office/powerpoint/2010/main" val="3559617727"/>
              </p:ext>
            </p:extLst>
          </p:nvPr>
        </p:nvGraphicFramePr>
        <p:xfrm>
          <a:off x="6343016" y="1690687"/>
          <a:ext cx="6500889" cy="5486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D286330B-46C0-7146-8BED-4F1D79D0B3CB}"/>
              </a:ext>
            </a:extLst>
          </p:cNvPr>
          <p:cNvSpPr txBox="1"/>
          <p:nvPr/>
        </p:nvSpPr>
        <p:spPr>
          <a:xfrm>
            <a:off x="9081332" y="1755932"/>
            <a:ext cx="3110668" cy="1569660"/>
          </a:xfrm>
          <a:prstGeom prst="rect">
            <a:avLst/>
          </a:prstGeom>
          <a:noFill/>
        </p:spPr>
        <p:txBody>
          <a:bodyPr wrap="square" rtlCol="0">
            <a:spAutoFit/>
          </a:bodyPr>
          <a:lstStyle/>
          <a:p>
            <a:pPr algn="ctr"/>
            <a:r>
              <a:rPr lang="en-US" sz="2400" dirty="0"/>
              <a:t>Age 13 to Age 21 Annually </a:t>
            </a:r>
          </a:p>
          <a:p>
            <a:pPr algn="ctr"/>
            <a:r>
              <a:rPr lang="en-US" sz="2400" dirty="0"/>
              <a:t>(Except Age 20)</a:t>
            </a:r>
          </a:p>
          <a:p>
            <a:pPr algn="ctr"/>
            <a:r>
              <a:rPr lang="en-US" sz="2400" b="1" dirty="0"/>
              <a:t>= 8 occasions</a:t>
            </a:r>
          </a:p>
        </p:txBody>
      </p:sp>
      <p:sp>
        <p:nvSpPr>
          <p:cNvPr id="17" name="TextBox 16">
            <a:extLst>
              <a:ext uri="{FF2B5EF4-FFF2-40B4-BE49-F238E27FC236}">
                <a16:creationId xmlns:a16="http://schemas.microsoft.com/office/drawing/2014/main" id="{6ADE7776-E9D2-3B45-B58E-0AEBCD59083A}"/>
              </a:ext>
            </a:extLst>
          </p:cNvPr>
          <p:cNvSpPr txBox="1"/>
          <p:nvPr/>
        </p:nvSpPr>
        <p:spPr>
          <a:xfrm>
            <a:off x="9598561" y="4202904"/>
            <a:ext cx="1038105" cy="461665"/>
          </a:xfrm>
          <a:prstGeom prst="rect">
            <a:avLst/>
          </a:prstGeom>
          <a:noFill/>
        </p:spPr>
        <p:txBody>
          <a:bodyPr wrap="none" rtlCol="0">
            <a:spAutoFit/>
          </a:bodyPr>
          <a:lstStyle/>
          <a:p>
            <a:r>
              <a:rPr lang="en-US" sz="2400" dirty="0"/>
              <a:t>Age 25</a:t>
            </a:r>
          </a:p>
        </p:txBody>
      </p:sp>
    </p:spTree>
    <p:extLst>
      <p:ext uri="{BB962C8B-B14F-4D97-AF65-F5344CB8AC3E}">
        <p14:creationId xmlns:p14="http://schemas.microsoft.com/office/powerpoint/2010/main" val="23207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EC02-11FB-2341-BF37-A71E41FAD08E}"/>
              </a:ext>
            </a:extLst>
          </p:cNvPr>
          <p:cNvSpPr>
            <a:spLocks noGrp="1"/>
          </p:cNvSpPr>
          <p:nvPr>
            <p:ph type="title"/>
          </p:nvPr>
        </p:nvSpPr>
        <p:spPr/>
        <p:txBody>
          <a:bodyPr>
            <a:normAutofit/>
          </a:bodyPr>
          <a:lstStyle/>
          <a:p>
            <a:r>
              <a:rPr lang="en-US" sz="2400" b="1" dirty="0">
                <a:latin typeface="+mn-lt"/>
              </a:rPr>
              <a:t>Age 13 – 21: Supportive Behavior Task – </a:t>
            </a:r>
            <a:r>
              <a:rPr lang="en-US" sz="2400" b="1" dirty="0">
                <a:solidFill>
                  <a:srgbClr val="FF0000"/>
                </a:solidFill>
                <a:latin typeface="+mn-lt"/>
              </a:rPr>
              <a:t>Emotional Engagement</a:t>
            </a:r>
          </a:p>
        </p:txBody>
      </p:sp>
      <p:sp>
        <p:nvSpPr>
          <p:cNvPr id="3" name="Content Placeholder 2">
            <a:extLst>
              <a:ext uri="{FF2B5EF4-FFF2-40B4-BE49-F238E27FC236}">
                <a16:creationId xmlns:a16="http://schemas.microsoft.com/office/drawing/2014/main" id="{36824316-D6B0-4A43-822C-6C2E99B10B52}"/>
              </a:ext>
            </a:extLst>
          </p:cNvPr>
          <p:cNvSpPr>
            <a:spLocks noGrp="1"/>
          </p:cNvSpPr>
          <p:nvPr>
            <p:ph idx="1"/>
          </p:nvPr>
        </p:nvSpPr>
        <p:spPr>
          <a:xfrm>
            <a:off x="668866" y="1419225"/>
            <a:ext cx="10515600" cy="4351338"/>
          </a:xfrm>
        </p:spPr>
        <p:txBody>
          <a:bodyPr>
            <a:normAutofit/>
          </a:bodyPr>
          <a:lstStyle/>
          <a:p>
            <a:r>
              <a:rPr lang="en-US" sz="2400" dirty="0"/>
              <a:t>Participants and friends each discussed a problem of their choosing for six minutes. </a:t>
            </a:r>
          </a:p>
          <a:p>
            <a:r>
              <a:rPr lang="en-US" sz="2400" dirty="0"/>
              <a:t>Emotional engagement, from the participant to the friend, was coded from 0 - 4 </a:t>
            </a:r>
          </a:p>
          <a:p>
            <a:r>
              <a:rPr lang="en-US" sz="2400" dirty="0"/>
              <a:t>Engagement scores reflected the amount and quality of connection demonstrated by the target participant.</a:t>
            </a:r>
          </a:p>
        </p:txBody>
      </p:sp>
      <p:sp>
        <p:nvSpPr>
          <p:cNvPr id="4" name="Oval Callout 3">
            <a:extLst>
              <a:ext uri="{FF2B5EF4-FFF2-40B4-BE49-F238E27FC236}">
                <a16:creationId xmlns:a16="http://schemas.microsoft.com/office/drawing/2014/main" id="{E97B3D0E-79D3-F24D-B0D1-890911A0D784}"/>
              </a:ext>
            </a:extLst>
          </p:cNvPr>
          <p:cNvSpPr/>
          <p:nvPr/>
        </p:nvSpPr>
        <p:spPr>
          <a:xfrm>
            <a:off x="6241342" y="3394158"/>
            <a:ext cx="3944364" cy="220412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eye contact;</a:t>
            </a:r>
          </a:p>
          <a:p>
            <a:pPr algn="ctr"/>
            <a:r>
              <a:rPr lang="en-US" dirty="0"/>
              <a:t>body posture;</a:t>
            </a:r>
          </a:p>
          <a:p>
            <a:pPr algn="ctr"/>
            <a:r>
              <a:rPr lang="en-US" dirty="0"/>
              <a:t> head movements;</a:t>
            </a:r>
          </a:p>
          <a:p>
            <a:pPr algn="ctr"/>
            <a:r>
              <a:rPr lang="en-US" dirty="0"/>
              <a:t> asking questions;</a:t>
            </a:r>
          </a:p>
          <a:p>
            <a:pPr algn="ctr"/>
            <a:r>
              <a:rPr lang="en-US" dirty="0"/>
              <a:t>actively listening;</a:t>
            </a:r>
          </a:p>
          <a:p>
            <a:pPr algn="ctr"/>
            <a:r>
              <a:rPr lang="en-US" dirty="0" err="1"/>
              <a:t>Etc</a:t>
            </a:r>
            <a:r>
              <a:rPr lang="en-US" dirty="0"/>
              <a:t>…</a:t>
            </a:r>
          </a:p>
        </p:txBody>
      </p:sp>
      <p:grpSp>
        <p:nvGrpSpPr>
          <p:cNvPr id="31" name="Group 30">
            <a:extLst>
              <a:ext uri="{FF2B5EF4-FFF2-40B4-BE49-F238E27FC236}">
                <a16:creationId xmlns:a16="http://schemas.microsoft.com/office/drawing/2014/main" id="{9881B4B4-034C-EA40-9049-61E77EF4BEF1}"/>
              </a:ext>
            </a:extLst>
          </p:cNvPr>
          <p:cNvGrpSpPr/>
          <p:nvPr/>
        </p:nvGrpSpPr>
        <p:grpSpPr>
          <a:xfrm>
            <a:off x="2689942" y="4259799"/>
            <a:ext cx="2888280" cy="1707120"/>
            <a:chOff x="453240" y="4330720"/>
            <a:chExt cx="2888280" cy="1707120"/>
          </a:xfrm>
        </p:grpSpPr>
        <p:grpSp>
          <p:nvGrpSpPr>
            <p:cNvPr id="17" name="Group 16">
              <a:extLst>
                <a:ext uri="{FF2B5EF4-FFF2-40B4-BE49-F238E27FC236}">
                  <a16:creationId xmlns:a16="http://schemas.microsoft.com/office/drawing/2014/main" id="{9BDFA7BF-91D7-AA4F-A26A-0826A5AFF15A}"/>
                </a:ext>
              </a:extLst>
            </p:cNvPr>
            <p:cNvGrpSpPr/>
            <p:nvPr/>
          </p:nvGrpSpPr>
          <p:grpSpPr>
            <a:xfrm>
              <a:off x="453240" y="4330720"/>
              <a:ext cx="1148760" cy="1655280"/>
              <a:chOff x="453240" y="4330720"/>
              <a:chExt cx="1148760" cy="165528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D4080BD-76A7-5747-AA3A-14604C3C2F21}"/>
                      </a:ext>
                    </a:extLst>
                  </p14:cNvPr>
                  <p14:cNvContentPartPr/>
                  <p14:nvPr/>
                </p14:nvContentPartPr>
                <p14:xfrm>
                  <a:off x="705960" y="4330720"/>
                  <a:ext cx="801360" cy="706680"/>
                </p14:xfrm>
              </p:contentPart>
            </mc:Choice>
            <mc:Fallback xmlns="">
              <p:pic>
                <p:nvPicPr>
                  <p:cNvPr id="5" name="Ink 4">
                    <a:extLst>
                      <a:ext uri="{FF2B5EF4-FFF2-40B4-BE49-F238E27FC236}">
                        <a16:creationId xmlns:a16="http://schemas.microsoft.com/office/drawing/2014/main" id="{9D4080BD-76A7-5747-AA3A-14604C3C2F21}"/>
                      </a:ext>
                    </a:extLst>
                  </p:cNvPr>
                  <p:cNvPicPr/>
                  <p:nvPr/>
                </p:nvPicPr>
                <p:blipFill>
                  <a:blip r:embed="rId4"/>
                  <a:stretch>
                    <a:fillRect/>
                  </a:stretch>
                </p:blipFill>
                <p:spPr>
                  <a:xfrm>
                    <a:off x="696960" y="4322080"/>
                    <a:ext cx="81900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695D1006-9A06-5647-A2F6-4B21494BC3B4}"/>
                      </a:ext>
                    </a:extLst>
                  </p14:cNvPr>
                  <p14:cNvContentPartPr/>
                  <p14:nvPr/>
                </p14:nvContentPartPr>
                <p14:xfrm>
                  <a:off x="948240" y="4571920"/>
                  <a:ext cx="360" cy="4320"/>
                </p14:xfrm>
              </p:contentPart>
            </mc:Choice>
            <mc:Fallback xmlns="">
              <p:pic>
                <p:nvPicPr>
                  <p:cNvPr id="6" name="Ink 5">
                    <a:extLst>
                      <a:ext uri="{FF2B5EF4-FFF2-40B4-BE49-F238E27FC236}">
                        <a16:creationId xmlns:a16="http://schemas.microsoft.com/office/drawing/2014/main" id="{695D1006-9A06-5647-A2F6-4B21494BC3B4}"/>
                      </a:ext>
                    </a:extLst>
                  </p:cNvPr>
                  <p:cNvPicPr/>
                  <p:nvPr/>
                </p:nvPicPr>
                <p:blipFill>
                  <a:blip r:embed="rId6"/>
                  <a:stretch>
                    <a:fillRect/>
                  </a:stretch>
                </p:blipFill>
                <p:spPr>
                  <a:xfrm>
                    <a:off x="939240" y="4562920"/>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7951A382-7BAF-CF44-B12E-7C0F51CD5242}"/>
                      </a:ext>
                    </a:extLst>
                  </p14:cNvPr>
                  <p14:cNvContentPartPr/>
                  <p14:nvPr/>
                </p14:nvContentPartPr>
                <p14:xfrm>
                  <a:off x="1218240" y="4585240"/>
                  <a:ext cx="360" cy="360"/>
                </p14:xfrm>
              </p:contentPart>
            </mc:Choice>
            <mc:Fallback xmlns="">
              <p:pic>
                <p:nvPicPr>
                  <p:cNvPr id="8" name="Ink 7">
                    <a:extLst>
                      <a:ext uri="{FF2B5EF4-FFF2-40B4-BE49-F238E27FC236}">
                        <a16:creationId xmlns:a16="http://schemas.microsoft.com/office/drawing/2014/main" id="{7951A382-7BAF-CF44-B12E-7C0F51CD5242}"/>
                      </a:ext>
                    </a:extLst>
                  </p:cNvPr>
                  <p:cNvPicPr/>
                  <p:nvPr/>
                </p:nvPicPr>
                <p:blipFill>
                  <a:blip r:embed="rId8"/>
                  <a:stretch>
                    <a:fillRect/>
                  </a:stretch>
                </p:blipFill>
                <p:spPr>
                  <a:xfrm>
                    <a:off x="1209600" y="4576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C0BC5F1-2B02-EF4A-A79B-984DBB2A8A0A}"/>
                      </a:ext>
                    </a:extLst>
                  </p14:cNvPr>
                  <p14:cNvContentPartPr/>
                  <p14:nvPr/>
                </p14:nvContentPartPr>
                <p14:xfrm>
                  <a:off x="975240" y="4766680"/>
                  <a:ext cx="187200" cy="114120"/>
                </p14:xfrm>
              </p:contentPart>
            </mc:Choice>
            <mc:Fallback xmlns="">
              <p:pic>
                <p:nvPicPr>
                  <p:cNvPr id="10" name="Ink 9">
                    <a:extLst>
                      <a:ext uri="{FF2B5EF4-FFF2-40B4-BE49-F238E27FC236}">
                        <a16:creationId xmlns:a16="http://schemas.microsoft.com/office/drawing/2014/main" id="{4C0BC5F1-2B02-EF4A-A79B-984DBB2A8A0A}"/>
                      </a:ext>
                    </a:extLst>
                  </p:cNvPr>
                  <p:cNvPicPr/>
                  <p:nvPr/>
                </p:nvPicPr>
                <p:blipFill>
                  <a:blip r:embed="rId10"/>
                  <a:stretch>
                    <a:fillRect/>
                  </a:stretch>
                </p:blipFill>
                <p:spPr>
                  <a:xfrm>
                    <a:off x="966240" y="4757680"/>
                    <a:ext cx="2048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79AA14D1-F259-704A-AAFA-AA157DF52341}"/>
                      </a:ext>
                    </a:extLst>
                  </p14:cNvPr>
                  <p14:cNvContentPartPr/>
                  <p14:nvPr/>
                </p14:nvContentPartPr>
                <p14:xfrm>
                  <a:off x="693360" y="5077000"/>
                  <a:ext cx="343080" cy="860400"/>
                </p14:xfrm>
              </p:contentPart>
            </mc:Choice>
            <mc:Fallback xmlns="">
              <p:pic>
                <p:nvPicPr>
                  <p:cNvPr id="11" name="Ink 10">
                    <a:extLst>
                      <a:ext uri="{FF2B5EF4-FFF2-40B4-BE49-F238E27FC236}">
                        <a16:creationId xmlns:a16="http://schemas.microsoft.com/office/drawing/2014/main" id="{79AA14D1-F259-704A-AAFA-AA157DF52341}"/>
                      </a:ext>
                    </a:extLst>
                  </p:cNvPr>
                  <p:cNvPicPr/>
                  <p:nvPr/>
                </p:nvPicPr>
                <p:blipFill>
                  <a:blip r:embed="rId12"/>
                  <a:stretch>
                    <a:fillRect/>
                  </a:stretch>
                </p:blipFill>
                <p:spPr>
                  <a:xfrm>
                    <a:off x="684720" y="5068000"/>
                    <a:ext cx="360720" cy="878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5C1D72AA-B6DC-BA45-B092-FCAE3E4C7ED1}"/>
                      </a:ext>
                    </a:extLst>
                  </p14:cNvPr>
                  <p14:cNvContentPartPr/>
                  <p14:nvPr/>
                </p14:nvContentPartPr>
                <p14:xfrm>
                  <a:off x="1001520" y="5601160"/>
                  <a:ext cx="490680" cy="384840"/>
                </p14:xfrm>
              </p:contentPart>
            </mc:Choice>
            <mc:Fallback xmlns="">
              <p:pic>
                <p:nvPicPr>
                  <p:cNvPr id="12" name="Ink 11">
                    <a:extLst>
                      <a:ext uri="{FF2B5EF4-FFF2-40B4-BE49-F238E27FC236}">
                        <a16:creationId xmlns:a16="http://schemas.microsoft.com/office/drawing/2014/main" id="{5C1D72AA-B6DC-BA45-B092-FCAE3E4C7ED1}"/>
                      </a:ext>
                    </a:extLst>
                  </p:cNvPr>
                  <p:cNvPicPr/>
                  <p:nvPr/>
                </p:nvPicPr>
                <p:blipFill>
                  <a:blip r:embed="rId14"/>
                  <a:stretch>
                    <a:fillRect/>
                  </a:stretch>
                </p:blipFill>
                <p:spPr>
                  <a:xfrm>
                    <a:off x="992520" y="5592160"/>
                    <a:ext cx="50832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B769C14B-8ED5-1341-9D73-4C0BE99BCA04}"/>
                      </a:ext>
                    </a:extLst>
                  </p14:cNvPr>
                  <p14:cNvContentPartPr/>
                  <p14:nvPr/>
                </p14:nvContentPartPr>
                <p14:xfrm>
                  <a:off x="453240" y="4861000"/>
                  <a:ext cx="562680" cy="519480"/>
                </p14:xfrm>
              </p:contentPart>
            </mc:Choice>
            <mc:Fallback xmlns="">
              <p:pic>
                <p:nvPicPr>
                  <p:cNvPr id="14" name="Ink 13">
                    <a:extLst>
                      <a:ext uri="{FF2B5EF4-FFF2-40B4-BE49-F238E27FC236}">
                        <a16:creationId xmlns:a16="http://schemas.microsoft.com/office/drawing/2014/main" id="{B769C14B-8ED5-1341-9D73-4C0BE99BCA04}"/>
                      </a:ext>
                    </a:extLst>
                  </p:cNvPr>
                  <p:cNvPicPr/>
                  <p:nvPr/>
                </p:nvPicPr>
                <p:blipFill>
                  <a:blip r:embed="rId16"/>
                  <a:stretch>
                    <a:fillRect/>
                  </a:stretch>
                </p:blipFill>
                <p:spPr>
                  <a:xfrm>
                    <a:off x="444600" y="4852360"/>
                    <a:ext cx="58032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9BB19E6E-CFB0-EB4E-A24C-64521ADFE4AE}"/>
                      </a:ext>
                    </a:extLst>
                  </p14:cNvPr>
                  <p14:cNvContentPartPr/>
                  <p14:nvPr/>
                </p14:nvContentPartPr>
                <p14:xfrm>
                  <a:off x="1059120" y="5120560"/>
                  <a:ext cx="542880" cy="273600"/>
                </p14:xfrm>
              </p:contentPart>
            </mc:Choice>
            <mc:Fallback xmlns="">
              <p:pic>
                <p:nvPicPr>
                  <p:cNvPr id="16" name="Ink 15">
                    <a:extLst>
                      <a:ext uri="{FF2B5EF4-FFF2-40B4-BE49-F238E27FC236}">
                        <a16:creationId xmlns:a16="http://schemas.microsoft.com/office/drawing/2014/main" id="{9BB19E6E-CFB0-EB4E-A24C-64521ADFE4AE}"/>
                      </a:ext>
                    </a:extLst>
                  </p:cNvPr>
                  <p:cNvPicPr/>
                  <p:nvPr/>
                </p:nvPicPr>
                <p:blipFill>
                  <a:blip r:embed="rId18"/>
                  <a:stretch>
                    <a:fillRect/>
                  </a:stretch>
                </p:blipFill>
                <p:spPr>
                  <a:xfrm>
                    <a:off x="1050480" y="5111560"/>
                    <a:ext cx="560520" cy="291240"/>
                  </a:xfrm>
                  <a:prstGeom prst="rect">
                    <a:avLst/>
                  </a:prstGeom>
                </p:spPr>
              </p:pic>
            </mc:Fallback>
          </mc:AlternateContent>
        </p:grpSp>
        <p:grpSp>
          <p:nvGrpSpPr>
            <p:cNvPr id="24" name="Group 23">
              <a:extLst>
                <a:ext uri="{FF2B5EF4-FFF2-40B4-BE49-F238E27FC236}">
                  <a16:creationId xmlns:a16="http://schemas.microsoft.com/office/drawing/2014/main" id="{D79018D9-23ED-8446-B476-063A6ACB595A}"/>
                </a:ext>
              </a:extLst>
            </p:cNvPr>
            <p:cNvGrpSpPr/>
            <p:nvPr/>
          </p:nvGrpSpPr>
          <p:grpSpPr>
            <a:xfrm>
              <a:off x="2586960" y="4354480"/>
              <a:ext cx="754560" cy="694080"/>
              <a:chOff x="2586960" y="4354480"/>
              <a:chExt cx="754560" cy="694080"/>
            </a:xfrm>
          </p:grpSpPr>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4EF17001-2D13-394F-9B9A-B727D5A21AE7}"/>
                      </a:ext>
                    </a:extLst>
                  </p14:cNvPr>
                  <p14:cNvContentPartPr/>
                  <p14:nvPr/>
                </p14:nvContentPartPr>
                <p14:xfrm>
                  <a:off x="2586960" y="4354480"/>
                  <a:ext cx="754560" cy="694080"/>
                </p14:xfrm>
              </p:contentPart>
            </mc:Choice>
            <mc:Fallback xmlns="">
              <p:pic>
                <p:nvPicPr>
                  <p:cNvPr id="18" name="Ink 17">
                    <a:extLst>
                      <a:ext uri="{FF2B5EF4-FFF2-40B4-BE49-F238E27FC236}">
                        <a16:creationId xmlns:a16="http://schemas.microsoft.com/office/drawing/2014/main" id="{4EF17001-2D13-394F-9B9A-B727D5A21AE7}"/>
                      </a:ext>
                    </a:extLst>
                  </p:cNvPr>
                  <p:cNvPicPr/>
                  <p:nvPr/>
                </p:nvPicPr>
                <p:blipFill>
                  <a:blip r:embed="rId20"/>
                  <a:stretch>
                    <a:fillRect/>
                  </a:stretch>
                </p:blipFill>
                <p:spPr>
                  <a:xfrm>
                    <a:off x="2577960" y="4345480"/>
                    <a:ext cx="772200" cy="711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692C3DA7-C52A-8E43-8F62-0958E559EE28}"/>
                      </a:ext>
                    </a:extLst>
                  </p14:cNvPr>
                  <p14:cNvContentPartPr/>
                  <p14:nvPr/>
                </p14:nvContentPartPr>
                <p14:xfrm>
                  <a:off x="2824560" y="4616560"/>
                  <a:ext cx="360" cy="360"/>
                </p14:xfrm>
              </p:contentPart>
            </mc:Choice>
            <mc:Fallback xmlns="">
              <p:pic>
                <p:nvPicPr>
                  <p:cNvPr id="19" name="Ink 18">
                    <a:extLst>
                      <a:ext uri="{FF2B5EF4-FFF2-40B4-BE49-F238E27FC236}">
                        <a16:creationId xmlns:a16="http://schemas.microsoft.com/office/drawing/2014/main" id="{692C3DA7-C52A-8E43-8F62-0958E559EE28}"/>
                      </a:ext>
                    </a:extLst>
                  </p:cNvPr>
                  <p:cNvPicPr/>
                  <p:nvPr/>
                </p:nvPicPr>
                <p:blipFill>
                  <a:blip r:embed="rId8"/>
                  <a:stretch>
                    <a:fillRect/>
                  </a:stretch>
                </p:blipFill>
                <p:spPr>
                  <a:xfrm>
                    <a:off x="2815560" y="4607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50158C4A-792A-9F4C-8EBC-53FEA2A534E4}"/>
                      </a:ext>
                    </a:extLst>
                  </p14:cNvPr>
                  <p14:cNvContentPartPr/>
                  <p14:nvPr/>
                </p14:nvContentPartPr>
                <p14:xfrm>
                  <a:off x="3114720" y="4630960"/>
                  <a:ext cx="360" cy="360"/>
                </p14:xfrm>
              </p:contentPart>
            </mc:Choice>
            <mc:Fallback xmlns="">
              <p:pic>
                <p:nvPicPr>
                  <p:cNvPr id="21" name="Ink 20">
                    <a:extLst>
                      <a:ext uri="{FF2B5EF4-FFF2-40B4-BE49-F238E27FC236}">
                        <a16:creationId xmlns:a16="http://schemas.microsoft.com/office/drawing/2014/main" id="{50158C4A-792A-9F4C-8EBC-53FEA2A534E4}"/>
                      </a:ext>
                    </a:extLst>
                  </p:cNvPr>
                  <p:cNvPicPr/>
                  <p:nvPr/>
                </p:nvPicPr>
                <p:blipFill>
                  <a:blip r:embed="rId8"/>
                  <a:stretch>
                    <a:fillRect/>
                  </a:stretch>
                </p:blipFill>
                <p:spPr>
                  <a:xfrm>
                    <a:off x="3105720" y="46223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722F0AFC-BED7-834A-835A-3A02760FDF11}"/>
                      </a:ext>
                    </a:extLst>
                  </p14:cNvPr>
                  <p14:cNvContentPartPr/>
                  <p14:nvPr/>
                </p14:nvContentPartPr>
                <p14:xfrm>
                  <a:off x="2853720" y="4785040"/>
                  <a:ext cx="199800" cy="130680"/>
                </p14:xfrm>
              </p:contentPart>
            </mc:Choice>
            <mc:Fallback xmlns="">
              <p:pic>
                <p:nvPicPr>
                  <p:cNvPr id="23" name="Ink 22">
                    <a:extLst>
                      <a:ext uri="{FF2B5EF4-FFF2-40B4-BE49-F238E27FC236}">
                        <a16:creationId xmlns:a16="http://schemas.microsoft.com/office/drawing/2014/main" id="{722F0AFC-BED7-834A-835A-3A02760FDF11}"/>
                      </a:ext>
                    </a:extLst>
                  </p:cNvPr>
                  <p:cNvPicPr/>
                  <p:nvPr/>
                </p:nvPicPr>
                <p:blipFill>
                  <a:blip r:embed="rId24"/>
                  <a:stretch>
                    <a:fillRect/>
                  </a:stretch>
                </p:blipFill>
                <p:spPr>
                  <a:xfrm>
                    <a:off x="2845080" y="4776400"/>
                    <a:ext cx="217440" cy="148320"/>
                  </a:xfrm>
                  <a:prstGeom prst="rect">
                    <a:avLst/>
                  </a:prstGeom>
                </p:spPr>
              </p:pic>
            </mc:Fallback>
          </mc:AlternateContent>
        </p:grpSp>
        <p:grpSp>
          <p:nvGrpSpPr>
            <p:cNvPr id="30" name="Group 29">
              <a:extLst>
                <a:ext uri="{FF2B5EF4-FFF2-40B4-BE49-F238E27FC236}">
                  <a16:creationId xmlns:a16="http://schemas.microsoft.com/office/drawing/2014/main" id="{CEC4A862-2047-EF48-AAE3-9BC71F4AD0C6}"/>
                </a:ext>
              </a:extLst>
            </p:cNvPr>
            <p:cNvGrpSpPr/>
            <p:nvPr/>
          </p:nvGrpSpPr>
          <p:grpSpPr>
            <a:xfrm>
              <a:off x="2627640" y="5111200"/>
              <a:ext cx="666000" cy="926640"/>
              <a:chOff x="2627640" y="5111200"/>
              <a:chExt cx="666000" cy="926640"/>
            </a:xfrm>
          </p:grpSpPr>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1D3E5053-20E5-6F43-96CE-31917AA6FE42}"/>
                      </a:ext>
                    </a:extLst>
                  </p14:cNvPr>
                  <p14:cNvContentPartPr/>
                  <p14:nvPr/>
                </p14:nvContentPartPr>
                <p14:xfrm>
                  <a:off x="2627640" y="5111200"/>
                  <a:ext cx="351360" cy="771120"/>
                </p14:xfrm>
              </p:contentPart>
            </mc:Choice>
            <mc:Fallback xmlns="">
              <p:pic>
                <p:nvPicPr>
                  <p:cNvPr id="25" name="Ink 24">
                    <a:extLst>
                      <a:ext uri="{FF2B5EF4-FFF2-40B4-BE49-F238E27FC236}">
                        <a16:creationId xmlns:a16="http://schemas.microsoft.com/office/drawing/2014/main" id="{1D3E5053-20E5-6F43-96CE-31917AA6FE42}"/>
                      </a:ext>
                    </a:extLst>
                  </p:cNvPr>
                  <p:cNvPicPr/>
                  <p:nvPr/>
                </p:nvPicPr>
                <p:blipFill>
                  <a:blip r:embed="rId26"/>
                  <a:stretch>
                    <a:fillRect/>
                  </a:stretch>
                </p:blipFill>
                <p:spPr>
                  <a:xfrm>
                    <a:off x="2618640" y="5102200"/>
                    <a:ext cx="36900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2DE836D2-DDC9-DE4D-838F-4EEAE16B4576}"/>
                      </a:ext>
                    </a:extLst>
                  </p14:cNvPr>
                  <p14:cNvContentPartPr/>
                  <p14:nvPr/>
                </p14:nvContentPartPr>
                <p14:xfrm>
                  <a:off x="2945880" y="5669200"/>
                  <a:ext cx="346680" cy="368640"/>
                </p14:xfrm>
              </p:contentPart>
            </mc:Choice>
            <mc:Fallback xmlns="">
              <p:pic>
                <p:nvPicPr>
                  <p:cNvPr id="26" name="Ink 25">
                    <a:extLst>
                      <a:ext uri="{FF2B5EF4-FFF2-40B4-BE49-F238E27FC236}">
                        <a16:creationId xmlns:a16="http://schemas.microsoft.com/office/drawing/2014/main" id="{2DE836D2-DDC9-DE4D-838F-4EEAE16B4576}"/>
                      </a:ext>
                    </a:extLst>
                  </p:cNvPr>
                  <p:cNvPicPr/>
                  <p:nvPr/>
                </p:nvPicPr>
                <p:blipFill>
                  <a:blip r:embed="rId28"/>
                  <a:stretch>
                    <a:fillRect/>
                  </a:stretch>
                </p:blipFill>
                <p:spPr>
                  <a:xfrm>
                    <a:off x="2937240" y="5660200"/>
                    <a:ext cx="36432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E05D6046-909E-E944-955E-074281153474}"/>
                      </a:ext>
                    </a:extLst>
                  </p14:cNvPr>
                  <p14:cNvContentPartPr/>
                  <p14:nvPr/>
                </p14:nvContentPartPr>
                <p14:xfrm>
                  <a:off x="2697480" y="5281480"/>
                  <a:ext cx="277920" cy="189360"/>
                </p14:xfrm>
              </p:contentPart>
            </mc:Choice>
            <mc:Fallback xmlns="">
              <p:pic>
                <p:nvPicPr>
                  <p:cNvPr id="28" name="Ink 27">
                    <a:extLst>
                      <a:ext uri="{FF2B5EF4-FFF2-40B4-BE49-F238E27FC236}">
                        <a16:creationId xmlns:a16="http://schemas.microsoft.com/office/drawing/2014/main" id="{E05D6046-909E-E944-955E-074281153474}"/>
                      </a:ext>
                    </a:extLst>
                  </p:cNvPr>
                  <p:cNvPicPr/>
                  <p:nvPr/>
                </p:nvPicPr>
                <p:blipFill>
                  <a:blip r:embed="rId30"/>
                  <a:stretch>
                    <a:fillRect/>
                  </a:stretch>
                </p:blipFill>
                <p:spPr>
                  <a:xfrm>
                    <a:off x="2688840" y="5272480"/>
                    <a:ext cx="295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555CA905-D3F6-6040-9A46-71C3630DF32F}"/>
                      </a:ext>
                    </a:extLst>
                  </p14:cNvPr>
                  <p14:cNvContentPartPr/>
                  <p14:nvPr/>
                </p14:nvContentPartPr>
                <p14:xfrm>
                  <a:off x="3004920" y="5263840"/>
                  <a:ext cx="288720" cy="238680"/>
                </p14:xfrm>
              </p:contentPart>
            </mc:Choice>
            <mc:Fallback xmlns="">
              <p:pic>
                <p:nvPicPr>
                  <p:cNvPr id="29" name="Ink 28">
                    <a:extLst>
                      <a:ext uri="{FF2B5EF4-FFF2-40B4-BE49-F238E27FC236}">
                        <a16:creationId xmlns:a16="http://schemas.microsoft.com/office/drawing/2014/main" id="{555CA905-D3F6-6040-9A46-71C3630DF32F}"/>
                      </a:ext>
                    </a:extLst>
                  </p:cNvPr>
                  <p:cNvPicPr/>
                  <p:nvPr/>
                </p:nvPicPr>
                <p:blipFill>
                  <a:blip r:embed="rId32"/>
                  <a:stretch>
                    <a:fillRect/>
                  </a:stretch>
                </p:blipFill>
                <p:spPr>
                  <a:xfrm>
                    <a:off x="2995920" y="5255200"/>
                    <a:ext cx="306360" cy="256320"/>
                  </a:xfrm>
                  <a:prstGeom prst="rect">
                    <a:avLst/>
                  </a:prstGeom>
                </p:spPr>
              </p:pic>
            </mc:Fallback>
          </mc:AlternateContent>
        </p:grpSp>
      </p:grpSp>
      <p:sp>
        <p:nvSpPr>
          <p:cNvPr id="7" name="TextBox 6">
            <a:extLst>
              <a:ext uri="{FF2B5EF4-FFF2-40B4-BE49-F238E27FC236}">
                <a16:creationId xmlns:a16="http://schemas.microsoft.com/office/drawing/2014/main" id="{988815C2-F4DA-9A04-023E-14EF7B1FDABE}"/>
              </a:ext>
            </a:extLst>
          </p:cNvPr>
          <p:cNvSpPr txBox="1"/>
          <p:nvPr/>
        </p:nvSpPr>
        <p:spPr>
          <a:xfrm>
            <a:off x="10012439" y="6123543"/>
            <a:ext cx="1840953" cy="369332"/>
          </a:xfrm>
          <a:prstGeom prst="rect">
            <a:avLst/>
          </a:prstGeom>
          <a:noFill/>
        </p:spPr>
        <p:txBody>
          <a:bodyPr wrap="none" rtlCol="0">
            <a:spAutoFit/>
          </a:bodyPr>
          <a:lstStyle/>
          <a:p>
            <a:r>
              <a:rPr lang="en-US" dirty="0"/>
              <a:t>Allen et al. (2001)</a:t>
            </a:r>
          </a:p>
        </p:txBody>
      </p:sp>
    </p:spTree>
    <p:extLst>
      <p:ext uri="{BB962C8B-B14F-4D97-AF65-F5344CB8AC3E}">
        <p14:creationId xmlns:p14="http://schemas.microsoft.com/office/powerpoint/2010/main" val="257366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81BD-D6B1-B94E-97F8-5F5D95E2DA96}"/>
              </a:ext>
            </a:extLst>
          </p:cNvPr>
          <p:cNvSpPr>
            <a:spLocks noGrp="1"/>
          </p:cNvSpPr>
          <p:nvPr>
            <p:ph type="title"/>
          </p:nvPr>
        </p:nvSpPr>
        <p:spPr>
          <a:xfrm>
            <a:off x="47545" y="-210834"/>
            <a:ext cx="10515600" cy="1325563"/>
          </a:xfrm>
        </p:spPr>
        <p:txBody>
          <a:bodyPr>
            <a:normAutofit/>
          </a:bodyPr>
          <a:lstStyle/>
          <a:p>
            <a:r>
              <a:rPr lang="en-US" sz="2400" b="1" dirty="0">
                <a:latin typeface="+mn-lt"/>
              </a:rPr>
              <a:t>Age 25: Handholding Task: Threat-To-Others</a:t>
            </a:r>
          </a:p>
        </p:txBody>
      </p:sp>
      <p:sp>
        <p:nvSpPr>
          <p:cNvPr id="3" name="Content Placeholder 2">
            <a:extLst>
              <a:ext uri="{FF2B5EF4-FFF2-40B4-BE49-F238E27FC236}">
                <a16:creationId xmlns:a16="http://schemas.microsoft.com/office/drawing/2014/main" id="{3AD29C12-13AC-3B47-9ADC-2F3692A3BB01}"/>
              </a:ext>
            </a:extLst>
          </p:cNvPr>
          <p:cNvSpPr>
            <a:spLocks noGrp="1"/>
          </p:cNvSpPr>
          <p:nvPr>
            <p:ph idx="1"/>
          </p:nvPr>
        </p:nvSpPr>
        <p:spPr>
          <a:xfrm>
            <a:off x="40858" y="652951"/>
            <a:ext cx="10515600" cy="4351338"/>
          </a:xfrm>
        </p:spPr>
        <p:txBody>
          <a:bodyPr/>
          <a:lstStyle/>
          <a:p>
            <a:pPr marL="0" indent="0">
              <a:buNone/>
            </a:pPr>
            <a:r>
              <a:rPr lang="en-US" sz="2000" dirty="0">
                <a:solidFill>
                  <a:prstClr val="black"/>
                </a:solidFill>
                <a:ea typeface="Times New Roman"/>
                <a:sym typeface="Times New Roman"/>
              </a:rPr>
              <a:t>Participants underwent two blocks of threat-of-shock paradigms in counterbalanced order</a:t>
            </a:r>
          </a:p>
          <a:p>
            <a:pPr marL="0" indent="0">
              <a:buNone/>
            </a:pPr>
            <a:endParaRPr lang="en-US" sz="2000" dirty="0">
              <a:solidFill>
                <a:prstClr val="black"/>
              </a:solidFill>
              <a:ea typeface="Times New Roman"/>
              <a:sym typeface="Times New Roman"/>
            </a:endParaRPr>
          </a:p>
          <a:p>
            <a:pPr marL="0" indent="0">
              <a:buNone/>
            </a:pPr>
            <a:endParaRPr lang="en-US" sz="2000" dirty="0">
              <a:solidFill>
                <a:prstClr val="black"/>
              </a:solidFill>
              <a:ea typeface="Times New Roman"/>
              <a:sym typeface="Times New Roman"/>
            </a:endParaRPr>
          </a:p>
          <a:p>
            <a:pPr marL="0" indent="0">
              <a:buNone/>
            </a:pPr>
            <a:endParaRPr lang="en-US" sz="2000" dirty="0">
              <a:solidFill>
                <a:prstClr val="black"/>
              </a:solidFill>
              <a:ea typeface="Times New Roman"/>
              <a:sym typeface="Times New Roman"/>
            </a:endParaRPr>
          </a:p>
          <a:p>
            <a:pPr marL="0" indent="0">
              <a:buNone/>
            </a:pPr>
            <a:endParaRPr lang="en-US" sz="2000" dirty="0">
              <a:solidFill>
                <a:prstClr val="black"/>
              </a:solidFill>
              <a:ea typeface="Times New Roman"/>
              <a:sym typeface="Times New Roman"/>
            </a:endParaRPr>
          </a:p>
          <a:p>
            <a:pPr marL="0" indent="0">
              <a:buNone/>
            </a:pPr>
            <a:r>
              <a:rPr lang="en-US" sz="2000" dirty="0">
                <a:solidFill>
                  <a:prstClr val="black"/>
                </a:solidFill>
                <a:ea typeface="Times New Roman"/>
                <a:sym typeface="Times New Roman"/>
              </a:rPr>
              <a:t>Each block contained 12 threat cues and 12 safety cues presented in random order. </a:t>
            </a:r>
          </a:p>
          <a:p>
            <a:pPr marL="0" indent="0">
              <a:buNone/>
            </a:pPr>
            <a:endParaRPr lang="en-US" sz="2000" dirty="0">
              <a:solidFill>
                <a:prstClr val="black"/>
              </a:solidFill>
              <a:ea typeface="Times New Roman"/>
              <a:sym typeface="Times New Roman"/>
            </a:endParaRPr>
          </a:p>
          <a:p>
            <a:endParaRPr lang="en-US" dirty="0"/>
          </a:p>
        </p:txBody>
      </p:sp>
      <p:grpSp>
        <p:nvGrpSpPr>
          <p:cNvPr id="11" name="Group 10">
            <a:extLst>
              <a:ext uri="{FF2B5EF4-FFF2-40B4-BE49-F238E27FC236}">
                <a16:creationId xmlns:a16="http://schemas.microsoft.com/office/drawing/2014/main" id="{8EEEB098-AB57-7242-B431-A1B53D101A1D}"/>
              </a:ext>
            </a:extLst>
          </p:cNvPr>
          <p:cNvGrpSpPr/>
          <p:nvPr/>
        </p:nvGrpSpPr>
        <p:grpSpPr>
          <a:xfrm>
            <a:off x="291587" y="1418128"/>
            <a:ext cx="3022600" cy="1188720"/>
            <a:chOff x="-2933450" y="21086372"/>
            <a:chExt cx="4482402" cy="2570279"/>
          </a:xfrm>
        </p:grpSpPr>
        <p:pic>
          <p:nvPicPr>
            <p:cNvPr id="12" name="Picture 78" descr="holding_hands">
              <a:extLst>
                <a:ext uri="{FF2B5EF4-FFF2-40B4-BE49-F238E27FC236}">
                  <a16:creationId xmlns:a16="http://schemas.microsoft.com/office/drawing/2014/main" id="{423EBF3B-ADC1-1947-BD05-B02404A78B8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33450" y="21086372"/>
              <a:ext cx="2130978" cy="147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9">
              <a:extLst>
                <a:ext uri="{FF2B5EF4-FFF2-40B4-BE49-F238E27FC236}">
                  <a16:creationId xmlns:a16="http://schemas.microsoft.com/office/drawing/2014/main" id="{04FEF016-8D6B-9C4C-8AD8-D8C92D354094}"/>
                </a:ext>
              </a:extLst>
            </p:cNvPr>
            <p:cNvSpPr txBox="1">
              <a:spLocks noChangeArrowheads="1"/>
            </p:cNvSpPr>
            <p:nvPr/>
          </p:nvSpPr>
          <p:spPr bwMode="auto">
            <a:xfrm>
              <a:off x="-2933450" y="22843815"/>
              <a:ext cx="2204461" cy="72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lgn="ctr">
                <a:lnSpc>
                  <a:spcPct val="70000"/>
                </a:lnSpc>
              </a:pPr>
              <a:r>
                <a:rPr lang="en-US" altLang="en-US" sz="1600" b="1" dirty="0">
                  <a:solidFill>
                    <a:srgbClr val="00B0F0"/>
                  </a:solidFill>
                  <a:latin typeface="Helvetica" pitchFamily="2" charset="0"/>
                </a:rPr>
                <a:t>Partner</a:t>
              </a:r>
            </a:p>
            <a:p>
              <a:pPr algn="ctr">
                <a:lnSpc>
                  <a:spcPct val="70000"/>
                </a:lnSpc>
              </a:pPr>
              <a:r>
                <a:rPr lang="en-US" altLang="en-US" sz="1600" b="1" dirty="0">
                  <a:solidFill>
                    <a:srgbClr val="00B0F0"/>
                  </a:solidFill>
                  <a:latin typeface="Helvetica" pitchFamily="2" charset="0"/>
                </a:rPr>
                <a:t>Handholding</a:t>
              </a:r>
            </a:p>
          </p:txBody>
        </p:sp>
        <p:pic>
          <p:nvPicPr>
            <p:cNvPr id="14" name="Picture 80" descr="holding_hands">
              <a:extLst>
                <a:ext uri="{FF2B5EF4-FFF2-40B4-BE49-F238E27FC236}">
                  <a16:creationId xmlns:a16="http://schemas.microsoft.com/office/drawing/2014/main" id="{263FB545-F4DA-1D47-AD57-6F1D6B040562}"/>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55508" y="21086372"/>
              <a:ext cx="2130978" cy="147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1">
              <a:extLst>
                <a:ext uri="{FF2B5EF4-FFF2-40B4-BE49-F238E27FC236}">
                  <a16:creationId xmlns:a16="http://schemas.microsoft.com/office/drawing/2014/main" id="{FD12CBFE-52DF-1A45-85EF-CAC9C3672688}"/>
                </a:ext>
              </a:extLst>
            </p:cNvPr>
            <p:cNvSpPr txBox="1">
              <a:spLocks noChangeArrowheads="1"/>
            </p:cNvSpPr>
            <p:nvPr/>
          </p:nvSpPr>
          <p:spPr bwMode="auto">
            <a:xfrm>
              <a:off x="-802472" y="22843814"/>
              <a:ext cx="2351424" cy="8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lgn="ctr">
                <a:lnSpc>
                  <a:spcPct val="70000"/>
                </a:lnSpc>
              </a:pPr>
              <a:r>
                <a:rPr lang="en-US" altLang="en-US" sz="1800" b="1" dirty="0">
                  <a:solidFill>
                    <a:srgbClr val="000080"/>
                  </a:solidFill>
                  <a:latin typeface="Helvetica" pitchFamily="2" charset="0"/>
                </a:rPr>
                <a:t>Stranger</a:t>
              </a:r>
            </a:p>
            <a:p>
              <a:pPr algn="ctr">
                <a:lnSpc>
                  <a:spcPct val="70000"/>
                </a:lnSpc>
              </a:pPr>
              <a:r>
                <a:rPr lang="en-US" altLang="en-US" sz="1800" b="1" dirty="0">
                  <a:solidFill>
                    <a:srgbClr val="000080"/>
                  </a:solidFill>
                  <a:latin typeface="Helvetica" pitchFamily="2" charset="0"/>
                </a:rPr>
                <a:t>Handholding</a:t>
              </a:r>
              <a:endParaRPr lang="en-US" altLang="en-US" sz="1800" b="1" dirty="0">
                <a:latin typeface="Helvetica" pitchFamily="2" charset="0"/>
              </a:endParaRPr>
            </a:p>
          </p:txBody>
        </p:sp>
      </p:grpSp>
      <p:grpSp>
        <p:nvGrpSpPr>
          <p:cNvPr id="18" name="Group 17">
            <a:extLst>
              <a:ext uri="{FF2B5EF4-FFF2-40B4-BE49-F238E27FC236}">
                <a16:creationId xmlns:a16="http://schemas.microsoft.com/office/drawing/2014/main" id="{CDF2FA9A-C258-814B-9D2A-647FC12A42FD}"/>
              </a:ext>
            </a:extLst>
          </p:cNvPr>
          <p:cNvGrpSpPr>
            <a:grpSpLocks noChangeAspect="1"/>
          </p:cNvGrpSpPr>
          <p:nvPr/>
        </p:nvGrpSpPr>
        <p:grpSpPr>
          <a:xfrm>
            <a:off x="0" y="2964261"/>
            <a:ext cx="9342788" cy="2739913"/>
            <a:chOff x="3233979" y="22999606"/>
            <a:chExt cx="11481594" cy="3367150"/>
          </a:xfrm>
        </p:grpSpPr>
        <p:grpSp>
          <p:nvGrpSpPr>
            <p:cNvPr id="19" name="Group 18">
              <a:extLst>
                <a:ext uri="{FF2B5EF4-FFF2-40B4-BE49-F238E27FC236}">
                  <a16:creationId xmlns:a16="http://schemas.microsoft.com/office/drawing/2014/main" id="{9A3F93ED-943D-0C46-99D4-623BF6BAD924}"/>
                </a:ext>
              </a:extLst>
            </p:cNvPr>
            <p:cNvGrpSpPr/>
            <p:nvPr/>
          </p:nvGrpSpPr>
          <p:grpSpPr>
            <a:xfrm>
              <a:off x="3233979" y="22999606"/>
              <a:ext cx="11481594" cy="2200275"/>
              <a:chOff x="1315564" y="21980556"/>
              <a:chExt cx="11481594" cy="2200275"/>
            </a:xfrm>
          </p:grpSpPr>
          <p:pic>
            <p:nvPicPr>
              <p:cNvPr id="32" name="Picture 65" descr="Threat">
                <a:extLst>
                  <a:ext uri="{FF2B5EF4-FFF2-40B4-BE49-F238E27FC236}">
                    <a16:creationId xmlns:a16="http://schemas.microsoft.com/office/drawing/2014/main" id="{C10FBA02-8E85-CF4D-BC31-9306FB9AD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564" y="22510781"/>
                <a:ext cx="2152650"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 name="Picture 66" descr="Safety">
                <a:extLst>
                  <a:ext uri="{FF2B5EF4-FFF2-40B4-BE49-F238E27FC236}">
                    <a16:creationId xmlns:a16="http://schemas.microsoft.com/office/drawing/2014/main" id="{F35FA840-4795-F048-A9C6-EA82D688B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352" y="22478517"/>
                <a:ext cx="2152650"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4" name="Text Box 67">
                <a:extLst>
                  <a:ext uri="{FF2B5EF4-FFF2-40B4-BE49-F238E27FC236}">
                    <a16:creationId xmlns:a16="http://schemas.microsoft.com/office/drawing/2014/main" id="{BBFBC502-C82F-6740-BA6C-0E24BA09D6D4}"/>
                  </a:ext>
                </a:extLst>
              </p:cNvPr>
              <p:cNvSpPr txBox="1">
                <a:spLocks noChangeArrowheads="1"/>
              </p:cNvSpPr>
              <p:nvPr/>
            </p:nvSpPr>
            <p:spPr bwMode="auto">
              <a:xfrm>
                <a:off x="1762446" y="21980556"/>
                <a:ext cx="1365249"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THREAT</a:t>
                </a:r>
              </a:p>
            </p:txBody>
          </p:sp>
          <p:sp>
            <p:nvSpPr>
              <p:cNvPr id="35" name="Text Box 68">
                <a:extLst>
                  <a:ext uri="{FF2B5EF4-FFF2-40B4-BE49-F238E27FC236}">
                    <a16:creationId xmlns:a16="http://schemas.microsoft.com/office/drawing/2014/main" id="{86BB9CFF-715F-A243-B25E-E75DC76CADE0}"/>
                  </a:ext>
                </a:extLst>
              </p:cNvPr>
              <p:cNvSpPr txBox="1">
                <a:spLocks noChangeArrowheads="1"/>
              </p:cNvSpPr>
              <p:nvPr/>
            </p:nvSpPr>
            <p:spPr bwMode="auto">
              <a:xfrm>
                <a:off x="4095023" y="21986906"/>
                <a:ext cx="1035259"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SAFETY</a:t>
                </a:r>
              </a:p>
            </p:txBody>
          </p:sp>
          <p:pic>
            <p:nvPicPr>
              <p:cNvPr id="36" name="Picture 69" descr="End">
                <a:extLst>
                  <a:ext uri="{FF2B5EF4-FFF2-40B4-BE49-F238E27FC236}">
                    <a16:creationId xmlns:a16="http://schemas.microsoft.com/office/drawing/2014/main" id="{003FE979-FB30-124A-8389-F85B4AB1B2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3537" y="22478517"/>
                <a:ext cx="2151063"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7" name="Picture 70" descr="Fixation">
                <a:extLst>
                  <a:ext uri="{FF2B5EF4-FFF2-40B4-BE49-F238E27FC236}">
                    <a16:creationId xmlns:a16="http://schemas.microsoft.com/office/drawing/2014/main" id="{EBDBCD4D-5766-6440-89BE-96F38C77B3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4058" y="22478517"/>
                <a:ext cx="2151062" cy="16700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8" name="Text Box 71">
                <a:extLst>
                  <a:ext uri="{FF2B5EF4-FFF2-40B4-BE49-F238E27FC236}">
                    <a16:creationId xmlns:a16="http://schemas.microsoft.com/office/drawing/2014/main" id="{EED4DB2B-4F9F-C34E-9285-1C3B965560CC}"/>
                  </a:ext>
                </a:extLst>
              </p:cNvPr>
              <p:cNvSpPr txBox="1">
                <a:spLocks noChangeArrowheads="1"/>
              </p:cNvSpPr>
              <p:nvPr/>
            </p:nvSpPr>
            <p:spPr bwMode="auto">
              <a:xfrm>
                <a:off x="6577553" y="21986906"/>
                <a:ext cx="1269767"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FIXATION</a:t>
                </a:r>
              </a:p>
            </p:txBody>
          </p:sp>
          <p:sp>
            <p:nvSpPr>
              <p:cNvPr id="39" name="Text Box 72">
                <a:extLst>
                  <a:ext uri="{FF2B5EF4-FFF2-40B4-BE49-F238E27FC236}">
                    <a16:creationId xmlns:a16="http://schemas.microsoft.com/office/drawing/2014/main" id="{C884404C-6BF7-AB45-88B7-15B6AD455759}"/>
                  </a:ext>
                </a:extLst>
              </p:cNvPr>
              <p:cNvSpPr txBox="1">
                <a:spLocks noChangeArrowheads="1"/>
              </p:cNvSpPr>
              <p:nvPr/>
            </p:nvSpPr>
            <p:spPr bwMode="auto">
              <a:xfrm>
                <a:off x="8965519" y="21986906"/>
                <a:ext cx="703676"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END</a:t>
                </a:r>
              </a:p>
            </p:txBody>
          </p:sp>
          <p:sp>
            <p:nvSpPr>
              <p:cNvPr id="40" name="Text Box 74">
                <a:extLst>
                  <a:ext uri="{FF2B5EF4-FFF2-40B4-BE49-F238E27FC236}">
                    <a16:creationId xmlns:a16="http://schemas.microsoft.com/office/drawing/2014/main" id="{9351BD0A-F09C-1740-B3ED-8CC36126B289}"/>
                  </a:ext>
                </a:extLst>
              </p:cNvPr>
              <p:cNvSpPr txBox="1">
                <a:spLocks noChangeArrowheads="1"/>
              </p:cNvSpPr>
              <p:nvPr/>
            </p:nvSpPr>
            <p:spPr bwMode="auto">
              <a:xfrm>
                <a:off x="11349603" y="21986906"/>
                <a:ext cx="761513" cy="4349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ゴシック" charset="0"/>
                    <a:cs typeface="MS Pゴシック" charset="0"/>
                  </a:defRPr>
                </a:lvl1pPr>
                <a:lvl2pPr marL="37931725" indent="-37474525">
                  <a:defRPr sz="2400">
                    <a:solidFill>
                      <a:schemeClr val="tx1"/>
                    </a:solidFill>
                    <a:latin typeface="Times New Roman" charset="0"/>
                    <a:ea typeface="MS Pゴシック" charset="0"/>
                    <a:cs typeface="MS Pゴシック" charset="0"/>
                  </a:defRPr>
                </a:lvl2pPr>
                <a:lvl3pPr>
                  <a:defRPr sz="2400">
                    <a:solidFill>
                      <a:schemeClr val="tx1"/>
                    </a:solidFill>
                    <a:latin typeface="Times New Roman" charset="0"/>
                    <a:ea typeface="MS Pゴシック" charset="0"/>
                    <a:cs typeface="MS Pゴシック" charset="0"/>
                  </a:defRPr>
                </a:lvl3pPr>
                <a:lvl4pPr>
                  <a:defRPr sz="2400">
                    <a:solidFill>
                      <a:schemeClr val="tx1"/>
                    </a:solidFill>
                    <a:latin typeface="Times New Roman" charset="0"/>
                    <a:ea typeface="MS Pゴシック" charset="0"/>
                    <a:cs typeface="MS Pゴシック" charset="0"/>
                  </a:defRPr>
                </a:lvl4pPr>
                <a:lvl5pPr>
                  <a:defRPr sz="2400">
                    <a:solidFill>
                      <a:schemeClr val="tx1"/>
                    </a:solidFill>
                    <a:latin typeface="Times New Roman" charset="0"/>
                    <a:ea typeface="MS Pゴシック" charset="0"/>
                    <a:cs typeface="MS Pゴシック" charset="0"/>
                  </a:defRPr>
                </a:lvl5pPr>
                <a:lvl6pPr marL="4572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6pPr>
                <a:lvl7pPr marL="9144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7pPr>
                <a:lvl8pPr marL="13716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8pPr>
                <a:lvl9pPr marL="1828800" eaLnBrk="0" fontAlgn="base" hangingPunct="0">
                  <a:spcBef>
                    <a:spcPct val="50000"/>
                  </a:spcBef>
                  <a:spcAft>
                    <a:spcPct val="0"/>
                  </a:spcAft>
                  <a:defRPr sz="2400">
                    <a:solidFill>
                      <a:schemeClr val="tx1"/>
                    </a:solidFill>
                    <a:latin typeface="Times New Roman" charset="0"/>
                    <a:ea typeface="MS Pゴシック" charset="0"/>
                    <a:cs typeface="MS Pゴシック" charset="0"/>
                  </a:defRPr>
                </a:lvl9pPr>
              </a:lstStyle>
              <a:p>
                <a:pPr algn="ctr"/>
                <a:r>
                  <a:rPr lang="en-US" sz="1700" b="1" dirty="0">
                    <a:latin typeface="Calibri" charset="0"/>
                    <a:cs typeface="Calibri" charset="0"/>
                  </a:rPr>
                  <a:t>REST</a:t>
                </a:r>
              </a:p>
            </p:txBody>
          </p:sp>
          <p:sp>
            <p:nvSpPr>
              <p:cNvPr id="41" name="Rectangle 73">
                <a:extLst>
                  <a:ext uri="{FF2B5EF4-FFF2-40B4-BE49-F238E27FC236}">
                    <a16:creationId xmlns:a16="http://schemas.microsoft.com/office/drawing/2014/main" id="{7B4C4C53-DFE1-264E-8E24-73856513F5F1}"/>
                  </a:ext>
                </a:extLst>
              </p:cNvPr>
              <p:cNvSpPr>
                <a:spLocks noChangeArrowheads="1"/>
              </p:cNvSpPr>
              <p:nvPr/>
            </p:nvSpPr>
            <p:spPr bwMode="auto">
              <a:xfrm>
                <a:off x="10663558" y="22472167"/>
                <a:ext cx="2133600" cy="1676400"/>
              </a:xfrm>
              <a:prstGeom prst="rect">
                <a:avLst/>
              </a:prstGeom>
              <a:solidFill>
                <a:schemeClr val="tx1"/>
              </a:solidFill>
              <a:ln>
                <a:noFill/>
              </a:ln>
              <a:extLs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anchor="ctr">
                <a:spAutoFit/>
              </a:bodyPr>
              <a:lstStyle/>
              <a:p>
                <a:endParaRPr lang="en-US"/>
              </a:p>
            </p:txBody>
          </p:sp>
        </p:grpSp>
        <p:sp>
          <p:nvSpPr>
            <p:cNvPr id="20" name="Text Box 47">
              <a:extLst>
                <a:ext uri="{FF2B5EF4-FFF2-40B4-BE49-F238E27FC236}">
                  <a16:creationId xmlns:a16="http://schemas.microsoft.com/office/drawing/2014/main" id="{79B2B519-8FCD-EC42-831F-A306CEED128D}"/>
                </a:ext>
              </a:extLst>
            </p:cNvPr>
            <p:cNvSpPr txBox="1">
              <a:spLocks noChangeArrowheads="1"/>
            </p:cNvSpPr>
            <p:nvPr/>
          </p:nvSpPr>
          <p:spPr bwMode="auto">
            <a:xfrm>
              <a:off x="4756203" y="25250916"/>
              <a:ext cx="1386781"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T or S cue</a:t>
              </a:r>
            </a:p>
          </p:txBody>
        </p:sp>
        <p:sp>
          <p:nvSpPr>
            <p:cNvPr id="21" name="Text Box 48">
              <a:extLst>
                <a:ext uri="{FF2B5EF4-FFF2-40B4-BE49-F238E27FC236}">
                  <a16:creationId xmlns:a16="http://schemas.microsoft.com/office/drawing/2014/main" id="{1AE769A9-3B30-674C-B1C2-BD1CE4C37ECD}"/>
                </a:ext>
              </a:extLst>
            </p:cNvPr>
            <p:cNvSpPr txBox="1">
              <a:spLocks noChangeArrowheads="1"/>
            </p:cNvSpPr>
            <p:nvPr/>
          </p:nvSpPr>
          <p:spPr bwMode="auto">
            <a:xfrm>
              <a:off x="8261920" y="25249763"/>
              <a:ext cx="1501513"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fixation cue</a:t>
              </a:r>
            </a:p>
          </p:txBody>
        </p:sp>
        <p:sp>
          <p:nvSpPr>
            <p:cNvPr id="22" name="Text Box 49">
              <a:extLst>
                <a:ext uri="{FF2B5EF4-FFF2-40B4-BE49-F238E27FC236}">
                  <a16:creationId xmlns:a16="http://schemas.microsoft.com/office/drawing/2014/main" id="{0747E308-D5C4-7F49-9162-997E1D9D2B3F}"/>
                </a:ext>
              </a:extLst>
            </p:cNvPr>
            <p:cNvSpPr txBox="1">
              <a:spLocks noChangeArrowheads="1"/>
            </p:cNvSpPr>
            <p:nvPr/>
          </p:nvSpPr>
          <p:spPr bwMode="auto">
            <a:xfrm>
              <a:off x="10830577" y="25249763"/>
              <a:ext cx="1123279"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end cue</a:t>
              </a:r>
            </a:p>
          </p:txBody>
        </p:sp>
        <p:sp>
          <p:nvSpPr>
            <p:cNvPr id="23" name="Text Box 56">
              <a:extLst>
                <a:ext uri="{FF2B5EF4-FFF2-40B4-BE49-F238E27FC236}">
                  <a16:creationId xmlns:a16="http://schemas.microsoft.com/office/drawing/2014/main" id="{38D78E06-BE49-764C-BFC3-8C25A91F358A}"/>
                </a:ext>
              </a:extLst>
            </p:cNvPr>
            <p:cNvSpPr txBox="1">
              <a:spLocks noChangeArrowheads="1"/>
            </p:cNvSpPr>
            <p:nvPr/>
          </p:nvSpPr>
          <p:spPr bwMode="auto">
            <a:xfrm>
              <a:off x="13433110" y="25249763"/>
              <a:ext cx="719434"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rest </a:t>
              </a:r>
            </a:p>
          </p:txBody>
        </p:sp>
        <p:sp>
          <p:nvSpPr>
            <p:cNvPr id="24" name="Line 60">
              <a:extLst>
                <a:ext uri="{FF2B5EF4-FFF2-40B4-BE49-F238E27FC236}">
                  <a16:creationId xmlns:a16="http://schemas.microsoft.com/office/drawing/2014/main" id="{7A3EA403-286D-564C-B119-3BD094E96342}"/>
                </a:ext>
              </a:extLst>
            </p:cNvPr>
            <p:cNvSpPr>
              <a:spLocks noChangeShapeType="1"/>
            </p:cNvSpPr>
            <p:nvPr/>
          </p:nvSpPr>
          <p:spPr bwMode="auto">
            <a:xfrm flipV="1">
              <a:off x="5449593" y="25582109"/>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25" name="Line 61">
              <a:extLst>
                <a:ext uri="{FF2B5EF4-FFF2-40B4-BE49-F238E27FC236}">
                  <a16:creationId xmlns:a16="http://schemas.microsoft.com/office/drawing/2014/main" id="{765BEE72-6619-8448-A638-24707C8E1685}"/>
                </a:ext>
              </a:extLst>
            </p:cNvPr>
            <p:cNvSpPr>
              <a:spLocks noChangeShapeType="1"/>
            </p:cNvSpPr>
            <p:nvPr/>
          </p:nvSpPr>
          <p:spPr bwMode="auto">
            <a:xfrm flipV="1">
              <a:off x="13750145" y="25586882"/>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62">
              <a:extLst>
                <a:ext uri="{FF2B5EF4-FFF2-40B4-BE49-F238E27FC236}">
                  <a16:creationId xmlns:a16="http://schemas.microsoft.com/office/drawing/2014/main" id="{0FA0DDAA-7363-CD4F-B922-15B3676569C0}"/>
                </a:ext>
              </a:extLst>
            </p:cNvPr>
            <p:cNvSpPr>
              <a:spLocks noChangeShapeType="1"/>
            </p:cNvSpPr>
            <p:nvPr/>
          </p:nvSpPr>
          <p:spPr bwMode="auto">
            <a:xfrm flipV="1">
              <a:off x="11392217" y="25586882"/>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62">
              <a:extLst>
                <a:ext uri="{FF2B5EF4-FFF2-40B4-BE49-F238E27FC236}">
                  <a16:creationId xmlns:a16="http://schemas.microsoft.com/office/drawing/2014/main" id="{ACA94002-11BC-6E46-B4C1-043DCE6B00D8}"/>
                </a:ext>
              </a:extLst>
            </p:cNvPr>
            <p:cNvSpPr>
              <a:spLocks noChangeShapeType="1"/>
            </p:cNvSpPr>
            <p:nvPr/>
          </p:nvSpPr>
          <p:spPr bwMode="auto">
            <a:xfrm flipV="1">
              <a:off x="9016671" y="25586882"/>
              <a:ext cx="0" cy="449492"/>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Text Box 47">
              <a:extLst>
                <a:ext uri="{FF2B5EF4-FFF2-40B4-BE49-F238E27FC236}">
                  <a16:creationId xmlns:a16="http://schemas.microsoft.com/office/drawing/2014/main" id="{8620D6D6-09E7-0743-8B67-0FFFBDAE0748}"/>
                </a:ext>
              </a:extLst>
            </p:cNvPr>
            <p:cNvSpPr txBox="1">
              <a:spLocks noChangeArrowheads="1"/>
            </p:cNvSpPr>
            <p:nvPr/>
          </p:nvSpPr>
          <p:spPr bwMode="auto">
            <a:xfrm>
              <a:off x="5152789" y="25950698"/>
              <a:ext cx="563807"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1 s</a:t>
              </a:r>
            </a:p>
          </p:txBody>
        </p:sp>
        <p:sp>
          <p:nvSpPr>
            <p:cNvPr id="29" name="Text Box 48">
              <a:extLst>
                <a:ext uri="{FF2B5EF4-FFF2-40B4-BE49-F238E27FC236}">
                  <a16:creationId xmlns:a16="http://schemas.microsoft.com/office/drawing/2014/main" id="{E77DD3D8-7E37-3D4E-A081-275F3D8F8269}"/>
                </a:ext>
              </a:extLst>
            </p:cNvPr>
            <p:cNvSpPr txBox="1">
              <a:spLocks noChangeArrowheads="1"/>
            </p:cNvSpPr>
            <p:nvPr/>
          </p:nvSpPr>
          <p:spPr bwMode="auto">
            <a:xfrm>
              <a:off x="8505155" y="25946475"/>
              <a:ext cx="885176" cy="3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800" dirty="0">
                  <a:solidFill>
                    <a:srgbClr val="000000"/>
                  </a:solidFill>
                  <a:latin typeface="Helvetica" pitchFamily="2" charset="0"/>
                  <a:ea typeface="ＭＳ Ｐゴシック" panose="020B0600070205080204" pitchFamily="34" charset="-128"/>
                </a:rPr>
                <a:t>4-10 s</a:t>
              </a:r>
            </a:p>
          </p:txBody>
        </p:sp>
        <p:sp>
          <p:nvSpPr>
            <p:cNvPr id="30" name="Text Box 49">
              <a:extLst>
                <a:ext uri="{FF2B5EF4-FFF2-40B4-BE49-F238E27FC236}">
                  <a16:creationId xmlns:a16="http://schemas.microsoft.com/office/drawing/2014/main" id="{6D11FDA2-FF26-E64C-8712-A687822F5B21}"/>
                </a:ext>
              </a:extLst>
            </p:cNvPr>
            <p:cNvSpPr txBox="1">
              <a:spLocks noChangeArrowheads="1"/>
            </p:cNvSpPr>
            <p:nvPr/>
          </p:nvSpPr>
          <p:spPr bwMode="auto">
            <a:xfrm>
              <a:off x="11023803" y="25946475"/>
              <a:ext cx="563807" cy="41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600" dirty="0">
                  <a:solidFill>
                    <a:srgbClr val="000000"/>
                  </a:solidFill>
                  <a:latin typeface="Helvetica" pitchFamily="2" charset="0"/>
                  <a:ea typeface="ＭＳ Ｐゴシック" panose="020B0600070205080204" pitchFamily="34" charset="-128"/>
                </a:rPr>
                <a:t>1 s</a:t>
              </a:r>
            </a:p>
          </p:txBody>
        </p:sp>
        <p:sp>
          <p:nvSpPr>
            <p:cNvPr id="31" name="Text Box 56">
              <a:extLst>
                <a:ext uri="{FF2B5EF4-FFF2-40B4-BE49-F238E27FC236}">
                  <a16:creationId xmlns:a16="http://schemas.microsoft.com/office/drawing/2014/main" id="{519861EF-9E1E-E547-AB3F-32F3E5F4F069}"/>
                </a:ext>
              </a:extLst>
            </p:cNvPr>
            <p:cNvSpPr txBox="1">
              <a:spLocks noChangeArrowheads="1"/>
            </p:cNvSpPr>
            <p:nvPr/>
          </p:nvSpPr>
          <p:spPr bwMode="auto">
            <a:xfrm>
              <a:off x="13350240" y="25946477"/>
              <a:ext cx="885176" cy="3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ゴシック" pitchFamily="-92" charset="-128"/>
                </a:defRPr>
              </a:lvl1pPr>
              <a:lvl2pPr marL="37931725" indent="-37474525">
                <a:defRPr sz="2400">
                  <a:solidFill>
                    <a:schemeClr val="tx1"/>
                  </a:solidFill>
                  <a:latin typeface="Times New Roman" panose="02020603050405020304" pitchFamily="18" charset="0"/>
                  <a:ea typeface="MS Pゴシック" pitchFamily="-92" charset="-128"/>
                </a:defRPr>
              </a:lvl2pPr>
              <a:lvl3pPr>
                <a:defRPr sz="2400">
                  <a:solidFill>
                    <a:schemeClr val="tx1"/>
                  </a:solidFill>
                  <a:latin typeface="Times New Roman" panose="02020603050405020304" pitchFamily="18" charset="0"/>
                  <a:ea typeface="MS Pゴシック" pitchFamily="-92" charset="-128"/>
                </a:defRPr>
              </a:lvl3pPr>
              <a:lvl4pPr>
                <a:defRPr sz="2400">
                  <a:solidFill>
                    <a:schemeClr val="tx1"/>
                  </a:solidFill>
                  <a:latin typeface="Times New Roman" panose="02020603050405020304" pitchFamily="18" charset="0"/>
                  <a:ea typeface="MS Pゴシック" pitchFamily="-92" charset="-128"/>
                </a:defRPr>
              </a:lvl4pPr>
              <a:lvl5pPr>
                <a:defRPr sz="2400">
                  <a:solidFill>
                    <a:schemeClr val="tx1"/>
                  </a:solidFill>
                  <a:latin typeface="Times New Roman" panose="02020603050405020304" pitchFamily="18" charset="0"/>
                  <a:ea typeface="MS Pゴシック" pitchFamily="-92" charset="-128"/>
                </a:defRPr>
              </a:lvl5pPr>
              <a:lvl6pPr marL="4572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6pPr>
              <a:lvl7pPr marL="9144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7pPr>
              <a:lvl8pPr marL="13716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8pPr>
              <a:lvl9pPr marL="1828800" eaLnBrk="0" fontAlgn="base" hangingPunct="0">
                <a:spcBef>
                  <a:spcPct val="50000"/>
                </a:spcBef>
                <a:spcAft>
                  <a:spcPct val="0"/>
                </a:spcAft>
                <a:defRPr sz="2400">
                  <a:solidFill>
                    <a:schemeClr val="tx1"/>
                  </a:solidFill>
                  <a:latin typeface="Times New Roman" panose="02020603050405020304" pitchFamily="18" charset="0"/>
                  <a:ea typeface="MS Pゴシック" pitchFamily="-92" charset="-128"/>
                </a:defRPr>
              </a:lvl9pPr>
            </a:lstStyle>
            <a:p>
              <a:pPr>
                <a:spcBef>
                  <a:spcPct val="0"/>
                </a:spcBef>
              </a:pPr>
              <a:r>
                <a:rPr lang="en-US" altLang="en-US" sz="1800" dirty="0">
                  <a:solidFill>
                    <a:srgbClr val="000000"/>
                  </a:solidFill>
                  <a:latin typeface="Helvetica" pitchFamily="2" charset="0"/>
                  <a:ea typeface="ＭＳ Ｐゴシック" panose="020B0600070205080204" pitchFamily="34" charset="-128"/>
                </a:rPr>
                <a:t>4-10 s</a:t>
              </a:r>
            </a:p>
          </p:txBody>
        </p:sp>
      </p:grpSp>
      <p:sp>
        <p:nvSpPr>
          <p:cNvPr id="42" name="TextBox 41">
            <a:extLst>
              <a:ext uri="{FF2B5EF4-FFF2-40B4-BE49-F238E27FC236}">
                <a16:creationId xmlns:a16="http://schemas.microsoft.com/office/drawing/2014/main" id="{88B95B10-D9E3-6C4E-BB85-73D78DE21DB7}"/>
              </a:ext>
            </a:extLst>
          </p:cNvPr>
          <p:cNvSpPr txBox="1"/>
          <p:nvPr/>
        </p:nvSpPr>
        <p:spPr>
          <a:xfrm>
            <a:off x="0" y="5584849"/>
            <a:ext cx="10325100" cy="338554"/>
          </a:xfrm>
          <a:prstGeom prst="rect">
            <a:avLst/>
          </a:prstGeom>
          <a:noFill/>
        </p:spPr>
        <p:txBody>
          <a:bodyPr wrap="square" rtlCol="0">
            <a:spAutoFit/>
          </a:bodyPr>
          <a:lstStyle/>
          <a:p>
            <a:r>
              <a:rPr lang="en-US" sz="1600" b="1" dirty="0"/>
              <a:t> Each “X” indicated a 20% chance of shock</a:t>
            </a:r>
          </a:p>
        </p:txBody>
      </p:sp>
      <p:sp>
        <p:nvSpPr>
          <p:cNvPr id="43" name="TextBox 42">
            <a:extLst>
              <a:ext uri="{FF2B5EF4-FFF2-40B4-BE49-F238E27FC236}">
                <a16:creationId xmlns:a16="http://schemas.microsoft.com/office/drawing/2014/main" id="{5E8FCE42-45BF-9E48-B5FD-60F0905F6BE4}"/>
              </a:ext>
            </a:extLst>
          </p:cNvPr>
          <p:cNvSpPr txBox="1"/>
          <p:nvPr/>
        </p:nvSpPr>
        <p:spPr>
          <a:xfrm>
            <a:off x="0" y="5844753"/>
            <a:ext cx="10325100" cy="338554"/>
          </a:xfrm>
          <a:prstGeom prst="rect">
            <a:avLst/>
          </a:prstGeom>
          <a:noFill/>
        </p:spPr>
        <p:txBody>
          <a:bodyPr wrap="square" rtlCol="0">
            <a:spAutoFit/>
          </a:bodyPr>
          <a:lstStyle/>
          <a:p>
            <a:r>
              <a:rPr lang="en-US" sz="1600" b="1" dirty="0"/>
              <a:t> Each “O” indicated no chance of shock</a:t>
            </a:r>
          </a:p>
        </p:txBody>
      </p:sp>
    </p:spTree>
    <p:extLst>
      <p:ext uri="{BB962C8B-B14F-4D97-AF65-F5344CB8AC3E}">
        <p14:creationId xmlns:p14="http://schemas.microsoft.com/office/powerpoint/2010/main" val="3713819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9364</TotalTime>
  <Words>3092</Words>
  <Application>Microsoft Office PowerPoint</Application>
  <PresentationFormat>Widescreen</PresentationFormat>
  <Paragraphs>253</Paragraphs>
  <Slides>19</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Calibri Light</vt:lpstr>
      <vt:lpstr>Helvetica</vt:lpstr>
      <vt:lpstr>Times New Roman</vt:lpstr>
      <vt:lpstr>Wingdings</vt:lpstr>
      <vt:lpstr>Office Theme</vt:lpstr>
      <vt:lpstr>Photo Editor Photo</vt:lpstr>
      <vt:lpstr>Observed Emotional Engagement in Adolescent Friendships Predicts Neural Correlates of Empathy in Adulthood</vt:lpstr>
      <vt:lpstr>Adolescence is a sensitive period for social development</vt:lpstr>
      <vt:lpstr>PowerPoint Presentation</vt:lpstr>
      <vt:lpstr>PowerPoint Presentation</vt:lpstr>
      <vt:lpstr>Design and Hypothesis</vt:lpstr>
      <vt:lpstr>Final Sample</vt:lpstr>
      <vt:lpstr>Final Sample</vt:lpstr>
      <vt:lpstr>Age 13 – 21: Supportive Behavior Task – Emotional Engagement</vt:lpstr>
      <vt:lpstr>Age 25: Handholding Task: Threat-To-Others</vt:lpstr>
      <vt:lpstr>PowerPoint Presentation</vt:lpstr>
      <vt:lpstr>Statistical Analyses Plan: Latent Growth Curve Model for Emotional Engagement </vt:lpstr>
      <vt:lpstr>Hypothesis 1: Does Emotional Engagement for Friends Predict Stranger-Directed Empathy Responses?</vt:lpstr>
      <vt:lpstr>PowerPoint Presentation</vt:lpstr>
      <vt:lpstr>PowerPoint Presentation</vt:lpstr>
      <vt:lpstr>PowerPoint Presentation</vt:lpstr>
      <vt:lpstr>PowerPoint Presentation</vt:lpstr>
      <vt:lpstr>Conclusion</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Supportive Behavior in Adolescents Predicts Later Neural Correlates of Empathy</dc:title>
  <dc:creator>Lin, Jingrun (jl5xg)</dc:creator>
  <cp:lastModifiedBy>Breeden, Lauren Victoria (lvb5hq)</cp:lastModifiedBy>
  <cp:revision>55</cp:revision>
  <dcterms:created xsi:type="dcterms:W3CDTF">2022-03-26T17:32:33Z</dcterms:created>
  <dcterms:modified xsi:type="dcterms:W3CDTF">2024-04-26T19:14:54Z</dcterms:modified>
</cp:coreProperties>
</file>