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eden, Lauren Victoria (lvb5hq)" initials="LB" lastIdx="2" clrIdx="0">
    <p:extLst>
      <p:ext uri="{19B8F6BF-5375-455C-9EA6-DF929625EA0E}">
        <p15:presenceInfo xmlns:p15="http://schemas.microsoft.com/office/powerpoint/2012/main" userId="S::lvb5hq@virginia.edu::38fb0d49-a49d-4ab8-a80f-85b0227f9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95F"/>
    <a:srgbClr val="AF0204"/>
    <a:srgbClr val="008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" d="100"/>
          <a:sy n="12" d="100"/>
        </p:scale>
        <p:origin x="19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ss\Desktop\Kliff%20graphs%2012-20-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7596725438492"/>
          <c:y val="0.13106007067137809"/>
          <c:w val="0.75861831896803611"/>
          <c:h val="0.63215115120103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Living with Dad (Age 13)</c:v>
                </c:pt>
              </c:strCache>
            </c:strRef>
          </c:tx>
          <c:spPr>
            <a:solidFill>
              <a:srgbClr val="007355"/>
            </a:solidFill>
            <a:ln>
              <a:noFill/>
            </a:ln>
            <a:effectLst/>
          </c:spPr>
          <c:invertIfNegative val="0"/>
          <c:cat>
            <c:strRef>
              <c:f>Sheet1!$G$1:$H$1</c:f>
              <c:strCache>
                <c:ptCount val="2"/>
                <c:pt idx="0">
                  <c:v>Adolescence
(Age 14)</c:v>
                </c:pt>
                <c:pt idx="1">
                  <c:v>Adulthood
(Age 24)</c:v>
                </c:pt>
              </c:strCache>
            </c:strRef>
          </c:cat>
          <c:val>
            <c:numRef>
              <c:f>Sheet1!$G$2:$H$2</c:f>
              <c:numCache>
                <c:formatCode>General</c:formatCode>
                <c:ptCount val="2"/>
                <c:pt idx="0">
                  <c:v>0.38372000000000001</c:v>
                </c:pt>
                <c:pt idx="1">
                  <c:v>0.1038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E-7540-82B3-11C1896F2E75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Not living with Dad (Age 13)</c:v>
                </c:pt>
              </c:strCache>
            </c:strRef>
          </c:tx>
          <c:spPr>
            <a:solidFill>
              <a:srgbClr val="00BD8D">
                <a:alpha val="85098"/>
              </a:srgbClr>
            </a:solidFill>
            <a:ln>
              <a:noFill/>
            </a:ln>
            <a:effectLst/>
          </c:spPr>
          <c:invertIfNegative val="0"/>
          <c:cat>
            <c:strRef>
              <c:f>Sheet1!$G$1:$H$1</c:f>
              <c:strCache>
                <c:ptCount val="2"/>
                <c:pt idx="0">
                  <c:v>Adolescence
(Age 14)</c:v>
                </c:pt>
                <c:pt idx="1">
                  <c:v>Adulthood
(Age 24)</c:v>
                </c:pt>
              </c:strCache>
            </c:strRef>
          </c:cat>
          <c:val>
            <c:numRef>
              <c:f>Sheet1!$G$3:$H$3</c:f>
              <c:numCache>
                <c:formatCode>General</c:formatCode>
                <c:ptCount val="2"/>
                <c:pt idx="0">
                  <c:v>9.622E-2</c:v>
                </c:pt>
                <c:pt idx="1">
                  <c:v>-5.8439999999999999E-2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FE-7540-82B3-11C1896F2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77268208"/>
        <c:axId val="1577270208"/>
      </c:barChart>
      <c:catAx>
        <c:axId val="157726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Age of AAI Assessment</a:t>
                </a:r>
              </a:p>
            </c:rich>
          </c:tx>
          <c:layout>
            <c:manualLayout>
              <c:xMode val="edge"/>
              <c:yMode val="edge"/>
              <c:x val="0.3927908212039361"/>
              <c:y val="0.934308461353415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270208"/>
        <c:crosses val="autoZero"/>
        <c:auto val="1"/>
        <c:lblAlgn val="ctr"/>
        <c:lblOffset val="100"/>
        <c:noMultiLvlLbl val="0"/>
      </c:catAx>
      <c:valAx>
        <c:axId val="1577270208"/>
        <c:scaling>
          <c:orientation val="minMax"/>
          <c:max val="0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Attachment Security</a:t>
                </a:r>
              </a:p>
            </c:rich>
          </c:tx>
          <c:layout>
            <c:manualLayout>
              <c:xMode val="edge"/>
              <c:yMode val="edge"/>
              <c:x val="1.1668611435239206E-2"/>
              <c:y val="0.2924289808296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tx1">
                <a:lumMod val="50000"/>
                <a:lumOff val="50000"/>
                <a:alpha val="73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2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255116830702026"/>
          <c:y val="9.7145624949125459E-2"/>
          <c:w val="0.50861338936995726"/>
          <c:h val="0.18001240779043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0.65216</cdr:x>
      <cdr:y>0.49747</cdr:y>
    </cdr:from>
    <cdr:to>
      <cdr:x>0.75869</cdr:x>
      <cdr:y>0.52057</cdr:y>
    </cdr:to>
    <cdr:sp macro="" textlink="">
      <cdr:nvSpPr>
        <cdr:cNvPr id="2" name="Left Bracket 1"/>
        <cdr:cNvSpPr/>
      </cdr:nvSpPr>
      <cdr:spPr>
        <a:xfrm xmlns:a="http://schemas.openxmlformats.org/drawingml/2006/main" rot="5400000">
          <a:off x="8140254" y="4235666"/>
          <a:ext cx="220492" cy="1245952"/>
        </a:xfrm>
        <a:prstGeom xmlns:a="http://schemas.openxmlformats.org/drawingml/2006/main" prst="leftBracket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0.31615</cdr:x>
      <cdr:y>0.14923</cdr:y>
    </cdr:from>
    <cdr:to>
      <cdr:x>0.37994</cdr:x>
      <cdr:y>0.19986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943861" y="1456031"/>
          <a:ext cx="795753" cy="494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/>
            <a:t>**</a:t>
          </a:r>
        </a:p>
      </cdr:txBody>
    </cdr:sp>
  </cdr:relSizeAnchor>
  <cdr:relSizeAnchor xmlns:cdr="http://schemas.openxmlformats.org/drawingml/2006/chartDrawing">
    <cdr:from>
      <cdr:x>0.68767</cdr:x>
      <cdr:y>0.44937</cdr:y>
    </cdr:from>
    <cdr:to>
      <cdr:x>0.72501</cdr:x>
      <cdr:y>0.5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3742267" y="1803399"/>
          <a:ext cx="203200" cy="203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200" dirty="0"/>
            <a:t>*</a:t>
          </a:r>
        </a:p>
      </cdr:txBody>
    </cdr:sp>
  </cdr:relSizeAnchor>
  <cdr:relSizeAnchor xmlns:cdr="http://schemas.openxmlformats.org/drawingml/2006/chartDrawing">
    <cdr:from>
      <cdr:x>0.27636</cdr:x>
      <cdr:y>0.19769</cdr:y>
    </cdr:from>
    <cdr:to>
      <cdr:x>0.39282</cdr:x>
      <cdr:y>0.21284</cdr:y>
    </cdr:to>
    <cdr:sp macro="" textlink="">
      <cdr:nvSpPr>
        <cdr:cNvPr id="5" name="Left Bracket 4">
          <a:extLst xmlns:a="http://schemas.openxmlformats.org/drawingml/2006/main">
            <a:ext uri="{FF2B5EF4-FFF2-40B4-BE49-F238E27FC236}">
              <a16:creationId xmlns:a16="http://schemas.microsoft.com/office/drawing/2014/main" id="{F729C6DF-9AB8-A0A4-AAB8-585542587084}"/>
            </a:ext>
          </a:extLst>
        </cdr:cNvPr>
        <cdr:cNvSpPr/>
      </cdr:nvSpPr>
      <cdr:spPr>
        <a:xfrm xmlns:a="http://schemas.openxmlformats.org/drawingml/2006/main" rot="5400000">
          <a:off x="4099968" y="1276399"/>
          <a:ext cx="147773" cy="1452880"/>
        </a:xfrm>
        <a:prstGeom xmlns:a="http://schemas.openxmlformats.org/drawingml/2006/main" prst="leftBracket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9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D410-2C88-498B-BFF4-BDF216FA221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s4qb@virginia.edu" TargetMode="Externa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F161ECA-B0E0-AD92-A00A-DDA2F15B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918400" cy="6439085"/>
          </a:xfrm>
          <a:solidFill>
            <a:srgbClr val="AF0204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1800"/>
              </a:spcAft>
              <a:defRPr/>
            </a:pPr>
            <a:br>
              <a:rPr lang="en-US" sz="9600" b="1" dirty="0">
                <a:solidFill>
                  <a:schemeClr val="bg1"/>
                </a:solidFill>
              </a:rPr>
            </a:br>
            <a:br>
              <a:rPr lang="en-US" sz="9700" b="1" dirty="0">
                <a:solidFill>
                  <a:schemeClr val="bg1"/>
                </a:solidFill>
              </a:rPr>
            </a:br>
            <a:r>
              <a:rPr lang="en-US" sz="12800" dirty="0">
                <a:solidFill>
                  <a:schemeClr val="bg1"/>
                </a:solidFill>
                <a:latin typeface="Tw Cen MT Condensed" panose="020B0606020104020203" pitchFamily="34" charset="77"/>
              </a:rPr>
              <a:t>Fathers’ Contributions to Attachment in Adolescence:</a:t>
            </a:r>
            <a:br>
              <a:rPr lang="en-US" sz="12800" dirty="0">
                <a:solidFill>
                  <a:schemeClr val="bg1"/>
                </a:solidFill>
                <a:latin typeface="Tw Cen MT Condensed" panose="020B0606020104020203" pitchFamily="34" charset="77"/>
              </a:rPr>
            </a:br>
            <a:r>
              <a:rPr lang="en-US" sz="8900" dirty="0">
                <a:solidFill>
                  <a:schemeClr val="bg1"/>
                </a:solidFill>
                <a:latin typeface="Tw Cen MT" panose="020B0602020104020603" pitchFamily="34" charset="77"/>
              </a:rPr>
              <a:t>The Role of Race, Gender, and Residential Status</a:t>
            </a:r>
            <a:br>
              <a:rPr lang="en-US" sz="5300" b="1" dirty="0">
                <a:solidFill>
                  <a:schemeClr val="bg1"/>
                </a:solidFill>
                <a:latin typeface="Tw Cen MT" panose="020B0602020104020603" pitchFamily="34" charset="77"/>
              </a:rPr>
            </a:br>
            <a:br>
              <a:rPr lang="en-US" sz="5300" b="1" dirty="0">
                <a:solidFill>
                  <a:schemeClr val="bg1"/>
                </a:solidFill>
                <a:latin typeface="Tw Cen MT" panose="020B0602020104020603" pitchFamily="34" charset="77"/>
              </a:rPr>
            </a:br>
            <a:r>
              <a:rPr lang="en-US" sz="6000" dirty="0">
                <a:solidFill>
                  <a:schemeClr val="bg1"/>
                </a:solidFill>
                <a:latin typeface="Tw Cen MT" panose="020B0602020104020603" pitchFamily="34" charset="77"/>
              </a:rPr>
              <a:t>Jessica A. Stern, Natasha A. Bailey, Meghan A. Costello, Olivia A. Hazelwood, &amp; Joseph P. Allen</a:t>
            </a:r>
            <a:br>
              <a:rPr lang="en-US" altLang="x-none" sz="6000" b="1" dirty="0">
                <a:solidFill>
                  <a:schemeClr val="bg1"/>
                </a:solidFill>
                <a:latin typeface="Tw Cen MT" panose="020B0602020104020603" pitchFamily="34" charset="77"/>
                <a:ea typeface="ＭＳ Ｐゴシック" charset="-128"/>
              </a:rPr>
            </a:br>
            <a:r>
              <a:rPr lang="en-US" altLang="en-US" sz="6000" dirty="0">
                <a:latin typeface="Tw Cen MT" panose="020B0602020104020603" pitchFamily="34" charset="77"/>
                <a:ea typeface="ＭＳ Ｐゴシック" charset="-128"/>
              </a:rPr>
              <a:t> </a:t>
            </a:r>
            <a:r>
              <a:rPr lang="en-US" altLang="en-US" sz="6000" dirty="0">
                <a:solidFill>
                  <a:schemeClr val="bg1"/>
                </a:solidFill>
                <a:latin typeface="Tw Cen MT" panose="020B0602020104020603" pitchFamily="34" charset="77"/>
                <a:ea typeface="ＭＳ Ｐゴシック" charset="-128"/>
              </a:rPr>
              <a:t>University of Virginia</a:t>
            </a:r>
            <a:br>
              <a:rPr lang="en-US" altLang="en-US" sz="3600" dirty="0">
                <a:solidFill>
                  <a:schemeClr val="bg1"/>
                </a:solidFill>
                <a:latin typeface="Tw Cen MT" panose="020B0602020104020603" pitchFamily="34" charset="77"/>
                <a:ea typeface="ＭＳ Ｐゴシック" charset="-128"/>
              </a:rPr>
            </a:br>
            <a:br>
              <a:rPr lang="en-US" altLang="x-none" sz="6000" dirty="0">
                <a:solidFill>
                  <a:schemeClr val="bg1"/>
                </a:solidFill>
                <a:ea typeface="ＭＳ Ｐゴシック" charset="-128"/>
              </a:rPr>
            </a:br>
            <a:endParaRPr lang="en-US" altLang="x-none" sz="9600" b="1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AE2268-E902-F281-B2AF-005D1C079A17}"/>
              </a:ext>
            </a:extLst>
          </p:cNvPr>
          <p:cNvSpPr txBox="1"/>
          <p:nvPr/>
        </p:nvSpPr>
        <p:spPr>
          <a:xfrm>
            <a:off x="1091803" y="7026798"/>
            <a:ext cx="9371302" cy="1569660"/>
          </a:xfrm>
          <a:prstGeom prst="rect">
            <a:avLst/>
          </a:prstGeom>
          <a:solidFill>
            <a:srgbClr val="AF0204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600" dirty="0">
                <a:solidFill>
                  <a:schemeClr val="bg1"/>
                </a:solidFill>
                <a:latin typeface="Tw Cen MT Condensed" panose="020B0606020104020203" pitchFamily="34" charset="77"/>
                <a:ea typeface="ＭＳ Ｐゴシック" charset="-128"/>
              </a:rPr>
              <a:t>Background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9A1DBC-2475-33DA-2736-74DB62CDD27D}"/>
              </a:ext>
            </a:extLst>
          </p:cNvPr>
          <p:cNvSpPr txBox="1"/>
          <p:nvPr/>
        </p:nvSpPr>
        <p:spPr>
          <a:xfrm>
            <a:off x="1091804" y="21259285"/>
            <a:ext cx="9371302" cy="1569660"/>
          </a:xfrm>
          <a:prstGeom prst="rect">
            <a:avLst/>
          </a:prstGeom>
          <a:solidFill>
            <a:srgbClr val="AF0204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600" dirty="0">
                <a:solidFill>
                  <a:schemeClr val="bg1"/>
                </a:solidFill>
                <a:latin typeface="Tw Cen MT Condensed" panose="020B0606020104020203" pitchFamily="34" charset="77"/>
                <a:ea typeface="ＭＳ Ｐゴシック" charset="-128"/>
              </a:rPr>
              <a:t>Method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A192-AD82-C6E0-5982-36D9C8896788}"/>
              </a:ext>
            </a:extLst>
          </p:cNvPr>
          <p:cNvSpPr txBox="1"/>
          <p:nvPr/>
        </p:nvSpPr>
        <p:spPr>
          <a:xfrm>
            <a:off x="13890171" y="7026798"/>
            <a:ext cx="17936425" cy="1569660"/>
          </a:xfrm>
          <a:prstGeom prst="rect">
            <a:avLst/>
          </a:prstGeom>
          <a:solidFill>
            <a:srgbClr val="AF0204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600" dirty="0">
                <a:solidFill>
                  <a:schemeClr val="bg1"/>
                </a:solidFill>
                <a:latin typeface="Tw Cen MT Condensed" panose="020B0606020104020203" pitchFamily="34" charset="77"/>
                <a:ea typeface="ＭＳ Ｐゴシック" charset="-128"/>
              </a:rPr>
              <a:t>Results </a:t>
            </a:r>
          </a:p>
        </p:txBody>
      </p:sp>
      <p:sp>
        <p:nvSpPr>
          <p:cNvPr id="23" name="TextBox 4108">
            <a:extLst>
              <a:ext uri="{FF2B5EF4-FFF2-40B4-BE49-F238E27FC236}">
                <a16:creationId xmlns:a16="http://schemas.microsoft.com/office/drawing/2014/main" id="{4ADD5F90-1FE2-9F88-A254-72C0BA954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286" y="35594831"/>
            <a:ext cx="18751622" cy="2179320"/>
          </a:xfrm>
          <a:prstGeom prst="round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b="1" dirty="0">
                <a:solidFill>
                  <a:srgbClr val="000000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  <a:t>Funding:</a:t>
            </a:r>
            <a:r>
              <a:rPr lang="en-US" altLang="en-US" sz="3000" dirty="0">
                <a:solidFill>
                  <a:srgbClr val="000000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  <a:t> This study was supported by grants from the National Institute of Child Health and Human Development </a:t>
            </a:r>
            <a:br>
              <a:rPr lang="en-US" altLang="en-US" sz="3000" dirty="0">
                <a:solidFill>
                  <a:srgbClr val="000000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rgbClr val="000000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  <a:t>(5R37HD058305-23 and R01HD058305) and the National Institute of Mental Health (</a:t>
            </a:r>
            <a:r>
              <a:rPr lang="en-US" altLang="en-US" sz="3000" dirty="0">
                <a:solidFill>
                  <a:srgbClr val="222222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  <a:t>R01-MH58066</a:t>
            </a:r>
            <a:r>
              <a:rPr lang="en-US" altLang="en-US" sz="3000" dirty="0">
                <a:solidFill>
                  <a:srgbClr val="000000"/>
                </a:solidFill>
                <a:latin typeface="Tw Cen MT" panose="020B0602020104020603" pitchFamily="34" charset="77"/>
                <a:cs typeface="Times New Roman" panose="02020603050405020304" pitchFamily="18" charset="0"/>
              </a:rPr>
              <a:t>) to Joseph Allen.</a:t>
            </a:r>
          </a:p>
          <a:p>
            <a:pPr algn="ctr"/>
            <a:endParaRPr lang="en-US" altLang="en-US" sz="3000" dirty="0">
              <a:solidFill>
                <a:srgbClr val="000000"/>
              </a:solidFill>
              <a:latin typeface="Tw Cen MT" panose="020B0602020104020603" pitchFamily="34" charset="77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dirty="0">
                <a:latin typeface="Tw Cen MT" panose="020B0602020104020603" pitchFamily="34" charset="77"/>
                <a:cs typeface="Times New Roman" panose="02020603050405020304" pitchFamily="18" charset="0"/>
              </a:rPr>
              <a:t>Pre-print &amp; references available upon request | </a:t>
            </a:r>
            <a:r>
              <a:rPr lang="en-US" altLang="en-US" sz="3200" b="1" dirty="0">
                <a:latin typeface="Tw Cen MT" panose="020B0602020104020603" pitchFamily="34" charset="77"/>
                <a:cs typeface="Times New Roman" panose="02020603050405020304" pitchFamily="18" charset="0"/>
              </a:rPr>
              <a:t>Contact:</a:t>
            </a:r>
            <a:r>
              <a:rPr lang="en-US" altLang="en-US" sz="3200" dirty="0">
                <a:latin typeface="Tw Cen MT" panose="020B0602020104020603" pitchFamily="34" charset="77"/>
                <a:cs typeface="Times New Roman" panose="02020603050405020304" pitchFamily="18" charset="0"/>
              </a:rPr>
              <a:t> Jessica Stern, PhD | </a:t>
            </a:r>
            <a:r>
              <a:rPr lang="en-US" altLang="en-US" sz="3200" dirty="0">
                <a:latin typeface="Tw Cen MT" panose="020B0602020104020603" pitchFamily="34" charset="77"/>
                <a:cs typeface="Times New Roman" panose="02020603050405020304" pitchFamily="18" charset="0"/>
                <a:hlinkClick r:id="rId2"/>
              </a:rPr>
              <a:t>js4qb@virginia.edu</a:t>
            </a:r>
            <a:r>
              <a:rPr lang="en-US" altLang="en-US" sz="3200" dirty="0">
                <a:latin typeface="Tw Cen MT" panose="020B0602020104020603" pitchFamily="34" charset="77"/>
                <a:cs typeface="Times New Roman" panose="02020603050405020304" pitchFamily="18" charset="0"/>
              </a:rPr>
              <a:t> </a:t>
            </a:r>
            <a:endParaRPr lang="en-US" altLang="en-US" sz="3000" dirty="0">
              <a:latin typeface="Tw Cen MT" panose="020B0602020104020603" pitchFamily="34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6A0260-EBA8-6D36-C25D-894396B61DBE}"/>
              </a:ext>
            </a:extLst>
          </p:cNvPr>
          <p:cNvSpPr txBox="1"/>
          <p:nvPr/>
        </p:nvSpPr>
        <p:spPr>
          <a:xfrm>
            <a:off x="13890171" y="27148579"/>
            <a:ext cx="17936425" cy="1569660"/>
          </a:xfrm>
          <a:prstGeom prst="rect">
            <a:avLst/>
          </a:prstGeom>
          <a:solidFill>
            <a:srgbClr val="AF0204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600" dirty="0">
                <a:solidFill>
                  <a:schemeClr val="bg1"/>
                </a:solidFill>
                <a:latin typeface="Tw Cen MT Condensed" panose="020B0606020104020203" pitchFamily="34" charset="77"/>
                <a:ea typeface="ＭＳ Ｐゴシック" charset="-128"/>
              </a:rPr>
              <a:t>Take-Aways</a:t>
            </a:r>
          </a:p>
        </p:txBody>
      </p:sp>
      <p:pic>
        <p:nvPicPr>
          <p:cNvPr id="1028" name="Picture 4" descr="University of Virginia Logo PNG Transparent &amp; SVG Vector - Freebie Supply">
            <a:extLst>
              <a:ext uri="{FF2B5EF4-FFF2-40B4-BE49-F238E27FC236}">
                <a16:creationId xmlns:a16="http://schemas.microsoft.com/office/drawing/2014/main" id="{52DE2B33-6D66-0043-541F-9826F162E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249" y="460431"/>
            <a:ext cx="3866117" cy="386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072D3D-334A-0465-C15C-D8DB2BE7DF31}"/>
              </a:ext>
            </a:extLst>
          </p:cNvPr>
          <p:cNvSpPr txBox="1"/>
          <p:nvPr/>
        </p:nvSpPr>
        <p:spPr>
          <a:xfrm>
            <a:off x="805937" y="9123582"/>
            <a:ext cx="11272476" cy="1114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Fathers play a critical yet under-appreciated role in adolescent development.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Research shows that father involvement and sensitive, challenging play predict secure attachment in early childhood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(Brown et al., 2007; Grossmann et al., 2002)</a:t>
            </a:r>
            <a:endParaRPr lang="en-US" sz="4500" dirty="0">
              <a:latin typeface="Tw Cen MT" panose="020B0602020104020603" pitchFamily="34" charset="77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What about </a:t>
            </a:r>
            <a:r>
              <a:rPr lang="en-US" sz="4500" u="sng" dirty="0">
                <a:latin typeface="Tw Cen MT" panose="020B0602020104020603" pitchFamily="34" charset="77"/>
              </a:rPr>
              <a:t>adolescence</a:t>
            </a:r>
            <a:r>
              <a:rPr lang="en-US" sz="4500" dirty="0">
                <a:latin typeface="Tw Cen MT" panose="020B0602020104020603" pitchFamily="34" charset="77"/>
              </a:rPr>
              <a:t>? Theory: fathers play unique role in supporting </a:t>
            </a:r>
            <a:r>
              <a:rPr lang="en-US" sz="4500" i="1" dirty="0">
                <a:latin typeface="Tw Cen MT" panose="020B0602020104020603" pitchFamily="34" charset="77"/>
              </a:rPr>
              <a:t>autonomy &amp; exploration</a:t>
            </a:r>
            <a:r>
              <a:rPr lang="en-US" sz="4500" dirty="0">
                <a:latin typeface="Tw Cen MT" panose="020B0602020104020603" pitchFamily="34" charset="77"/>
              </a:rPr>
              <a:t>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(Paquette, 2004; Shulman &amp; </a:t>
            </a:r>
            <a:r>
              <a:rPr lang="en-US" sz="2800" dirty="0" err="1">
                <a:solidFill>
                  <a:srgbClr val="A9695F"/>
                </a:solidFill>
                <a:latin typeface="Tw Cen MT" panose="020B0602020104020603" pitchFamily="34" charset="77"/>
              </a:rPr>
              <a:t>Seiffge-Krenke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, 1997)</a:t>
            </a:r>
          </a:p>
          <a:p>
            <a:pPr>
              <a:spcBef>
                <a:spcPts val="1800"/>
              </a:spcBef>
            </a:pPr>
            <a:r>
              <a:rPr lang="en-US" sz="4500" u="sng" dirty="0">
                <a:latin typeface="Tw Cen MT" panose="020B0602020104020603" pitchFamily="34" charset="77"/>
              </a:rPr>
              <a:t>Hypotheses:</a:t>
            </a:r>
            <a:r>
              <a:rPr lang="en-US" sz="4500" dirty="0">
                <a:latin typeface="Tw Cen MT" panose="020B0602020104020603" pitchFamily="34" charset="77"/>
              </a:rPr>
              <a:t> Attachment security at ages 14-24 will be predicted by paternal factors at age 13:</a:t>
            </a:r>
          </a:p>
          <a:p>
            <a:pPr marL="914400" indent="-914400"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Father presence (</a:t>
            </a:r>
            <a:r>
              <a:rPr lang="en-US" sz="4500" i="1" dirty="0">
                <a:latin typeface="Tw Cen MT" panose="020B0602020104020603" pitchFamily="34" charset="77"/>
              </a:rPr>
              <a:t>residential status</a:t>
            </a:r>
            <a:r>
              <a:rPr lang="en-US" sz="4500" dirty="0">
                <a:latin typeface="Tw Cen MT" panose="020B0602020104020603" pitchFamily="34" charset="77"/>
              </a:rPr>
              <a:t>)</a:t>
            </a:r>
          </a:p>
          <a:p>
            <a:pPr marL="914400" indent="-914400">
              <a:buFontTx/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Observed </a:t>
            </a:r>
            <a:r>
              <a:rPr lang="en-US" sz="4500" i="1" dirty="0">
                <a:latin typeface="Tw Cen MT" panose="020B0602020104020603" pitchFamily="34" charset="77"/>
              </a:rPr>
              <a:t>autonomy &amp; relatedness</a:t>
            </a:r>
          </a:p>
          <a:p>
            <a:pPr marL="914400" indent="-914400"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Teens’ perceptions of </a:t>
            </a:r>
            <a:r>
              <a:rPr lang="en-US" sz="4500" i="1" dirty="0">
                <a:latin typeface="Tw Cen MT" panose="020B0602020104020603" pitchFamily="34" charset="77"/>
              </a:rPr>
              <a:t>trust &amp; control</a:t>
            </a:r>
          </a:p>
          <a:p>
            <a:pPr marL="914400" indent="-914400"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Lack of physical/ verbal </a:t>
            </a:r>
            <a:r>
              <a:rPr lang="en-US" sz="4500" i="1" dirty="0">
                <a:latin typeface="Tw Cen MT" panose="020B0602020104020603" pitchFamily="34" charset="77"/>
              </a:rPr>
              <a:t>aggression</a:t>
            </a:r>
          </a:p>
          <a:p>
            <a:pPr marL="882650"/>
            <a:r>
              <a:rPr lang="en-US" sz="4500" i="1" dirty="0">
                <a:latin typeface="Tw Cen MT" panose="020B0602020104020603" pitchFamily="34" charset="77"/>
              </a:rPr>
              <a:t>Moderation by sociodemographic factors?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0C602-8D8D-5B29-9DFC-4D800F8C2A9C}"/>
              </a:ext>
            </a:extLst>
          </p:cNvPr>
          <p:cNvSpPr txBox="1"/>
          <p:nvPr/>
        </p:nvSpPr>
        <p:spPr>
          <a:xfrm>
            <a:off x="13432970" y="29270390"/>
            <a:ext cx="183597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Father presence (residential status) strongly predicted adolescent attachment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Developmental continuity: Teens’ perceptions of fathers’ </a:t>
            </a:r>
            <a:r>
              <a:rPr lang="en-US" sz="4500" i="1" dirty="0">
                <a:latin typeface="Tw Cen MT" panose="020B0602020104020603" pitchFamily="34" charset="77"/>
              </a:rPr>
              <a:t>psychological control </a:t>
            </a:r>
            <a:r>
              <a:rPr lang="en-US" sz="4500" dirty="0">
                <a:latin typeface="Tw Cen MT" panose="020B0602020104020603" pitchFamily="34" charset="77"/>
              </a:rPr>
              <a:t>at age 13 predicted lower attachment security at 14 and 24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Developmental shifts: Fathers’ </a:t>
            </a:r>
            <a:r>
              <a:rPr lang="en-US" sz="4500" i="1" dirty="0">
                <a:latin typeface="Tw Cen MT" panose="020B0602020104020603" pitchFamily="34" charset="77"/>
              </a:rPr>
              <a:t>physical</a:t>
            </a:r>
            <a:r>
              <a:rPr lang="en-US" sz="4500" dirty="0">
                <a:latin typeface="Tw Cen MT" panose="020B0602020104020603" pitchFamily="34" charset="77"/>
              </a:rPr>
              <a:t> aggression predicted attachment in adolescence, vs. verbal aggression predicted attachment in adulthood.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Pathways varied by adolescent gender and race. 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Findings underscore importance of </a:t>
            </a:r>
            <a:r>
              <a:rPr lang="en-US" sz="4500" b="1" dirty="0">
                <a:latin typeface="Tw Cen MT" panose="020B0602020104020603" pitchFamily="34" charset="77"/>
              </a:rPr>
              <a:t>fathers’ presence + non-aggression </a:t>
            </a:r>
            <a:br>
              <a:rPr lang="en-US" sz="4500" b="1" dirty="0">
                <a:latin typeface="Tw Cen MT" panose="020B0602020104020603" pitchFamily="34" charset="77"/>
              </a:rPr>
            </a:br>
            <a:r>
              <a:rPr lang="en-US" sz="4500" dirty="0">
                <a:latin typeface="Tw Cen MT" panose="020B0602020104020603" pitchFamily="34" charset="77"/>
              </a:rPr>
              <a:t>in predicting secure attachment in adolescence and adulthood.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F49F11-CB41-660D-4AE9-238F953E7738}"/>
              </a:ext>
            </a:extLst>
          </p:cNvPr>
          <p:cNvSpPr txBox="1"/>
          <p:nvPr/>
        </p:nvSpPr>
        <p:spPr>
          <a:xfrm>
            <a:off x="805937" y="23332767"/>
            <a:ext cx="10838940" cy="1546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w Cen MT" panose="020B0602020104020603" pitchFamily="34" charset="77"/>
              </a:rPr>
              <a:t>Participants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184 adolescents (85 males, 99 females) followed from age 13 to 24</a:t>
            </a:r>
          </a:p>
          <a:p>
            <a:pPr marL="1354138" lvl="1" indent="-592138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58% White, 29% Black, 8% multiracial, 5% other identities</a:t>
            </a:r>
          </a:p>
          <a:p>
            <a:pPr marL="1354138" lvl="1" indent="-592138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52% living with their biological or adoptive fathers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110 fathers attended the first assessment</a:t>
            </a:r>
            <a:endParaRPr lang="en-US" sz="4500" b="1" dirty="0">
              <a:latin typeface="Tw Cen MT" panose="020B0602020104020603" pitchFamily="34" charset="77"/>
            </a:endParaRPr>
          </a:p>
          <a:p>
            <a:pPr>
              <a:spcBef>
                <a:spcPts val="2400"/>
              </a:spcBef>
            </a:pPr>
            <a:r>
              <a:rPr lang="en-US" sz="4500" b="1" dirty="0">
                <a:latin typeface="Tw Cen MT" panose="020B0602020104020603" pitchFamily="34" charset="77"/>
              </a:rPr>
              <a:t>Measures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Observed autonomy and relatedness with father, age 13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(Autonomy and Relatedness Coding System; Allen et al., 2000)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Teen-reported trust in father, age 13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(Inventory of Parent &amp; Peer Attachment; </a:t>
            </a:r>
            <a:r>
              <a:rPr lang="en-US" sz="2800" dirty="0" err="1">
                <a:solidFill>
                  <a:srgbClr val="A9695F"/>
                </a:solidFill>
                <a:latin typeface="Tw Cen MT" panose="020B0602020104020603" pitchFamily="34" charset="77"/>
              </a:rPr>
              <a:t>Armsden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 &amp; Greenberg, 1987) 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</a:rPr>
              <a:t>Teen perceptions of fathers’ psychological control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(Children’s Report of Parent Behavior Inventory; Schaefer, 1965)</a:t>
            </a:r>
            <a:r>
              <a:rPr lang="en-US" sz="4500" dirty="0">
                <a:latin typeface="Tw Cen MT" panose="020B0602020104020603" pitchFamily="34" charset="77"/>
              </a:rPr>
              <a:t> &amp; aggression during conflict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(Conflict Tactics Scales; Straus, 1979; Straus et al., 1998)  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500" u="sng" dirty="0">
                <a:latin typeface="Tw Cen MT" panose="020B0602020104020603" pitchFamily="34" charset="77"/>
              </a:rPr>
              <a:t>Outcome:</a:t>
            </a:r>
            <a:r>
              <a:rPr lang="en-US" sz="4500" dirty="0">
                <a:latin typeface="Tw Cen MT" panose="020B0602020104020603" pitchFamily="34" charset="77"/>
              </a:rPr>
              <a:t> Attachment security on the Adult Attachment Interview </a:t>
            </a:r>
            <a:r>
              <a:rPr lang="en-US" sz="2800" dirty="0">
                <a:solidFill>
                  <a:srgbClr val="A9695F"/>
                </a:solidFill>
                <a:latin typeface="Tw Cen MT" panose="020B0602020104020603" pitchFamily="34" charset="77"/>
              </a:rPr>
              <a:t>(AAI; George et al., 1996; Q-set, Kobak et al., 1993)</a:t>
            </a:r>
            <a:r>
              <a:rPr lang="en-US" sz="4500" dirty="0">
                <a:solidFill>
                  <a:srgbClr val="A9695F"/>
                </a:solidFill>
                <a:latin typeface="Tw Cen MT" panose="020B0602020104020603" pitchFamily="34" charset="77"/>
              </a:rPr>
              <a:t>, </a:t>
            </a:r>
            <a:r>
              <a:rPr lang="en-US" sz="4500" dirty="0">
                <a:latin typeface="Tw Cen MT" panose="020B0602020104020603" pitchFamily="34" charset="77"/>
              </a:rPr>
              <a:t>age 14 and 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latin typeface="Tw Cen MT" panose="020B0602020104020603" pitchFamily="34" charset="77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latin typeface="Tw Cen MT" panose="020B0602020104020603" pitchFamily="34" charset="77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19DAB06-2DE8-481A-A9F4-FC9204534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099601"/>
              </p:ext>
            </p:extLst>
          </p:nvPr>
        </p:nvGraphicFramePr>
        <p:xfrm>
          <a:off x="13890172" y="16702757"/>
          <a:ext cx="16856528" cy="992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1D75A10-E135-8657-0688-4D165488FFDA}"/>
              </a:ext>
            </a:extLst>
          </p:cNvPr>
          <p:cNvSpPr txBox="1"/>
          <p:nvPr/>
        </p:nvSpPr>
        <p:spPr>
          <a:xfrm>
            <a:off x="13890171" y="8992954"/>
            <a:ext cx="18359736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Father residential status 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 security age 14,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b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.18,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.006</a:t>
            </a:r>
          </a:p>
          <a:p>
            <a:pPr marL="1711325" lvl="1" indent="-773113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Amplified effects of father behavior</a:t>
            </a:r>
            <a:endParaRPr lang="en-US" sz="4500" dirty="0">
              <a:latin typeface="Tw Cen MT" panose="020B0602020104020603" pitchFamily="34" charset="77"/>
            </a:endParaRPr>
          </a:p>
          <a:p>
            <a:pPr marL="914400" indent="-914400">
              <a:buFontTx/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Observed </a:t>
            </a:r>
            <a:r>
              <a:rPr lang="en-US" sz="4500" i="1" dirty="0">
                <a:latin typeface="Tw Cen MT" panose="020B0602020104020603" pitchFamily="34" charset="77"/>
              </a:rPr>
              <a:t>relatedness </a:t>
            </a:r>
            <a:r>
              <a:rPr lang="en-US" sz="4500" dirty="0">
                <a:latin typeface="Tw Cen MT" panose="020B0602020104020603" pitchFamily="34" charset="77"/>
              </a:rPr>
              <a:t>(not autonomy) 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 security age 14,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b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.33,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&lt; .001</a:t>
            </a:r>
            <a:endParaRPr lang="en-US" sz="4500" i="1" dirty="0">
              <a:latin typeface="Tw Cen MT" panose="020B0602020104020603" pitchFamily="34" charset="77"/>
            </a:endParaRPr>
          </a:p>
          <a:p>
            <a:pPr marL="914400" indent="-914400">
              <a:buAutoNum type="arabicPeriod"/>
            </a:pPr>
            <a:r>
              <a:rPr lang="en-US" sz="4500" dirty="0">
                <a:latin typeface="Tw Cen MT" panose="020B0602020104020603" pitchFamily="34" charset="77"/>
              </a:rPr>
              <a:t>Teens’ </a:t>
            </a:r>
            <a:r>
              <a:rPr lang="en-US" sz="4500" i="1" dirty="0">
                <a:latin typeface="Tw Cen MT" panose="020B0602020104020603" pitchFamily="34" charset="77"/>
              </a:rPr>
              <a:t>trust</a:t>
            </a:r>
            <a:r>
              <a:rPr lang="en-US" sz="4500" dirty="0">
                <a:latin typeface="Tw Cen MT" panose="020B0602020104020603" pitchFamily="34" charset="77"/>
              </a:rPr>
              <a:t> in fathers 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 security age 14,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b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.18,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.024</a:t>
            </a:r>
          </a:p>
          <a:p>
            <a:pPr marL="1766888" lvl="1" indent="-773113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Sig for girls only</a:t>
            </a:r>
          </a:p>
          <a:p>
            <a:pPr marL="882650"/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Fathers’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psychological control 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 security ages 14 and 24, </a:t>
            </a:r>
            <a:r>
              <a:rPr lang="en-US" sz="4500" i="1" dirty="0" err="1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 err="1">
                <a:latin typeface="Tw Cen MT" panose="020B0602020104020603" pitchFamily="34" charset="77"/>
                <a:sym typeface="Wingdings" pitchFamily="2" charset="2"/>
              </a:rPr>
              <a:t>s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&lt; .01</a:t>
            </a:r>
          </a:p>
          <a:p>
            <a:pPr marL="1655763" lvl="1" indent="-71755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Sig over &amp; above effects of Mom</a:t>
            </a:r>
          </a:p>
          <a:p>
            <a:pPr marL="1655763" lvl="1" indent="-717550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Sig specifically for girls and Black adolescents</a:t>
            </a:r>
            <a:endParaRPr lang="en-US" sz="4500" i="1" dirty="0">
              <a:latin typeface="Tw Cen MT" panose="020B0602020104020603" pitchFamily="34" charset="77"/>
            </a:endParaRPr>
          </a:p>
          <a:p>
            <a:pPr marL="914400" indent="-914400">
              <a:buFont typeface="+mj-lt"/>
              <a:buAutoNum type="arabicPeriod" startAt="4"/>
            </a:pPr>
            <a:r>
              <a:rPr lang="en-US" sz="4500" dirty="0">
                <a:latin typeface="Tw Cen MT" panose="020B0602020104020603" pitchFamily="34" charset="77"/>
              </a:rPr>
              <a:t>Physical aggression 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 security age 14,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b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-.29,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.001</a:t>
            </a:r>
          </a:p>
          <a:p>
            <a:pPr marL="1766888" lvl="1" indent="-773113">
              <a:buFont typeface="Wingdings" pitchFamily="2" charset="2"/>
              <a:buChar char="§"/>
            </a:pP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Sig over &amp; above effects of Mom</a:t>
            </a:r>
          </a:p>
          <a:p>
            <a:pPr marL="993775" lvl="1"/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Verbal aggression  security age 24,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b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-.22, </a:t>
            </a:r>
            <a:r>
              <a:rPr lang="en-US" sz="4500" i="1" dirty="0">
                <a:latin typeface="Tw Cen MT" panose="020B0602020104020603" pitchFamily="34" charset="77"/>
                <a:sym typeface="Wingdings" pitchFamily="2" charset="2"/>
              </a:rPr>
              <a:t>p</a:t>
            </a:r>
            <a:r>
              <a:rPr lang="en-US" sz="4500" dirty="0">
                <a:latin typeface="Tw Cen MT" panose="020B0602020104020603" pitchFamily="34" charset="77"/>
                <a:sym typeface="Wingdings" pitchFamily="2" charset="2"/>
              </a:rPr>
              <a:t> = .016</a:t>
            </a:r>
            <a:endParaRPr lang="en-US" sz="4500" i="1" dirty="0">
              <a:latin typeface="Tw Cen MT" panose="020B06020201040206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2792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2373</TotalTime>
  <Words>607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Tw Cen MT</vt:lpstr>
      <vt:lpstr>Tw Cen MT Condensed</vt:lpstr>
      <vt:lpstr>Wingdings</vt:lpstr>
      <vt:lpstr>Office Theme</vt:lpstr>
      <vt:lpstr>  Fathers’ Contributions to Attachment in Adolescence: The Role of Race, Gender, and Residential Status  Jessica A. Stern, Natasha A. Bailey, Meghan A. Costello, Olivia A. Hazelwood, &amp; Joseph P. Allen  University of Virginia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Friendship Works: Linking Adolescent Close Friendship Qualities to Long-term Career Outcomes Lauren V. Breeden, Amanda F. Hellwig, MA, Jessica A. Stern, PhD, and Joseph P. Allen, PhD  University of Virginia</dc:title>
  <dc:creator>Breeden, Lauren Victoria (lvb5hq)</dc:creator>
  <cp:lastModifiedBy>Breeden, Lauren Victoria (lvb5hq)</cp:lastModifiedBy>
  <cp:revision>47</cp:revision>
  <dcterms:created xsi:type="dcterms:W3CDTF">2024-03-24T17:06:39Z</dcterms:created>
  <dcterms:modified xsi:type="dcterms:W3CDTF">2024-04-01T13:53:52Z</dcterms:modified>
</cp:coreProperties>
</file>