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notesMasterIdLst>
    <p:notesMasterId r:id="rId10"/>
  </p:notesMasterIdLst>
  <p:sldIdLst>
    <p:sldId id="256" r:id="rId2"/>
    <p:sldId id="258" r:id="rId3"/>
    <p:sldId id="259" r:id="rId4"/>
    <p:sldId id="260"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D4B"/>
    <a:srgbClr val="E57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96"/>
    <p:restoredTop sz="86140"/>
  </p:normalViewPr>
  <p:slideViewPr>
    <p:cSldViewPr snapToGrid="0">
      <p:cViewPr varScale="1">
        <p:scale>
          <a:sx n="99" d="100"/>
          <a:sy n="99" d="100"/>
        </p:scale>
        <p:origin x="2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EFCCF9-9CBE-6D48-9D85-0F8AFB69D251}" type="doc">
      <dgm:prSet loTypeId="urn:microsoft.com/office/officeart/2005/8/layout/chevron1" loCatId="" qsTypeId="urn:microsoft.com/office/officeart/2005/8/quickstyle/simple1" qsCatId="simple" csTypeId="urn:microsoft.com/office/officeart/2005/8/colors/accent1_4" csCatId="accent1" phldr="1"/>
      <dgm:spPr/>
    </dgm:pt>
    <dgm:pt modelId="{846393D6-DE80-554E-9A6E-1C434CC04048}">
      <dgm:prSet phldrT="[Text]"/>
      <dgm:spPr/>
      <dgm:t>
        <a:bodyPr/>
        <a:lstStyle/>
        <a:p>
          <a:r>
            <a:rPr lang="en-US" dirty="0"/>
            <a:t>13</a:t>
          </a:r>
        </a:p>
      </dgm:t>
    </dgm:pt>
    <dgm:pt modelId="{A38A332B-8854-E345-A518-32101A0C2F47}" type="parTrans" cxnId="{0AA6E4A6-5BC4-724D-ACEC-5CEF3B8D30CC}">
      <dgm:prSet/>
      <dgm:spPr/>
      <dgm:t>
        <a:bodyPr/>
        <a:lstStyle/>
        <a:p>
          <a:endParaRPr lang="en-US"/>
        </a:p>
      </dgm:t>
    </dgm:pt>
    <dgm:pt modelId="{6C75E4CC-A8C8-494B-88FF-E5E0C698F2BD}" type="sibTrans" cxnId="{0AA6E4A6-5BC4-724D-ACEC-5CEF3B8D30CC}">
      <dgm:prSet/>
      <dgm:spPr/>
      <dgm:t>
        <a:bodyPr/>
        <a:lstStyle/>
        <a:p>
          <a:endParaRPr lang="en-US"/>
        </a:p>
      </dgm:t>
    </dgm:pt>
    <dgm:pt modelId="{8B9EF1B4-BAA8-7444-8FD9-643F6F572328}">
      <dgm:prSet phldrT="[Text]"/>
      <dgm:spPr/>
      <dgm:t>
        <a:bodyPr/>
        <a:lstStyle/>
        <a:p>
          <a:r>
            <a:rPr lang="en-US" dirty="0"/>
            <a:t>…</a:t>
          </a:r>
        </a:p>
      </dgm:t>
    </dgm:pt>
    <dgm:pt modelId="{230F1BB2-414F-3A40-AAFD-3C376BD0B72C}" type="parTrans" cxnId="{04636B9C-DA3D-3249-887A-E9C0AB9D7FD9}">
      <dgm:prSet/>
      <dgm:spPr/>
      <dgm:t>
        <a:bodyPr/>
        <a:lstStyle/>
        <a:p>
          <a:endParaRPr lang="en-US"/>
        </a:p>
      </dgm:t>
    </dgm:pt>
    <dgm:pt modelId="{7B026651-0D6E-CD45-AFDA-1EE45483043F}" type="sibTrans" cxnId="{04636B9C-DA3D-3249-887A-E9C0AB9D7FD9}">
      <dgm:prSet/>
      <dgm:spPr/>
      <dgm:t>
        <a:bodyPr/>
        <a:lstStyle/>
        <a:p>
          <a:endParaRPr lang="en-US"/>
        </a:p>
      </dgm:t>
    </dgm:pt>
    <dgm:pt modelId="{77B28453-DB9D-1349-8C99-758682A9B16A}">
      <dgm:prSet phldrT="[Text]"/>
      <dgm:spPr/>
      <dgm:t>
        <a:bodyPr/>
        <a:lstStyle/>
        <a:p>
          <a:r>
            <a:rPr lang="en-US" dirty="0"/>
            <a:t>24-25</a:t>
          </a:r>
        </a:p>
      </dgm:t>
    </dgm:pt>
    <dgm:pt modelId="{F3DC0DFF-879F-1042-9392-EFCEB918EC50}" type="parTrans" cxnId="{2482C83A-0C08-AD4B-B508-3C33695A460D}">
      <dgm:prSet/>
      <dgm:spPr/>
      <dgm:t>
        <a:bodyPr/>
        <a:lstStyle/>
        <a:p>
          <a:endParaRPr lang="en-US"/>
        </a:p>
      </dgm:t>
    </dgm:pt>
    <dgm:pt modelId="{EDA8B292-E881-4F4E-B4D8-D4E9B15FDAAB}" type="sibTrans" cxnId="{2482C83A-0C08-AD4B-B508-3C33695A460D}">
      <dgm:prSet/>
      <dgm:spPr/>
      <dgm:t>
        <a:bodyPr/>
        <a:lstStyle/>
        <a:p>
          <a:endParaRPr lang="en-US"/>
        </a:p>
      </dgm:t>
    </dgm:pt>
    <dgm:pt modelId="{8C0F80D7-26D0-964B-8BAF-2798C44DC4FE}">
      <dgm:prSet/>
      <dgm:spPr/>
      <dgm:t>
        <a:bodyPr/>
        <a:lstStyle/>
        <a:p>
          <a:r>
            <a:rPr lang="en-US" dirty="0"/>
            <a:t>26-28</a:t>
          </a:r>
        </a:p>
      </dgm:t>
    </dgm:pt>
    <dgm:pt modelId="{F079606D-E7A1-2F40-85A0-A75F6DD92D99}" type="parTrans" cxnId="{AE66F1D8-9781-6D41-B3BD-CFC5D14B6CC4}">
      <dgm:prSet/>
      <dgm:spPr/>
      <dgm:t>
        <a:bodyPr/>
        <a:lstStyle/>
        <a:p>
          <a:endParaRPr lang="en-US"/>
        </a:p>
      </dgm:t>
    </dgm:pt>
    <dgm:pt modelId="{66828AF0-B187-394F-AAB7-F44B5C2214ED}" type="sibTrans" cxnId="{AE66F1D8-9781-6D41-B3BD-CFC5D14B6CC4}">
      <dgm:prSet/>
      <dgm:spPr/>
      <dgm:t>
        <a:bodyPr/>
        <a:lstStyle/>
        <a:p>
          <a:endParaRPr lang="en-US"/>
        </a:p>
      </dgm:t>
    </dgm:pt>
    <dgm:pt modelId="{40D44D9E-D8A3-464B-9C0D-28C8CFF4F603}">
      <dgm:prSet/>
      <dgm:spPr/>
      <dgm:t>
        <a:bodyPr/>
        <a:lstStyle/>
        <a:p>
          <a:r>
            <a:rPr lang="en-US" dirty="0"/>
            <a:t>28</a:t>
          </a:r>
        </a:p>
      </dgm:t>
    </dgm:pt>
    <dgm:pt modelId="{F2A6D989-6CC8-164E-8BD7-0E511B956BC8}" type="parTrans" cxnId="{741C5D06-F837-484C-AE56-E0FE47FAF545}">
      <dgm:prSet/>
      <dgm:spPr/>
      <dgm:t>
        <a:bodyPr/>
        <a:lstStyle/>
        <a:p>
          <a:endParaRPr lang="en-US"/>
        </a:p>
      </dgm:t>
    </dgm:pt>
    <dgm:pt modelId="{F26E6341-2EE8-284F-85CD-2A77C0D17D76}" type="sibTrans" cxnId="{741C5D06-F837-484C-AE56-E0FE47FAF545}">
      <dgm:prSet/>
      <dgm:spPr/>
      <dgm:t>
        <a:bodyPr/>
        <a:lstStyle/>
        <a:p>
          <a:endParaRPr lang="en-US"/>
        </a:p>
      </dgm:t>
    </dgm:pt>
    <dgm:pt modelId="{3FA6AFB6-A5F3-BF40-87BF-F612D1189B48}" type="pres">
      <dgm:prSet presAssocID="{94EFCCF9-9CBE-6D48-9D85-0F8AFB69D251}" presName="Name0" presStyleCnt="0">
        <dgm:presLayoutVars>
          <dgm:dir/>
          <dgm:animLvl val="lvl"/>
          <dgm:resizeHandles val="exact"/>
        </dgm:presLayoutVars>
      </dgm:prSet>
      <dgm:spPr/>
    </dgm:pt>
    <dgm:pt modelId="{8B00CD5A-CEE1-5C48-95B1-DE022E00F4F4}" type="pres">
      <dgm:prSet presAssocID="{846393D6-DE80-554E-9A6E-1C434CC04048}" presName="parTxOnly" presStyleLbl="node1" presStyleIdx="0" presStyleCnt="5">
        <dgm:presLayoutVars>
          <dgm:chMax val="0"/>
          <dgm:chPref val="0"/>
          <dgm:bulletEnabled val="1"/>
        </dgm:presLayoutVars>
      </dgm:prSet>
      <dgm:spPr/>
    </dgm:pt>
    <dgm:pt modelId="{F7C7C6BF-61A9-1A47-9A50-3C40A6BA4B04}" type="pres">
      <dgm:prSet presAssocID="{6C75E4CC-A8C8-494B-88FF-E5E0C698F2BD}" presName="parTxOnlySpace" presStyleCnt="0"/>
      <dgm:spPr/>
    </dgm:pt>
    <dgm:pt modelId="{BB97AF53-1300-E848-84E0-C7F3EF1E4542}" type="pres">
      <dgm:prSet presAssocID="{8B9EF1B4-BAA8-7444-8FD9-643F6F572328}" presName="parTxOnly" presStyleLbl="node1" presStyleIdx="1" presStyleCnt="5">
        <dgm:presLayoutVars>
          <dgm:chMax val="0"/>
          <dgm:chPref val="0"/>
          <dgm:bulletEnabled val="1"/>
        </dgm:presLayoutVars>
      </dgm:prSet>
      <dgm:spPr/>
    </dgm:pt>
    <dgm:pt modelId="{3AD3CF28-7F4B-C54E-A837-6109E2081134}" type="pres">
      <dgm:prSet presAssocID="{7B026651-0D6E-CD45-AFDA-1EE45483043F}" presName="parTxOnlySpace" presStyleCnt="0"/>
      <dgm:spPr/>
    </dgm:pt>
    <dgm:pt modelId="{B6B986FF-A420-A040-9DD9-40E3724294DC}" type="pres">
      <dgm:prSet presAssocID="{77B28453-DB9D-1349-8C99-758682A9B16A}" presName="parTxOnly" presStyleLbl="node1" presStyleIdx="2" presStyleCnt="5">
        <dgm:presLayoutVars>
          <dgm:chMax val="0"/>
          <dgm:chPref val="0"/>
          <dgm:bulletEnabled val="1"/>
        </dgm:presLayoutVars>
      </dgm:prSet>
      <dgm:spPr/>
    </dgm:pt>
    <dgm:pt modelId="{A0F9CAF5-7690-4A48-A1DF-3C85419B938B}" type="pres">
      <dgm:prSet presAssocID="{EDA8B292-E881-4F4E-B4D8-D4E9B15FDAAB}" presName="parTxOnlySpace" presStyleCnt="0"/>
      <dgm:spPr/>
    </dgm:pt>
    <dgm:pt modelId="{65D707AB-9EC4-734B-803A-AB20538C5BDC}" type="pres">
      <dgm:prSet presAssocID="{8C0F80D7-26D0-964B-8BAF-2798C44DC4FE}" presName="parTxOnly" presStyleLbl="node1" presStyleIdx="3" presStyleCnt="5">
        <dgm:presLayoutVars>
          <dgm:chMax val="0"/>
          <dgm:chPref val="0"/>
          <dgm:bulletEnabled val="1"/>
        </dgm:presLayoutVars>
      </dgm:prSet>
      <dgm:spPr/>
    </dgm:pt>
    <dgm:pt modelId="{4CD9130B-A2C5-3346-8329-0258513ED2E9}" type="pres">
      <dgm:prSet presAssocID="{66828AF0-B187-394F-AAB7-F44B5C2214ED}" presName="parTxOnlySpace" presStyleCnt="0"/>
      <dgm:spPr/>
    </dgm:pt>
    <dgm:pt modelId="{E1B22B06-51DC-3A4C-864E-0F2E4F4BAD5C}" type="pres">
      <dgm:prSet presAssocID="{40D44D9E-D8A3-464B-9C0D-28C8CFF4F603}" presName="parTxOnly" presStyleLbl="node1" presStyleIdx="4" presStyleCnt="5">
        <dgm:presLayoutVars>
          <dgm:chMax val="0"/>
          <dgm:chPref val="0"/>
          <dgm:bulletEnabled val="1"/>
        </dgm:presLayoutVars>
      </dgm:prSet>
      <dgm:spPr/>
    </dgm:pt>
  </dgm:ptLst>
  <dgm:cxnLst>
    <dgm:cxn modelId="{741C5D06-F837-484C-AE56-E0FE47FAF545}" srcId="{94EFCCF9-9CBE-6D48-9D85-0F8AFB69D251}" destId="{40D44D9E-D8A3-464B-9C0D-28C8CFF4F603}" srcOrd="4" destOrd="0" parTransId="{F2A6D989-6CC8-164E-8BD7-0E511B956BC8}" sibTransId="{F26E6341-2EE8-284F-85CD-2A77C0D17D76}"/>
    <dgm:cxn modelId="{95783317-7978-3B4F-A12C-459E7A006C3B}" type="presOf" srcId="{40D44D9E-D8A3-464B-9C0D-28C8CFF4F603}" destId="{E1B22B06-51DC-3A4C-864E-0F2E4F4BAD5C}" srcOrd="0" destOrd="0" presId="urn:microsoft.com/office/officeart/2005/8/layout/chevron1"/>
    <dgm:cxn modelId="{2482C83A-0C08-AD4B-B508-3C33695A460D}" srcId="{94EFCCF9-9CBE-6D48-9D85-0F8AFB69D251}" destId="{77B28453-DB9D-1349-8C99-758682A9B16A}" srcOrd="2" destOrd="0" parTransId="{F3DC0DFF-879F-1042-9392-EFCEB918EC50}" sibTransId="{EDA8B292-E881-4F4E-B4D8-D4E9B15FDAAB}"/>
    <dgm:cxn modelId="{CBF61F58-E317-8945-81F8-B43FF127A2A0}" type="presOf" srcId="{94EFCCF9-9CBE-6D48-9D85-0F8AFB69D251}" destId="{3FA6AFB6-A5F3-BF40-87BF-F612D1189B48}" srcOrd="0" destOrd="0" presId="urn:microsoft.com/office/officeart/2005/8/layout/chevron1"/>
    <dgm:cxn modelId="{D1D5CF62-C140-CB4C-88F4-B18A0CDE793C}" type="presOf" srcId="{846393D6-DE80-554E-9A6E-1C434CC04048}" destId="{8B00CD5A-CEE1-5C48-95B1-DE022E00F4F4}" srcOrd="0" destOrd="0" presId="urn:microsoft.com/office/officeart/2005/8/layout/chevron1"/>
    <dgm:cxn modelId="{04636B9C-DA3D-3249-887A-E9C0AB9D7FD9}" srcId="{94EFCCF9-9CBE-6D48-9D85-0F8AFB69D251}" destId="{8B9EF1B4-BAA8-7444-8FD9-643F6F572328}" srcOrd="1" destOrd="0" parTransId="{230F1BB2-414F-3A40-AAFD-3C376BD0B72C}" sibTransId="{7B026651-0D6E-CD45-AFDA-1EE45483043F}"/>
    <dgm:cxn modelId="{0AA6E4A6-5BC4-724D-ACEC-5CEF3B8D30CC}" srcId="{94EFCCF9-9CBE-6D48-9D85-0F8AFB69D251}" destId="{846393D6-DE80-554E-9A6E-1C434CC04048}" srcOrd="0" destOrd="0" parTransId="{A38A332B-8854-E345-A518-32101A0C2F47}" sibTransId="{6C75E4CC-A8C8-494B-88FF-E5E0C698F2BD}"/>
    <dgm:cxn modelId="{E1B186AF-3D50-784F-94A4-0F83F4422492}" type="presOf" srcId="{77B28453-DB9D-1349-8C99-758682A9B16A}" destId="{B6B986FF-A420-A040-9DD9-40E3724294DC}" srcOrd="0" destOrd="0" presId="urn:microsoft.com/office/officeart/2005/8/layout/chevron1"/>
    <dgm:cxn modelId="{19532AB7-B695-6142-92C5-7D2567F137F3}" type="presOf" srcId="{8B9EF1B4-BAA8-7444-8FD9-643F6F572328}" destId="{BB97AF53-1300-E848-84E0-C7F3EF1E4542}" srcOrd="0" destOrd="0" presId="urn:microsoft.com/office/officeart/2005/8/layout/chevron1"/>
    <dgm:cxn modelId="{AE66F1D8-9781-6D41-B3BD-CFC5D14B6CC4}" srcId="{94EFCCF9-9CBE-6D48-9D85-0F8AFB69D251}" destId="{8C0F80D7-26D0-964B-8BAF-2798C44DC4FE}" srcOrd="3" destOrd="0" parTransId="{F079606D-E7A1-2F40-85A0-A75F6DD92D99}" sibTransId="{66828AF0-B187-394F-AAB7-F44B5C2214ED}"/>
    <dgm:cxn modelId="{55355EF5-FD7A-CB44-B445-D1819E874DD4}" type="presOf" srcId="{8C0F80D7-26D0-964B-8BAF-2798C44DC4FE}" destId="{65D707AB-9EC4-734B-803A-AB20538C5BDC}" srcOrd="0" destOrd="0" presId="urn:microsoft.com/office/officeart/2005/8/layout/chevron1"/>
    <dgm:cxn modelId="{B8230A0D-7F04-6C45-8B9C-F26C91739C24}" type="presParOf" srcId="{3FA6AFB6-A5F3-BF40-87BF-F612D1189B48}" destId="{8B00CD5A-CEE1-5C48-95B1-DE022E00F4F4}" srcOrd="0" destOrd="0" presId="urn:microsoft.com/office/officeart/2005/8/layout/chevron1"/>
    <dgm:cxn modelId="{390D3DC9-67A6-6E42-A47E-553FEF73D850}" type="presParOf" srcId="{3FA6AFB6-A5F3-BF40-87BF-F612D1189B48}" destId="{F7C7C6BF-61A9-1A47-9A50-3C40A6BA4B04}" srcOrd="1" destOrd="0" presId="urn:microsoft.com/office/officeart/2005/8/layout/chevron1"/>
    <dgm:cxn modelId="{40022AD6-615C-C24E-8A60-C904936F0FD5}" type="presParOf" srcId="{3FA6AFB6-A5F3-BF40-87BF-F612D1189B48}" destId="{BB97AF53-1300-E848-84E0-C7F3EF1E4542}" srcOrd="2" destOrd="0" presId="urn:microsoft.com/office/officeart/2005/8/layout/chevron1"/>
    <dgm:cxn modelId="{D4594165-C8E1-9A44-A5CF-35DDA12DE56A}" type="presParOf" srcId="{3FA6AFB6-A5F3-BF40-87BF-F612D1189B48}" destId="{3AD3CF28-7F4B-C54E-A837-6109E2081134}" srcOrd="3" destOrd="0" presId="urn:microsoft.com/office/officeart/2005/8/layout/chevron1"/>
    <dgm:cxn modelId="{820EBEF9-98BC-4247-AAD2-0D3A587B281B}" type="presParOf" srcId="{3FA6AFB6-A5F3-BF40-87BF-F612D1189B48}" destId="{B6B986FF-A420-A040-9DD9-40E3724294DC}" srcOrd="4" destOrd="0" presId="urn:microsoft.com/office/officeart/2005/8/layout/chevron1"/>
    <dgm:cxn modelId="{A3C58DC9-7B20-FC4E-B9A3-2BD4D719DF94}" type="presParOf" srcId="{3FA6AFB6-A5F3-BF40-87BF-F612D1189B48}" destId="{A0F9CAF5-7690-4A48-A1DF-3C85419B938B}" srcOrd="5" destOrd="0" presId="urn:microsoft.com/office/officeart/2005/8/layout/chevron1"/>
    <dgm:cxn modelId="{095BDC05-0856-AB48-9F10-FC47012DE023}" type="presParOf" srcId="{3FA6AFB6-A5F3-BF40-87BF-F612D1189B48}" destId="{65D707AB-9EC4-734B-803A-AB20538C5BDC}" srcOrd="6" destOrd="0" presId="urn:microsoft.com/office/officeart/2005/8/layout/chevron1"/>
    <dgm:cxn modelId="{FF1F059A-3CD7-2F42-B350-171369290042}" type="presParOf" srcId="{3FA6AFB6-A5F3-BF40-87BF-F612D1189B48}" destId="{4CD9130B-A2C5-3346-8329-0258513ED2E9}" srcOrd="7" destOrd="0" presId="urn:microsoft.com/office/officeart/2005/8/layout/chevron1"/>
    <dgm:cxn modelId="{47A5F3F2-4F08-E24F-A5CF-D80B3CC81655}" type="presParOf" srcId="{3FA6AFB6-A5F3-BF40-87BF-F612D1189B48}" destId="{E1B22B06-51DC-3A4C-864E-0F2E4F4BAD5C}"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0CD5A-CEE1-5C48-95B1-DE022E00F4F4}">
      <dsp:nvSpPr>
        <dsp:cNvPr id="0" name=""/>
        <dsp:cNvSpPr/>
      </dsp:nvSpPr>
      <dsp:spPr>
        <a:xfrm>
          <a:off x="2567" y="1718692"/>
          <a:ext cx="2284883" cy="913953"/>
        </a:xfrm>
        <a:prstGeom prst="chevron">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en-US" sz="3900" kern="1200" dirty="0"/>
            <a:t>13</a:t>
          </a:r>
        </a:p>
      </dsp:txBody>
      <dsp:txXfrm>
        <a:off x="459544" y="1718692"/>
        <a:ext cx="1370930" cy="913953"/>
      </dsp:txXfrm>
    </dsp:sp>
    <dsp:sp modelId="{BB97AF53-1300-E848-84E0-C7F3EF1E4542}">
      <dsp:nvSpPr>
        <dsp:cNvPr id="0" name=""/>
        <dsp:cNvSpPr/>
      </dsp:nvSpPr>
      <dsp:spPr>
        <a:xfrm>
          <a:off x="2058962" y="1718692"/>
          <a:ext cx="2284883" cy="913953"/>
        </a:xfrm>
        <a:prstGeom prst="chevron">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en-US" sz="3900" kern="1200" dirty="0"/>
            <a:t>…</a:t>
          </a:r>
        </a:p>
      </dsp:txBody>
      <dsp:txXfrm>
        <a:off x="2515939" y="1718692"/>
        <a:ext cx="1370930" cy="913953"/>
      </dsp:txXfrm>
    </dsp:sp>
    <dsp:sp modelId="{B6B986FF-A420-A040-9DD9-40E3724294DC}">
      <dsp:nvSpPr>
        <dsp:cNvPr id="0" name=""/>
        <dsp:cNvSpPr/>
      </dsp:nvSpPr>
      <dsp:spPr>
        <a:xfrm>
          <a:off x="4115358" y="1718692"/>
          <a:ext cx="2284883" cy="913953"/>
        </a:xfrm>
        <a:prstGeom prst="chevron">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en-US" sz="3900" kern="1200" dirty="0"/>
            <a:t>24-25</a:t>
          </a:r>
        </a:p>
      </dsp:txBody>
      <dsp:txXfrm>
        <a:off x="4572335" y="1718692"/>
        <a:ext cx="1370930" cy="913953"/>
      </dsp:txXfrm>
    </dsp:sp>
    <dsp:sp modelId="{65D707AB-9EC4-734B-803A-AB20538C5BDC}">
      <dsp:nvSpPr>
        <dsp:cNvPr id="0" name=""/>
        <dsp:cNvSpPr/>
      </dsp:nvSpPr>
      <dsp:spPr>
        <a:xfrm>
          <a:off x="6171753" y="1718692"/>
          <a:ext cx="2284883" cy="913953"/>
        </a:xfrm>
        <a:prstGeom prst="chevron">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en-US" sz="3900" kern="1200" dirty="0"/>
            <a:t>26-28</a:t>
          </a:r>
        </a:p>
      </dsp:txBody>
      <dsp:txXfrm>
        <a:off x="6628730" y="1718692"/>
        <a:ext cx="1370930" cy="913953"/>
      </dsp:txXfrm>
    </dsp:sp>
    <dsp:sp modelId="{E1B22B06-51DC-3A4C-864E-0F2E4F4BAD5C}">
      <dsp:nvSpPr>
        <dsp:cNvPr id="0" name=""/>
        <dsp:cNvSpPr/>
      </dsp:nvSpPr>
      <dsp:spPr>
        <a:xfrm>
          <a:off x="8228148" y="1718692"/>
          <a:ext cx="2284883" cy="913953"/>
        </a:xfrm>
        <a:prstGeom prst="chevron">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020" tIns="52007" rIns="52007" bIns="52007" numCol="1" spcCol="1270" anchor="ctr" anchorCtr="0">
          <a:noAutofit/>
        </a:bodyPr>
        <a:lstStyle/>
        <a:p>
          <a:pPr marL="0" lvl="0" indent="0" algn="ctr" defTabSz="1733550">
            <a:lnSpc>
              <a:spcPct val="90000"/>
            </a:lnSpc>
            <a:spcBef>
              <a:spcPct val="0"/>
            </a:spcBef>
            <a:spcAft>
              <a:spcPct val="35000"/>
            </a:spcAft>
            <a:buNone/>
          </a:pPr>
          <a:r>
            <a:rPr lang="en-US" sz="3900" kern="1200" dirty="0"/>
            <a:t>28</a:t>
          </a:r>
        </a:p>
      </dsp:txBody>
      <dsp:txXfrm>
        <a:off x="8685125" y="1718692"/>
        <a:ext cx="1370930" cy="9139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7645B-1910-9A40-843D-A69FECEB5F15}" type="datetimeFigureOut">
              <a:rPr lang="en-US" smtClean="0"/>
              <a:t>4/10/23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ACD8B-6C26-BE46-BB6C-B3A0BF6ED048}" type="slidenum">
              <a:rPr lang="en-US" smtClean="0"/>
              <a:t>‹#›</a:t>
            </a:fld>
            <a:endParaRPr lang="en-US"/>
          </a:p>
        </p:txBody>
      </p:sp>
    </p:spTree>
    <p:extLst>
      <p:ext uri="{BB962C8B-B14F-4D97-AF65-F5344CB8AC3E}">
        <p14:creationId xmlns:p14="http://schemas.microsoft.com/office/powerpoint/2010/main" val="380007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Epigenetic regulation of the oxytocin system and how this may be part of stress adaptation in adolescence, with possible consequences in adulthood.</a:t>
            </a:r>
          </a:p>
        </p:txBody>
      </p:sp>
      <p:sp>
        <p:nvSpPr>
          <p:cNvPr id="4" name="Slide Number Placeholder 3"/>
          <p:cNvSpPr>
            <a:spLocks noGrp="1"/>
          </p:cNvSpPr>
          <p:nvPr>
            <p:ph type="sldNum" sz="quarter" idx="5"/>
          </p:nvPr>
        </p:nvSpPr>
        <p:spPr/>
        <p:txBody>
          <a:bodyPr/>
          <a:lstStyle/>
          <a:p>
            <a:fld id="{87EACD8B-6C26-BE46-BB6C-B3A0BF6ED048}" type="slidenum">
              <a:rPr lang="en-US" smtClean="0"/>
              <a:t>1</a:t>
            </a:fld>
            <a:endParaRPr lang="en-US"/>
          </a:p>
        </p:txBody>
      </p:sp>
    </p:spTree>
    <p:extLst>
      <p:ext uri="{BB962C8B-B14F-4D97-AF65-F5344CB8AC3E}">
        <p14:creationId xmlns:p14="http://schemas.microsoft.com/office/powerpoint/2010/main" val="60457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EACD8B-6C26-BE46-BB6C-B3A0BF6ED048}" type="slidenum">
              <a:rPr lang="en-US" smtClean="0"/>
              <a:t>2</a:t>
            </a:fld>
            <a:endParaRPr lang="en-US"/>
          </a:p>
        </p:txBody>
      </p:sp>
    </p:spTree>
    <p:extLst>
      <p:ext uri="{BB962C8B-B14F-4D97-AF65-F5344CB8AC3E}">
        <p14:creationId xmlns:p14="http://schemas.microsoft.com/office/powerpoint/2010/main" val="46991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CRPBI</a:t>
            </a:r>
          </a:p>
        </p:txBody>
      </p:sp>
      <p:sp>
        <p:nvSpPr>
          <p:cNvPr id="4" name="Slide Number Placeholder 3"/>
          <p:cNvSpPr>
            <a:spLocks noGrp="1"/>
          </p:cNvSpPr>
          <p:nvPr>
            <p:ph type="sldNum" sz="quarter" idx="5"/>
          </p:nvPr>
        </p:nvSpPr>
        <p:spPr/>
        <p:txBody>
          <a:bodyPr/>
          <a:lstStyle/>
          <a:p>
            <a:fld id="{87EACD8B-6C26-BE46-BB6C-B3A0BF6ED048}" type="slidenum">
              <a:rPr lang="en-US" smtClean="0"/>
              <a:t>4</a:t>
            </a:fld>
            <a:endParaRPr lang="en-US"/>
          </a:p>
        </p:txBody>
      </p:sp>
    </p:spTree>
    <p:extLst>
      <p:ext uri="{BB962C8B-B14F-4D97-AF65-F5344CB8AC3E}">
        <p14:creationId xmlns:p14="http://schemas.microsoft.com/office/powerpoint/2010/main" val="2364390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Females responding to social stress in adolescence by upregulating their OT system through lower methylation. Women may be affiliating, rather than fighting or fleeing, in response to stress, and an upregulated OT system </a:t>
            </a:r>
            <a:r>
              <a:rPr lang="en-US"/>
              <a:t>would facilitate that. </a:t>
            </a:r>
            <a:endParaRPr lang="en-US" dirty="0"/>
          </a:p>
          <a:p>
            <a:r>
              <a:rPr lang="en-US" dirty="0"/>
              <a:t>We did not measure methylation in adolescence, but we theorize that these changes in the oxytocin system are happening in adolescence while the stress response is changing and developing, and these changes are then stable into adulthood.</a:t>
            </a:r>
          </a:p>
          <a:p>
            <a:r>
              <a:rPr lang="en-US" dirty="0"/>
              <a:t>Regarding adult consequences, lower methylation and therefore theoretically great OT uptake, may reduce the salience of negative stimuli, such as facial expressions and conflict, which has been found in the literature.</a:t>
            </a:r>
          </a:p>
          <a:p>
            <a:r>
              <a:rPr lang="en-US" dirty="0"/>
              <a:t>This reduced salience may reduce vulnerability for negative attention biases, thus reducing vulnerability for things like anxiety &amp; depression.</a:t>
            </a:r>
          </a:p>
          <a:p>
            <a:r>
              <a:rPr lang="en-US" dirty="0"/>
              <a:t>And reduced salience may mean you’re not picking up on some important signals in your romantic relationship, potentially contributing to conflict that your partner is reporting, but you’re not picking up on yourself. </a:t>
            </a:r>
          </a:p>
        </p:txBody>
      </p:sp>
      <p:sp>
        <p:nvSpPr>
          <p:cNvPr id="4" name="Slide Number Placeholder 3"/>
          <p:cNvSpPr>
            <a:spLocks noGrp="1"/>
          </p:cNvSpPr>
          <p:nvPr>
            <p:ph type="sldNum" sz="quarter" idx="5"/>
          </p:nvPr>
        </p:nvSpPr>
        <p:spPr/>
        <p:txBody>
          <a:bodyPr/>
          <a:lstStyle/>
          <a:p>
            <a:fld id="{87EACD8B-6C26-BE46-BB6C-B3A0BF6ED048}" type="slidenum">
              <a:rPr lang="en-US" smtClean="0"/>
              <a:t>6</a:t>
            </a:fld>
            <a:endParaRPr lang="en-US"/>
          </a:p>
        </p:txBody>
      </p:sp>
    </p:spTree>
    <p:extLst>
      <p:ext uri="{BB962C8B-B14F-4D97-AF65-F5344CB8AC3E}">
        <p14:creationId xmlns:p14="http://schemas.microsoft.com/office/powerpoint/2010/main" val="120088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C7CEF-D09D-0073-FFBF-56B93B34FC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2D89C7-DA46-F2F6-F93C-AB5B971280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D9C90F-B55F-909E-B810-C41B1D283DA8}"/>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5" name="Footer Placeholder 4">
            <a:extLst>
              <a:ext uri="{FF2B5EF4-FFF2-40B4-BE49-F238E27FC236}">
                <a16:creationId xmlns:a16="http://schemas.microsoft.com/office/drawing/2014/main" id="{1FDB032A-AC83-9C0F-BCBD-48BA432C41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164C5-C053-7C4D-1553-97938D0C67B5}"/>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510112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828F-2475-1932-DF13-83A17A26FF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428808-A3D0-5CFF-83F0-55ED500CB2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1F1019-A387-36F7-6B2A-3BBDE7F69979}"/>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5" name="Footer Placeholder 4">
            <a:extLst>
              <a:ext uri="{FF2B5EF4-FFF2-40B4-BE49-F238E27FC236}">
                <a16:creationId xmlns:a16="http://schemas.microsoft.com/office/drawing/2014/main" id="{F140D083-DFED-4314-A1F7-0AB989DB5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7701E-27A4-C120-DD52-977E1A4ED241}"/>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349411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91DADF-423C-AAD0-062B-60E7A66027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EE47E7-F8C8-9501-246F-FBD1CF8C41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8E35CD-671E-B46A-9519-0DF13E72923B}"/>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5" name="Footer Placeholder 4">
            <a:extLst>
              <a:ext uri="{FF2B5EF4-FFF2-40B4-BE49-F238E27FC236}">
                <a16:creationId xmlns:a16="http://schemas.microsoft.com/office/drawing/2014/main" id="{53B28ED1-0238-341F-8ADE-B4C4FA11A4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5CF132-5EBE-5E07-BC99-F7AA5A111931}"/>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285049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92B79-703B-86DC-C268-9F1FB9EA22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9074AB-D0CE-C166-C149-062C78CCF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2561D-E4A1-C000-96E6-FB8004400F50}"/>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5" name="Footer Placeholder 4">
            <a:extLst>
              <a:ext uri="{FF2B5EF4-FFF2-40B4-BE49-F238E27FC236}">
                <a16:creationId xmlns:a16="http://schemas.microsoft.com/office/drawing/2014/main" id="{084516D1-25B4-A9DE-1262-FBADB05157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BDF6E-F2FC-BA19-44FA-F28238D7C49B}"/>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193244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B49A-6344-43E2-8801-13E975E371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652721-B13E-7139-CD2E-83801349C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60A8C5-BE03-02C4-27B6-24B6E9302DEE}"/>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5" name="Footer Placeholder 4">
            <a:extLst>
              <a:ext uri="{FF2B5EF4-FFF2-40B4-BE49-F238E27FC236}">
                <a16:creationId xmlns:a16="http://schemas.microsoft.com/office/drawing/2014/main" id="{C260CB50-9F98-7F06-7BC6-C1592270D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09AACE-5CDE-3B39-5255-20F9E0A7601D}"/>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343181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273A4-40B4-DD6B-C12C-0EA9634FF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92EBAB-2F5B-84BA-9DB5-74888782B0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CB74C7-521E-34E0-87E5-F03F8EF21A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F371F9-46B1-D900-E81E-B9602CCCCA8E}"/>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6" name="Footer Placeholder 5">
            <a:extLst>
              <a:ext uri="{FF2B5EF4-FFF2-40B4-BE49-F238E27FC236}">
                <a16:creationId xmlns:a16="http://schemas.microsoft.com/office/drawing/2014/main" id="{EF3FCCAD-6DFC-8790-5E29-E0A8A4096E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D1D92F-9BFF-D59D-72B1-D4815E8DB71F}"/>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1065145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127FC-4EB5-272C-E1A9-DC55A3EA89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376179-B0C7-FD39-9FF5-262559E32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105A49-BD37-7446-9BB8-A847A8260A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4E57BC-2C7A-AC1C-9104-527ADEF5A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F53C28-D711-8C72-F56A-625D9F362D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9F6011-2580-2609-395B-8C5B717EBC24}"/>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8" name="Footer Placeholder 7">
            <a:extLst>
              <a:ext uri="{FF2B5EF4-FFF2-40B4-BE49-F238E27FC236}">
                <a16:creationId xmlns:a16="http://schemas.microsoft.com/office/drawing/2014/main" id="{0FF6F195-8338-F2EA-CF6B-9EDA8EED41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96C615-4B0E-4D36-04F6-875EB959EEF1}"/>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242884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8C400-CCA1-9029-73E8-DCEB7307ED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8C3C40-DF86-2F6A-0352-98F315B6E831}"/>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4" name="Footer Placeholder 3">
            <a:extLst>
              <a:ext uri="{FF2B5EF4-FFF2-40B4-BE49-F238E27FC236}">
                <a16:creationId xmlns:a16="http://schemas.microsoft.com/office/drawing/2014/main" id="{CA100C41-C4C2-35C1-C3E7-21F7D2DD57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55DFDD-F7BD-952F-3BEF-F05FC70EDA5B}"/>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375313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B9B1E5-DCF6-7B12-A34E-ABE500D9BCA4}"/>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3" name="Footer Placeholder 2">
            <a:extLst>
              <a:ext uri="{FF2B5EF4-FFF2-40B4-BE49-F238E27FC236}">
                <a16:creationId xmlns:a16="http://schemas.microsoft.com/office/drawing/2014/main" id="{9442DA77-C13D-E104-2949-938281D0CA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C7E62F-0974-C8CE-D231-8E2DA859D2D9}"/>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185821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B2309-8800-09D6-3E79-D23874D69C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6F1A0C-5547-F1F9-86D4-9E791B3BE4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3628C0-CF1C-0140-B9B0-E98D92509E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C0C522-B6C4-289F-63C0-92B263977AD9}"/>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6" name="Footer Placeholder 5">
            <a:extLst>
              <a:ext uri="{FF2B5EF4-FFF2-40B4-BE49-F238E27FC236}">
                <a16:creationId xmlns:a16="http://schemas.microsoft.com/office/drawing/2014/main" id="{79517482-9661-C296-FCEC-A85CF97EA2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A419F-41FB-A167-BECA-0CD5FA5C0886}"/>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42319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C2FB-BF2F-92C2-ABE5-43974017E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5DAEFE-EFF4-1481-7626-5BB71C2AF9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11ED90-FD74-DA94-0B54-4F333F0F2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B13F4A-9274-AD35-2684-55E51D219635}"/>
              </a:ext>
            </a:extLst>
          </p:cNvPr>
          <p:cNvSpPr>
            <a:spLocks noGrp="1"/>
          </p:cNvSpPr>
          <p:nvPr>
            <p:ph type="dt" sz="half" idx="10"/>
          </p:nvPr>
        </p:nvSpPr>
        <p:spPr/>
        <p:txBody>
          <a:bodyPr/>
          <a:lstStyle/>
          <a:p>
            <a:fld id="{E7D60B53-3CDE-C045-9327-91D5FAC35E9F}" type="datetimeFigureOut">
              <a:rPr lang="en-US" smtClean="0"/>
              <a:t>4/10/23</a:t>
            </a:fld>
            <a:endParaRPr lang="en-US"/>
          </a:p>
        </p:txBody>
      </p:sp>
      <p:sp>
        <p:nvSpPr>
          <p:cNvPr id="6" name="Footer Placeholder 5">
            <a:extLst>
              <a:ext uri="{FF2B5EF4-FFF2-40B4-BE49-F238E27FC236}">
                <a16:creationId xmlns:a16="http://schemas.microsoft.com/office/drawing/2014/main" id="{096919F7-68A5-26F2-8DB7-C97AABE877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FA6532-4EC2-7C85-ECBD-03E02A825A59}"/>
              </a:ext>
            </a:extLst>
          </p:cNvPr>
          <p:cNvSpPr>
            <a:spLocks noGrp="1"/>
          </p:cNvSpPr>
          <p:nvPr>
            <p:ph type="sldNum" sz="quarter" idx="12"/>
          </p:nvPr>
        </p:nvSpPr>
        <p:spPr/>
        <p:txBody>
          <a:bodyPr/>
          <a:lstStyle/>
          <a:p>
            <a:fld id="{4EAE1FBE-6F06-484A-9E01-D4C3BD9C0176}" type="slidenum">
              <a:rPr lang="en-US" smtClean="0"/>
              <a:t>‹#›</a:t>
            </a:fld>
            <a:endParaRPr lang="en-US"/>
          </a:p>
        </p:txBody>
      </p:sp>
    </p:spTree>
    <p:extLst>
      <p:ext uri="{BB962C8B-B14F-4D97-AF65-F5344CB8AC3E}">
        <p14:creationId xmlns:p14="http://schemas.microsoft.com/office/powerpoint/2010/main" val="240370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60CE03-921F-4DBA-180C-6273F98DB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5B6AAA-6AD4-C0C2-561E-7DB64225BB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E370A0-6FEE-0A91-B543-B503477CB4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60B53-3CDE-C045-9327-91D5FAC35E9F}" type="datetimeFigureOut">
              <a:rPr lang="en-US" smtClean="0"/>
              <a:t>4/10/23</a:t>
            </a:fld>
            <a:endParaRPr lang="en-US"/>
          </a:p>
        </p:txBody>
      </p:sp>
      <p:sp>
        <p:nvSpPr>
          <p:cNvPr id="5" name="Footer Placeholder 4">
            <a:extLst>
              <a:ext uri="{FF2B5EF4-FFF2-40B4-BE49-F238E27FC236}">
                <a16:creationId xmlns:a16="http://schemas.microsoft.com/office/drawing/2014/main" id="{53CB8774-128F-76DF-4697-BC3FB0A0BF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EC38CA-79E0-81E7-2388-CA7B5518C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E1FBE-6F06-484A-9E01-D4C3BD9C0176}" type="slidenum">
              <a:rPr lang="en-US" smtClean="0"/>
              <a:t>‹#›</a:t>
            </a:fld>
            <a:endParaRPr lang="en-US"/>
          </a:p>
        </p:txBody>
      </p:sp>
    </p:spTree>
    <p:extLst>
      <p:ext uri="{BB962C8B-B14F-4D97-AF65-F5344CB8AC3E}">
        <p14:creationId xmlns:p14="http://schemas.microsoft.com/office/powerpoint/2010/main" val="165444017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8C26-68E7-3E49-CEA9-502798F5C49E}"/>
              </a:ext>
            </a:extLst>
          </p:cNvPr>
          <p:cNvSpPr>
            <a:spLocks noGrp="1"/>
          </p:cNvSpPr>
          <p:nvPr>
            <p:ph type="ctrTitle"/>
          </p:nvPr>
        </p:nvSpPr>
        <p:spPr>
          <a:xfrm>
            <a:off x="1524000" y="877824"/>
            <a:ext cx="9144000" cy="2632139"/>
          </a:xfrm>
        </p:spPr>
        <p:txBody>
          <a:bodyPr>
            <a:normAutofit fontScale="90000"/>
          </a:bodyPr>
          <a:lstStyle/>
          <a:p>
            <a:r>
              <a:rPr lang="en-US" sz="4800" dirty="0"/>
              <a:t>Epigenetic Regulation of the Oxytocin System as an Indicator of Adaptation to Overcontrolling Parenting and Psychosocial Functioning in Adulthood</a:t>
            </a:r>
          </a:p>
        </p:txBody>
      </p:sp>
      <p:sp>
        <p:nvSpPr>
          <p:cNvPr id="3" name="Subtitle 2">
            <a:extLst>
              <a:ext uri="{FF2B5EF4-FFF2-40B4-BE49-F238E27FC236}">
                <a16:creationId xmlns:a16="http://schemas.microsoft.com/office/drawing/2014/main" id="{AEB6B20A-CAD6-F7FC-E4F4-F66F9ACCEC47}"/>
              </a:ext>
            </a:extLst>
          </p:cNvPr>
          <p:cNvSpPr>
            <a:spLocks noGrp="1"/>
          </p:cNvSpPr>
          <p:nvPr>
            <p:ph type="subTitle" idx="1"/>
          </p:nvPr>
        </p:nvSpPr>
        <p:spPr>
          <a:xfrm>
            <a:off x="1524000" y="3938016"/>
            <a:ext cx="9144000" cy="1319784"/>
          </a:xfrm>
        </p:spPr>
        <p:txBody>
          <a:bodyPr/>
          <a:lstStyle/>
          <a:p>
            <a:r>
              <a:rPr lang="en-US" dirty="0"/>
              <a:t>Amanda F. Hellwig, Kelly L. </a:t>
            </a:r>
            <a:r>
              <a:rPr lang="en-US" dirty="0" err="1"/>
              <a:t>Wroblewski</a:t>
            </a:r>
            <a:r>
              <a:rPr lang="en-US" dirty="0"/>
              <a:t>, Kathleen M. </a:t>
            </a:r>
            <a:r>
              <a:rPr lang="en-US" dirty="0" err="1"/>
              <a:t>Krol</a:t>
            </a:r>
            <a:r>
              <a:rPr lang="en-US" dirty="0"/>
              <a:t>, Jessica J. Connelly, and Joseph P. Allen</a:t>
            </a:r>
          </a:p>
        </p:txBody>
      </p:sp>
      <p:pic>
        <p:nvPicPr>
          <p:cNvPr id="4" name="Picture 3">
            <a:extLst>
              <a:ext uri="{FF2B5EF4-FFF2-40B4-BE49-F238E27FC236}">
                <a16:creationId xmlns:a16="http://schemas.microsoft.com/office/drawing/2014/main" id="{3CA87281-23C3-898B-FADD-F34374F0ECC9}"/>
              </a:ext>
            </a:extLst>
          </p:cNvPr>
          <p:cNvPicPr>
            <a:picLocks noChangeAspect="1"/>
          </p:cNvPicPr>
          <p:nvPr/>
        </p:nvPicPr>
        <p:blipFill>
          <a:blip r:embed="rId3"/>
          <a:stretch>
            <a:fillRect/>
          </a:stretch>
        </p:blipFill>
        <p:spPr>
          <a:xfrm>
            <a:off x="0" y="5072907"/>
            <a:ext cx="2941709" cy="1655762"/>
          </a:xfrm>
          <a:prstGeom prst="rect">
            <a:avLst/>
          </a:prstGeom>
        </p:spPr>
      </p:pic>
      <p:sp>
        <p:nvSpPr>
          <p:cNvPr id="5" name="TextBox 4">
            <a:extLst>
              <a:ext uri="{FF2B5EF4-FFF2-40B4-BE49-F238E27FC236}">
                <a16:creationId xmlns:a16="http://schemas.microsoft.com/office/drawing/2014/main" id="{82B9E813-F67A-4C25-3FED-EF7D4A79A3E2}"/>
              </a:ext>
            </a:extLst>
          </p:cNvPr>
          <p:cNvSpPr txBox="1"/>
          <p:nvPr/>
        </p:nvSpPr>
        <p:spPr>
          <a:xfrm>
            <a:off x="3633216" y="5900788"/>
            <a:ext cx="8363712" cy="1107996"/>
          </a:xfrm>
          <a:prstGeom prst="rect">
            <a:avLst/>
          </a:prstGeom>
          <a:noFill/>
        </p:spPr>
        <p:txBody>
          <a:bodyPr wrap="square" rtlCol="0">
            <a:spAutoFit/>
          </a:bodyPr>
          <a:lstStyle/>
          <a:p>
            <a:pPr algn="ctr"/>
            <a:r>
              <a:rPr lang="en-US" sz="1600" b="0" i="0" u="none" strike="noStrike" dirty="0">
                <a:solidFill>
                  <a:srgbClr val="000000"/>
                </a:solidFill>
                <a:effectLst/>
              </a:rPr>
              <a:t>This study was supported by grants from the National Institute of Child Health and Human Development and the National Institute of Mental Health (R37HD058305, </a:t>
            </a:r>
            <a:r>
              <a:rPr lang="en-US" sz="1600" b="0" i="0" u="none" strike="noStrike" dirty="0">
                <a:solidFill>
                  <a:srgbClr val="222222"/>
                </a:solidFill>
                <a:effectLst/>
              </a:rPr>
              <a:t>R01-MH58066</a:t>
            </a:r>
            <a:r>
              <a:rPr lang="en-US" sz="1600" b="0" i="0" u="none" strike="noStrike" dirty="0">
                <a:solidFill>
                  <a:srgbClr val="000000"/>
                </a:solidFill>
                <a:effectLst/>
              </a:rPr>
              <a:t>, &amp; F32HD102119) to Joseph Allen.</a:t>
            </a:r>
            <a:endParaRPr lang="en-US" sz="1600" dirty="0"/>
          </a:p>
          <a:p>
            <a:endParaRPr lang="en-US" dirty="0"/>
          </a:p>
        </p:txBody>
      </p:sp>
    </p:spTree>
    <p:extLst>
      <p:ext uri="{BB962C8B-B14F-4D97-AF65-F5344CB8AC3E}">
        <p14:creationId xmlns:p14="http://schemas.microsoft.com/office/powerpoint/2010/main" val="94265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Stress Adaptation in Adolescence</a:t>
            </a:r>
          </a:p>
        </p:txBody>
      </p:sp>
      <p:sp>
        <p:nvSpPr>
          <p:cNvPr id="3" name="Content Placeholder 2">
            <a:extLst>
              <a:ext uri="{FF2B5EF4-FFF2-40B4-BE49-F238E27FC236}">
                <a16:creationId xmlns:a16="http://schemas.microsoft.com/office/drawing/2014/main" id="{064973A4-4425-EF93-BA88-BC8C0865E125}"/>
              </a:ext>
            </a:extLst>
          </p:cNvPr>
          <p:cNvSpPr>
            <a:spLocks noGrp="1"/>
          </p:cNvSpPr>
          <p:nvPr>
            <p:ph idx="1"/>
          </p:nvPr>
        </p:nvSpPr>
        <p:spPr/>
        <p:txBody>
          <a:bodyPr/>
          <a:lstStyle/>
          <a:p>
            <a:r>
              <a:rPr lang="en-US" dirty="0"/>
              <a:t>Time of change in stress reactivity (Romeo, 2014)</a:t>
            </a:r>
          </a:p>
          <a:p>
            <a:r>
              <a:rPr lang="en-US" dirty="0"/>
              <a:t>Biological underpinnings of stress adaptation</a:t>
            </a:r>
          </a:p>
          <a:p>
            <a:pPr lvl="1"/>
            <a:r>
              <a:rPr lang="en-US" dirty="0"/>
              <a:t>Oxytocin receptor gene promoter methylation (</a:t>
            </a:r>
            <a:r>
              <a:rPr lang="en-US" i="1" dirty="0"/>
              <a:t>OXTR</a:t>
            </a:r>
            <a:r>
              <a:rPr lang="en-US" dirty="0"/>
              <a:t>m)</a:t>
            </a:r>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22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Oxytocin and </a:t>
            </a:r>
            <a:r>
              <a:rPr lang="en-US" i="1" dirty="0"/>
              <a:t>OXTR</a:t>
            </a:r>
            <a:r>
              <a:rPr lang="en-US" dirty="0"/>
              <a:t>m</a:t>
            </a:r>
          </a:p>
        </p:txBody>
      </p:sp>
      <p:sp>
        <p:nvSpPr>
          <p:cNvPr id="3" name="Content Placeholder 2">
            <a:extLst>
              <a:ext uri="{FF2B5EF4-FFF2-40B4-BE49-F238E27FC236}">
                <a16:creationId xmlns:a16="http://schemas.microsoft.com/office/drawing/2014/main" id="{064973A4-4425-EF93-BA88-BC8C0865E125}"/>
              </a:ext>
            </a:extLst>
          </p:cNvPr>
          <p:cNvSpPr>
            <a:spLocks noGrp="1"/>
          </p:cNvSpPr>
          <p:nvPr>
            <p:ph idx="1"/>
          </p:nvPr>
        </p:nvSpPr>
        <p:spPr/>
        <p:txBody>
          <a:bodyPr/>
          <a:lstStyle/>
          <a:p>
            <a:r>
              <a:rPr lang="en-US" dirty="0"/>
              <a:t>Oxytocin promotes social bonding and reduces stress</a:t>
            </a:r>
          </a:p>
          <a:p>
            <a:r>
              <a:rPr lang="en-US" dirty="0"/>
              <a:t>Reduced </a:t>
            </a:r>
            <a:r>
              <a:rPr lang="en-US" i="1" dirty="0"/>
              <a:t>OXTR</a:t>
            </a:r>
            <a:r>
              <a:rPr lang="en-US" dirty="0"/>
              <a:t>m = greater oxytocin uptake (through greater expression of receptor gene) (</a:t>
            </a:r>
            <a:r>
              <a:rPr lang="en-US" dirty="0" err="1"/>
              <a:t>Danoff</a:t>
            </a:r>
            <a:r>
              <a:rPr lang="en-US" dirty="0"/>
              <a:t>, </a:t>
            </a:r>
            <a:r>
              <a:rPr lang="en-US" dirty="0" err="1"/>
              <a:t>Wrobleski</a:t>
            </a:r>
            <a:r>
              <a:rPr lang="en-US" dirty="0"/>
              <a:t> et al., 2021)</a:t>
            </a:r>
          </a:p>
          <a:p>
            <a:r>
              <a:rPr lang="en-US" dirty="0"/>
              <a:t>Reduced OXTRm may help adolescents cope with stressful parenting</a:t>
            </a:r>
          </a:p>
          <a:p>
            <a:pPr lvl="1"/>
            <a:r>
              <a:rPr lang="en-US" dirty="0"/>
              <a:t>Adapted stress response</a:t>
            </a:r>
          </a:p>
          <a:p>
            <a:r>
              <a:rPr lang="en-US" dirty="0"/>
              <a:t>Carried forward, with effects on stress coping into adulthood</a:t>
            </a:r>
          </a:p>
          <a:p>
            <a:pPr lvl="1"/>
            <a:r>
              <a:rPr lang="en-US" dirty="0"/>
              <a:t>Romantic relationship conflict</a:t>
            </a:r>
          </a:p>
          <a:p>
            <a:pPr lvl="1"/>
            <a:r>
              <a:rPr lang="en-US" dirty="0"/>
              <a:t>Internalizing symptoms</a:t>
            </a:r>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77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Present Study</a:t>
            </a:r>
          </a:p>
        </p:txBody>
      </p:sp>
      <p:sp>
        <p:nvSpPr>
          <p:cNvPr id="3" name="Content Placeholder 2">
            <a:extLst>
              <a:ext uri="{FF2B5EF4-FFF2-40B4-BE49-F238E27FC236}">
                <a16:creationId xmlns:a16="http://schemas.microsoft.com/office/drawing/2014/main" id="{064973A4-4425-EF93-BA88-BC8C0865E125}"/>
              </a:ext>
            </a:extLst>
          </p:cNvPr>
          <p:cNvSpPr>
            <a:spLocks noGrp="1"/>
          </p:cNvSpPr>
          <p:nvPr>
            <p:ph idx="1"/>
          </p:nvPr>
        </p:nvSpPr>
        <p:spPr>
          <a:xfrm>
            <a:off x="838200" y="1825625"/>
            <a:ext cx="10515600" cy="2709799"/>
          </a:xfrm>
        </p:spPr>
        <p:txBody>
          <a:bodyPr/>
          <a:lstStyle/>
          <a:p>
            <a:r>
              <a:rPr lang="en-US" dirty="0"/>
              <a:t>184 adolescents recruited at age 13 from southeast </a:t>
            </a:r>
          </a:p>
          <a:p>
            <a:r>
              <a:rPr lang="en-US" dirty="0"/>
              <a:t>98 females (53%)</a:t>
            </a:r>
          </a:p>
          <a:p>
            <a:r>
              <a:rPr lang="en-US" dirty="0"/>
              <a:t>Diverse &amp; representative of the local population (58% White, 29% Black or African American, 13% other races and ethnicities )</a:t>
            </a:r>
          </a:p>
          <a:p>
            <a:r>
              <a:rPr lang="en-US" i="1" dirty="0"/>
              <a:t>OXTR</a:t>
            </a:r>
            <a:r>
              <a:rPr lang="en-US" dirty="0"/>
              <a:t>m site -924 (promoter region)</a:t>
            </a:r>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3">
            <a:extLst>
              <a:ext uri="{FF2B5EF4-FFF2-40B4-BE49-F238E27FC236}">
                <a16:creationId xmlns:a16="http://schemas.microsoft.com/office/drawing/2014/main" id="{8257D22E-3CF8-0446-82B7-5AE643D26974}"/>
              </a:ext>
            </a:extLst>
          </p:cNvPr>
          <p:cNvGraphicFramePr>
            <a:graphicFrameLocks/>
          </p:cNvGraphicFramePr>
          <p:nvPr>
            <p:extLst>
              <p:ext uri="{D42A27DB-BD31-4B8C-83A1-F6EECF244321}">
                <p14:modId xmlns:p14="http://schemas.microsoft.com/office/powerpoint/2010/main" val="203555033"/>
              </p:ext>
            </p:extLst>
          </p:nvPr>
        </p:nvGraphicFramePr>
        <p:xfrm>
          <a:off x="838200" y="300310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66EF12FA-E521-B3A2-C59D-40C0D8C8E6FB}"/>
              </a:ext>
            </a:extLst>
          </p:cNvPr>
          <p:cNvSpPr txBox="1"/>
          <p:nvPr/>
        </p:nvSpPr>
        <p:spPr>
          <a:xfrm>
            <a:off x="714479" y="5636287"/>
            <a:ext cx="2180705" cy="769441"/>
          </a:xfrm>
          <a:prstGeom prst="rect">
            <a:avLst/>
          </a:prstGeom>
          <a:noFill/>
        </p:spPr>
        <p:txBody>
          <a:bodyPr wrap="square" rtlCol="0">
            <a:spAutoFit/>
          </a:bodyPr>
          <a:lstStyle/>
          <a:p>
            <a:r>
              <a:rPr lang="en-US" sz="1600" b="1" dirty="0">
                <a:solidFill>
                  <a:srgbClr val="00B050"/>
                </a:solidFill>
              </a:rPr>
              <a:t>TEEN</a:t>
            </a:r>
            <a:r>
              <a:rPr lang="en-US" sz="1600" dirty="0"/>
              <a:t> report of </a:t>
            </a:r>
            <a:r>
              <a:rPr lang="en-US" sz="1600" u="sng" dirty="0"/>
              <a:t>parental psychological control</a:t>
            </a:r>
          </a:p>
          <a:p>
            <a:r>
              <a:rPr lang="en-US" sz="1200" dirty="0"/>
              <a:t>(CRPBI; Schaefer, 1965)</a:t>
            </a:r>
          </a:p>
        </p:txBody>
      </p:sp>
      <p:sp>
        <p:nvSpPr>
          <p:cNvPr id="12" name="TextBox 11">
            <a:extLst>
              <a:ext uri="{FF2B5EF4-FFF2-40B4-BE49-F238E27FC236}">
                <a16:creationId xmlns:a16="http://schemas.microsoft.com/office/drawing/2014/main" id="{0B877879-CB81-A198-D86A-A6076DCD42AD}"/>
              </a:ext>
            </a:extLst>
          </p:cNvPr>
          <p:cNvSpPr txBox="1"/>
          <p:nvPr/>
        </p:nvSpPr>
        <p:spPr>
          <a:xfrm>
            <a:off x="4815841" y="5636287"/>
            <a:ext cx="2389631" cy="769441"/>
          </a:xfrm>
          <a:prstGeom prst="rect">
            <a:avLst/>
          </a:prstGeom>
          <a:noFill/>
        </p:spPr>
        <p:txBody>
          <a:bodyPr wrap="square" rtlCol="0">
            <a:spAutoFit/>
          </a:bodyPr>
          <a:lstStyle/>
          <a:p>
            <a:r>
              <a:rPr lang="en-US" sz="1600" b="1" dirty="0">
                <a:solidFill>
                  <a:srgbClr val="00B050"/>
                </a:solidFill>
              </a:rPr>
              <a:t>TEEN</a:t>
            </a:r>
            <a:r>
              <a:rPr lang="en-US" sz="1600" dirty="0"/>
              <a:t> report of </a:t>
            </a:r>
            <a:r>
              <a:rPr lang="en-US" sz="1600" u="sng" dirty="0"/>
              <a:t>internalizing symptoms </a:t>
            </a:r>
          </a:p>
          <a:p>
            <a:r>
              <a:rPr lang="en-US" sz="1200" dirty="0"/>
              <a:t>(ASR; Achenbach &amp; Rescorla, 2003)</a:t>
            </a:r>
          </a:p>
        </p:txBody>
      </p:sp>
      <p:sp>
        <p:nvSpPr>
          <p:cNvPr id="13" name="TextBox 12">
            <a:extLst>
              <a:ext uri="{FF2B5EF4-FFF2-40B4-BE49-F238E27FC236}">
                <a16:creationId xmlns:a16="http://schemas.microsoft.com/office/drawing/2014/main" id="{B785893D-AFE1-9708-8FBF-F2EA515B14BA}"/>
              </a:ext>
            </a:extLst>
          </p:cNvPr>
          <p:cNvSpPr txBox="1"/>
          <p:nvPr/>
        </p:nvSpPr>
        <p:spPr>
          <a:xfrm>
            <a:off x="7205472" y="5636287"/>
            <a:ext cx="2011680" cy="954107"/>
          </a:xfrm>
          <a:prstGeom prst="rect">
            <a:avLst/>
          </a:prstGeom>
          <a:noFill/>
        </p:spPr>
        <p:txBody>
          <a:bodyPr wrap="square" rtlCol="0">
            <a:spAutoFit/>
          </a:bodyPr>
          <a:lstStyle/>
          <a:p>
            <a:r>
              <a:rPr lang="en-US" sz="1600" b="1" dirty="0">
                <a:solidFill>
                  <a:srgbClr val="00B050"/>
                </a:solidFill>
              </a:rPr>
              <a:t>TEEN</a:t>
            </a:r>
            <a:r>
              <a:rPr lang="en-US" sz="1600" dirty="0"/>
              <a:t> report of </a:t>
            </a:r>
            <a:r>
              <a:rPr lang="en-US" sz="1600" u="sng" dirty="0"/>
              <a:t>relationship conflict</a:t>
            </a:r>
          </a:p>
          <a:p>
            <a:r>
              <a:rPr lang="en-US" sz="1200" dirty="0"/>
              <a:t>(NRI; Furman &amp; </a:t>
            </a:r>
            <a:r>
              <a:rPr lang="en-US" sz="1200" dirty="0" err="1"/>
              <a:t>Buhrmester</a:t>
            </a:r>
            <a:r>
              <a:rPr lang="en-US" sz="1200" dirty="0"/>
              <a:t>, 1985)</a:t>
            </a:r>
          </a:p>
        </p:txBody>
      </p:sp>
      <p:sp>
        <p:nvSpPr>
          <p:cNvPr id="14" name="TextBox 13">
            <a:extLst>
              <a:ext uri="{FF2B5EF4-FFF2-40B4-BE49-F238E27FC236}">
                <a16:creationId xmlns:a16="http://schemas.microsoft.com/office/drawing/2014/main" id="{810ED057-2EEC-E252-A108-F7507E0ED6C6}"/>
              </a:ext>
            </a:extLst>
          </p:cNvPr>
          <p:cNvSpPr txBox="1"/>
          <p:nvPr/>
        </p:nvSpPr>
        <p:spPr>
          <a:xfrm>
            <a:off x="7095744" y="4085586"/>
            <a:ext cx="1877568" cy="584775"/>
          </a:xfrm>
          <a:prstGeom prst="rect">
            <a:avLst/>
          </a:prstGeom>
          <a:noFill/>
        </p:spPr>
        <p:txBody>
          <a:bodyPr wrap="square" rtlCol="0">
            <a:spAutoFit/>
          </a:bodyPr>
          <a:lstStyle/>
          <a:p>
            <a:r>
              <a:rPr lang="en-US" sz="1600" b="1" dirty="0">
                <a:solidFill>
                  <a:srgbClr val="C00000"/>
                </a:solidFill>
              </a:rPr>
              <a:t>PARTNER</a:t>
            </a:r>
            <a:r>
              <a:rPr lang="en-US" sz="1600" dirty="0"/>
              <a:t> report of </a:t>
            </a:r>
            <a:r>
              <a:rPr lang="en-US" sz="1600" u="sng" dirty="0"/>
              <a:t>relationship conflict</a:t>
            </a:r>
          </a:p>
        </p:txBody>
      </p:sp>
      <p:sp>
        <p:nvSpPr>
          <p:cNvPr id="15" name="TextBox 14">
            <a:extLst>
              <a:ext uri="{FF2B5EF4-FFF2-40B4-BE49-F238E27FC236}">
                <a16:creationId xmlns:a16="http://schemas.microsoft.com/office/drawing/2014/main" id="{B5641315-F8D5-FFA6-6C07-F0BF26684031}"/>
              </a:ext>
            </a:extLst>
          </p:cNvPr>
          <p:cNvSpPr txBox="1"/>
          <p:nvPr/>
        </p:nvSpPr>
        <p:spPr>
          <a:xfrm>
            <a:off x="9419567" y="5636287"/>
            <a:ext cx="1731818" cy="584775"/>
          </a:xfrm>
          <a:prstGeom prst="rect">
            <a:avLst/>
          </a:prstGeom>
          <a:noFill/>
        </p:spPr>
        <p:txBody>
          <a:bodyPr wrap="square" rtlCol="0">
            <a:spAutoFit/>
          </a:bodyPr>
          <a:lstStyle/>
          <a:p>
            <a:r>
              <a:rPr lang="en-US" sz="1600" b="1" dirty="0">
                <a:solidFill>
                  <a:srgbClr val="00B050"/>
                </a:solidFill>
              </a:rPr>
              <a:t>TEEN</a:t>
            </a:r>
            <a:r>
              <a:rPr lang="en-US" sz="1600" dirty="0"/>
              <a:t> blood sample: </a:t>
            </a:r>
            <a:r>
              <a:rPr lang="en-US" sz="1600" i="1" u="sng" dirty="0"/>
              <a:t>OXTR</a:t>
            </a:r>
            <a:r>
              <a:rPr lang="en-US" sz="1600" u="sng" dirty="0"/>
              <a:t>m</a:t>
            </a:r>
          </a:p>
        </p:txBody>
      </p:sp>
    </p:spTree>
    <p:extLst>
      <p:ext uri="{BB962C8B-B14F-4D97-AF65-F5344CB8AC3E}">
        <p14:creationId xmlns:p14="http://schemas.microsoft.com/office/powerpoint/2010/main" val="144948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Results</a:t>
            </a:r>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01EB208C-AB51-CA93-6755-6879E21F584E}"/>
              </a:ext>
            </a:extLst>
          </p:cNvPr>
          <p:cNvSpPr/>
          <p:nvPr/>
        </p:nvSpPr>
        <p:spPr>
          <a:xfrm>
            <a:off x="987552" y="4518487"/>
            <a:ext cx="2145792" cy="1185591"/>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Greater Parental Psychological Control</a:t>
            </a:r>
          </a:p>
        </p:txBody>
      </p:sp>
      <p:sp>
        <p:nvSpPr>
          <p:cNvPr id="9" name="TextBox 8">
            <a:extLst>
              <a:ext uri="{FF2B5EF4-FFF2-40B4-BE49-F238E27FC236}">
                <a16:creationId xmlns:a16="http://schemas.microsoft.com/office/drawing/2014/main" id="{956E0120-EC48-0C00-355C-9D30D92934D4}"/>
              </a:ext>
            </a:extLst>
          </p:cNvPr>
          <p:cNvSpPr txBox="1"/>
          <p:nvPr/>
        </p:nvSpPr>
        <p:spPr>
          <a:xfrm>
            <a:off x="1578864" y="5723367"/>
            <a:ext cx="963168" cy="338554"/>
          </a:xfrm>
          <a:prstGeom prst="rect">
            <a:avLst/>
          </a:prstGeom>
          <a:noFill/>
        </p:spPr>
        <p:txBody>
          <a:bodyPr wrap="square" rtlCol="0">
            <a:spAutoFit/>
          </a:bodyPr>
          <a:lstStyle/>
          <a:p>
            <a:pPr algn="ctr"/>
            <a:r>
              <a:rPr lang="en-US" sz="1600" dirty="0"/>
              <a:t>age 13</a:t>
            </a:r>
          </a:p>
        </p:txBody>
      </p:sp>
      <p:sp>
        <p:nvSpPr>
          <p:cNvPr id="10" name="Rounded Rectangle 9">
            <a:extLst>
              <a:ext uri="{FF2B5EF4-FFF2-40B4-BE49-F238E27FC236}">
                <a16:creationId xmlns:a16="http://schemas.microsoft.com/office/drawing/2014/main" id="{577A27C0-0E1F-9689-827D-7225E30C4E73}"/>
              </a:ext>
            </a:extLst>
          </p:cNvPr>
          <p:cNvSpPr/>
          <p:nvPr/>
        </p:nvSpPr>
        <p:spPr>
          <a:xfrm>
            <a:off x="5352288" y="4518486"/>
            <a:ext cx="2145792" cy="1185592"/>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Lower </a:t>
            </a:r>
            <a:r>
              <a:rPr lang="en-US" i="1" dirty="0">
                <a:solidFill>
                  <a:schemeClr val="tx1"/>
                </a:solidFill>
              </a:rPr>
              <a:t>OXTR</a:t>
            </a:r>
            <a:r>
              <a:rPr lang="en-US" dirty="0">
                <a:solidFill>
                  <a:schemeClr val="tx1"/>
                </a:solidFill>
              </a:rPr>
              <a:t>m</a:t>
            </a:r>
          </a:p>
        </p:txBody>
      </p:sp>
      <p:sp>
        <p:nvSpPr>
          <p:cNvPr id="11" name="TextBox 10">
            <a:extLst>
              <a:ext uri="{FF2B5EF4-FFF2-40B4-BE49-F238E27FC236}">
                <a16:creationId xmlns:a16="http://schemas.microsoft.com/office/drawing/2014/main" id="{772CBF4A-0EFF-5CE0-5961-BD294771B546}"/>
              </a:ext>
            </a:extLst>
          </p:cNvPr>
          <p:cNvSpPr txBox="1"/>
          <p:nvPr/>
        </p:nvSpPr>
        <p:spPr>
          <a:xfrm>
            <a:off x="5943600" y="5725563"/>
            <a:ext cx="963168" cy="338554"/>
          </a:xfrm>
          <a:prstGeom prst="rect">
            <a:avLst/>
          </a:prstGeom>
          <a:noFill/>
        </p:spPr>
        <p:txBody>
          <a:bodyPr wrap="square" rtlCol="0">
            <a:spAutoFit/>
          </a:bodyPr>
          <a:lstStyle/>
          <a:p>
            <a:pPr algn="ctr"/>
            <a:r>
              <a:rPr lang="en-US" sz="1600" dirty="0"/>
              <a:t>age 28</a:t>
            </a:r>
          </a:p>
        </p:txBody>
      </p:sp>
      <p:cxnSp>
        <p:nvCxnSpPr>
          <p:cNvPr id="13" name="Straight Arrow Connector 12">
            <a:extLst>
              <a:ext uri="{FF2B5EF4-FFF2-40B4-BE49-F238E27FC236}">
                <a16:creationId xmlns:a16="http://schemas.microsoft.com/office/drawing/2014/main" id="{D9220435-F26D-5BE2-7876-0387C4808CBB}"/>
              </a:ext>
            </a:extLst>
          </p:cNvPr>
          <p:cNvCxnSpPr>
            <a:cxnSpLocks/>
          </p:cNvCxnSpPr>
          <p:nvPr/>
        </p:nvCxnSpPr>
        <p:spPr>
          <a:xfrm>
            <a:off x="3255264" y="5147984"/>
            <a:ext cx="1987296" cy="0"/>
          </a:xfrm>
          <a:prstGeom prst="straightConnector1">
            <a:avLst/>
          </a:prstGeom>
          <a:ln w="31750">
            <a:solidFill>
              <a:srgbClr val="232D4B"/>
            </a:solidFill>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25B9E232-D53A-C894-8E7B-C438E0C1D60F}"/>
              </a:ext>
            </a:extLst>
          </p:cNvPr>
          <p:cNvCxnSpPr>
            <a:cxnSpLocks/>
          </p:cNvCxnSpPr>
          <p:nvPr/>
        </p:nvCxnSpPr>
        <p:spPr>
          <a:xfrm flipV="1">
            <a:off x="7565140" y="5123056"/>
            <a:ext cx="1383788" cy="19773"/>
          </a:xfrm>
          <a:prstGeom prst="straightConnector1">
            <a:avLst/>
          </a:prstGeom>
          <a:ln w="31750">
            <a:solidFill>
              <a:srgbClr val="232D4B"/>
            </a:solidFill>
            <a:prstDash val="dash"/>
            <a:tailEnd type="triangle"/>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DAA8CCBA-164C-E38A-A909-34C0FE2E28E2}"/>
              </a:ext>
            </a:extLst>
          </p:cNvPr>
          <p:cNvSpPr txBox="1"/>
          <p:nvPr/>
        </p:nvSpPr>
        <p:spPr>
          <a:xfrm>
            <a:off x="7729729" y="4674526"/>
            <a:ext cx="1066800" cy="338554"/>
          </a:xfrm>
          <a:prstGeom prst="rect">
            <a:avLst/>
          </a:prstGeom>
          <a:noFill/>
        </p:spPr>
        <p:txBody>
          <a:bodyPr wrap="square" rtlCol="0">
            <a:spAutoFit/>
          </a:bodyPr>
          <a:lstStyle/>
          <a:p>
            <a:pPr algn="ctr"/>
            <a:r>
              <a:rPr lang="en-US" sz="1600" i="1" dirty="0"/>
              <a:t>theorized</a:t>
            </a:r>
          </a:p>
        </p:txBody>
      </p:sp>
      <p:sp>
        <p:nvSpPr>
          <p:cNvPr id="26" name="Rounded Rectangle 25">
            <a:extLst>
              <a:ext uri="{FF2B5EF4-FFF2-40B4-BE49-F238E27FC236}">
                <a16:creationId xmlns:a16="http://schemas.microsoft.com/office/drawing/2014/main" id="{333A8B80-F430-D5AA-3B8D-C1072A3F0614}"/>
              </a:ext>
            </a:extLst>
          </p:cNvPr>
          <p:cNvSpPr/>
          <p:nvPr/>
        </p:nvSpPr>
        <p:spPr>
          <a:xfrm>
            <a:off x="9649968" y="801359"/>
            <a:ext cx="2145792" cy="1192663"/>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Greater Partner-Perceived Conflict</a:t>
            </a:r>
          </a:p>
        </p:txBody>
      </p:sp>
      <p:sp>
        <p:nvSpPr>
          <p:cNvPr id="27" name="Rounded Rectangle 26">
            <a:extLst>
              <a:ext uri="{FF2B5EF4-FFF2-40B4-BE49-F238E27FC236}">
                <a16:creationId xmlns:a16="http://schemas.microsoft.com/office/drawing/2014/main" id="{B180467F-BCA3-CEF4-B31A-2289E572B746}"/>
              </a:ext>
            </a:extLst>
          </p:cNvPr>
          <p:cNvSpPr/>
          <p:nvPr/>
        </p:nvSpPr>
        <p:spPr>
          <a:xfrm>
            <a:off x="6606541" y="801360"/>
            <a:ext cx="2145792" cy="1185593"/>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Fewer Internalizing Symptoms</a:t>
            </a:r>
          </a:p>
        </p:txBody>
      </p:sp>
      <p:cxnSp>
        <p:nvCxnSpPr>
          <p:cNvPr id="29" name="Straight Arrow Connector 28">
            <a:extLst>
              <a:ext uri="{FF2B5EF4-FFF2-40B4-BE49-F238E27FC236}">
                <a16:creationId xmlns:a16="http://schemas.microsoft.com/office/drawing/2014/main" id="{DD4D7597-A5EA-58A3-AA89-5106421AC983}"/>
              </a:ext>
            </a:extLst>
          </p:cNvPr>
          <p:cNvCxnSpPr>
            <a:cxnSpLocks/>
          </p:cNvCxnSpPr>
          <p:nvPr/>
        </p:nvCxnSpPr>
        <p:spPr>
          <a:xfrm flipV="1">
            <a:off x="6803136" y="2030190"/>
            <a:ext cx="524256" cy="2383314"/>
          </a:xfrm>
          <a:prstGeom prst="straightConnector1">
            <a:avLst/>
          </a:prstGeom>
          <a:ln w="31750">
            <a:solidFill>
              <a:srgbClr val="232D4B"/>
            </a:solidFill>
            <a:prstDash val="solid"/>
            <a:tailEnd type="triangle"/>
          </a:ln>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8BCCCB0C-E74B-56C9-7DE9-33880D513CE4}"/>
              </a:ext>
            </a:extLst>
          </p:cNvPr>
          <p:cNvSpPr txBox="1"/>
          <p:nvPr/>
        </p:nvSpPr>
        <p:spPr>
          <a:xfrm>
            <a:off x="6938013" y="426257"/>
            <a:ext cx="1254253" cy="338554"/>
          </a:xfrm>
          <a:prstGeom prst="rect">
            <a:avLst/>
          </a:prstGeom>
          <a:noFill/>
        </p:spPr>
        <p:txBody>
          <a:bodyPr wrap="square" rtlCol="0">
            <a:spAutoFit/>
          </a:bodyPr>
          <a:lstStyle/>
          <a:p>
            <a:pPr algn="ctr"/>
            <a:r>
              <a:rPr lang="en-US" sz="1600" dirty="0"/>
              <a:t>age 24-25</a:t>
            </a:r>
          </a:p>
        </p:txBody>
      </p:sp>
      <p:sp>
        <p:nvSpPr>
          <p:cNvPr id="33" name="TextBox 32">
            <a:extLst>
              <a:ext uri="{FF2B5EF4-FFF2-40B4-BE49-F238E27FC236}">
                <a16:creationId xmlns:a16="http://schemas.microsoft.com/office/drawing/2014/main" id="{CF6CF119-ED75-B6FD-E0B3-33BAB88E0889}"/>
              </a:ext>
            </a:extLst>
          </p:cNvPr>
          <p:cNvSpPr txBox="1"/>
          <p:nvPr/>
        </p:nvSpPr>
        <p:spPr>
          <a:xfrm>
            <a:off x="10094213" y="425794"/>
            <a:ext cx="1254253" cy="338554"/>
          </a:xfrm>
          <a:prstGeom prst="rect">
            <a:avLst/>
          </a:prstGeom>
          <a:noFill/>
        </p:spPr>
        <p:txBody>
          <a:bodyPr wrap="square" rtlCol="0">
            <a:spAutoFit/>
          </a:bodyPr>
          <a:lstStyle/>
          <a:p>
            <a:pPr algn="ctr"/>
            <a:r>
              <a:rPr lang="en-US" sz="1600" dirty="0"/>
              <a:t>age 26-28</a:t>
            </a:r>
          </a:p>
        </p:txBody>
      </p:sp>
      <p:cxnSp>
        <p:nvCxnSpPr>
          <p:cNvPr id="34" name="Straight Arrow Connector 33">
            <a:extLst>
              <a:ext uri="{FF2B5EF4-FFF2-40B4-BE49-F238E27FC236}">
                <a16:creationId xmlns:a16="http://schemas.microsoft.com/office/drawing/2014/main" id="{F64820C3-D709-A587-E112-9DD72A107C3F}"/>
              </a:ext>
            </a:extLst>
          </p:cNvPr>
          <p:cNvCxnSpPr>
            <a:cxnSpLocks/>
          </p:cNvCxnSpPr>
          <p:nvPr/>
        </p:nvCxnSpPr>
        <p:spPr>
          <a:xfrm flipV="1">
            <a:off x="7498080" y="2030190"/>
            <a:ext cx="2328672" cy="2478687"/>
          </a:xfrm>
          <a:prstGeom prst="straightConnector1">
            <a:avLst/>
          </a:prstGeom>
          <a:ln w="31750">
            <a:solidFill>
              <a:srgbClr val="232D4B"/>
            </a:solidFill>
            <a:prstDash val="solid"/>
            <a:tailEnd type="triangle"/>
          </a:ln>
        </p:spPr>
        <p:style>
          <a:lnRef idx="3">
            <a:schemeClr val="dk1"/>
          </a:lnRef>
          <a:fillRef idx="0">
            <a:schemeClr val="dk1"/>
          </a:fillRef>
          <a:effectRef idx="2">
            <a:schemeClr val="dk1"/>
          </a:effectRef>
          <a:fontRef idx="minor">
            <a:schemeClr val="tx1"/>
          </a:fontRef>
        </p:style>
      </p:cxnSp>
      <p:sp>
        <p:nvSpPr>
          <p:cNvPr id="40" name="Oval 39">
            <a:extLst>
              <a:ext uri="{FF2B5EF4-FFF2-40B4-BE49-F238E27FC236}">
                <a16:creationId xmlns:a16="http://schemas.microsoft.com/office/drawing/2014/main" id="{2459CDC6-B31E-1A7B-1025-339627B4DD82}"/>
              </a:ext>
            </a:extLst>
          </p:cNvPr>
          <p:cNvSpPr/>
          <p:nvPr/>
        </p:nvSpPr>
        <p:spPr>
          <a:xfrm>
            <a:off x="9058658" y="4515110"/>
            <a:ext cx="2145792" cy="1185591"/>
          </a:xfrm>
          <a:prstGeom prst="ellipse">
            <a:avLst/>
          </a:prstGeom>
          <a:noFill/>
          <a:ln>
            <a:solidFill>
              <a:srgbClr val="232D4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DFB9F00-94D5-091C-856E-022B7DC6CE08}"/>
              </a:ext>
            </a:extLst>
          </p:cNvPr>
          <p:cNvSpPr txBox="1"/>
          <p:nvPr/>
        </p:nvSpPr>
        <p:spPr>
          <a:xfrm>
            <a:off x="9200613" y="4843803"/>
            <a:ext cx="1787199" cy="646331"/>
          </a:xfrm>
          <a:prstGeom prst="rect">
            <a:avLst/>
          </a:prstGeom>
          <a:noFill/>
        </p:spPr>
        <p:txBody>
          <a:bodyPr wrap="square" rtlCol="0">
            <a:spAutoFit/>
          </a:bodyPr>
          <a:lstStyle/>
          <a:p>
            <a:pPr algn="ctr"/>
            <a:r>
              <a:rPr lang="en-US" i="1" dirty="0"/>
              <a:t>Greater Oxytocin Uptake</a:t>
            </a:r>
          </a:p>
        </p:txBody>
      </p:sp>
      <p:sp>
        <p:nvSpPr>
          <p:cNvPr id="3" name="TextBox 2">
            <a:extLst>
              <a:ext uri="{FF2B5EF4-FFF2-40B4-BE49-F238E27FC236}">
                <a16:creationId xmlns:a16="http://schemas.microsoft.com/office/drawing/2014/main" id="{06299A94-191C-ECC5-FEA8-2D8D37243647}"/>
              </a:ext>
            </a:extLst>
          </p:cNvPr>
          <p:cNvSpPr txBox="1"/>
          <p:nvPr/>
        </p:nvSpPr>
        <p:spPr>
          <a:xfrm>
            <a:off x="3116580" y="5704207"/>
            <a:ext cx="2252471" cy="584775"/>
          </a:xfrm>
          <a:prstGeom prst="rect">
            <a:avLst/>
          </a:prstGeom>
          <a:noFill/>
        </p:spPr>
        <p:txBody>
          <a:bodyPr wrap="square" rtlCol="0">
            <a:spAutoFit/>
          </a:bodyPr>
          <a:lstStyle/>
          <a:p>
            <a:pPr algn="ctr"/>
            <a:r>
              <a:rPr lang="en-US" sz="1600" i="1" dirty="0"/>
              <a:t>Compensatory upregulation</a:t>
            </a:r>
          </a:p>
        </p:txBody>
      </p:sp>
      <p:sp>
        <p:nvSpPr>
          <p:cNvPr id="28" name="TextBox 27">
            <a:extLst>
              <a:ext uri="{FF2B5EF4-FFF2-40B4-BE49-F238E27FC236}">
                <a16:creationId xmlns:a16="http://schemas.microsoft.com/office/drawing/2014/main" id="{F373BBDC-6EAC-FCF4-8128-6F7AF8C5E26B}"/>
              </a:ext>
            </a:extLst>
          </p:cNvPr>
          <p:cNvSpPr txBox="1"/>
          <p:nvPr/>
        </p:nvSpPr>
        <p:spPr>
          <a:xfrm>
            <a:off x="3133344" y="4533159"/>
            <a:ext cx="2218943" cy="615553"/>
          </a:xfrm>
          <a:prstGeom prst="rect">
            <a:avLst/>
          </a:prstGeom>
          <a:noFill/>
        </p:spPr>
        <p:txBody>
          <a:bodyPr wrap="square" rtlCol="0">
            <a:spAutoFit/>
          </a:bodyPr>
          <a:lstStyle/>
          <a:p>
            <a:pPr algn="ctr"/>
            <a:r>
              <a:rPr lang="en-US" sz="1600" dirty="0"/>
              <a:t>Females only:</a:t>
            </a:r>
          </a:p>
          <a:p>
            <a:pPr algn="ctr"/>
            <a:r>
              <a:rPr lang="en-US" sz="1800" dirty="0">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1600" dirty="0"/>
              <a:t> = -.47***</a:t>
            </a:r>
          </a:p>
        </p:txBody>
      </p:sp>
      <p:sp>
        <p:nvSpPr>
          <p:cNvPr id="30" name="TextBox 29">
            <a:extLst>
              <a:ext uri="{FF2B5EF4-FFF2-40B4-BE49-F238E27FC236}">
                <a16:creationId xmlns:a16="http://schemas.microsoft.com/office/drawing/2014/main" id="{7BE38994-A33B-47E8-36C1-8EC0DDB25609}"/>
              </a:ext>
            </a:extLst>
          </p:cNvPr>
          <p:cNvSpPr txBox="1"/>
          <p:nvPr/>
        </p:nvSpPr>
        <p:spPr>
          <a:xfrm>
            <a:off x="5550406" y="2787565"/>
            <a:ext cx="1568197" cy="369332"/>
          </a:xfrm>
          <a:prstGeom prst="rect">
            <a:avLst/>
          </a:prstGeom>
          <a:noFill/>
        </p:spPr>
        <p:txBody>
          <a:bodyPr wrap="square" rtlCol="0">
            <a:spAutoFit/>
          </a:bodyPr>
          <a:lstStyle/>
          <a:p>
            <a:pPr algn="ctr"/>
            <a:r>
              <a:rPr lang="en-US" sz="1800" dirty="0">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1600" dirty="0"/>
              <a:t> = .24**</a:t>
            </a:r>
          </a:p>
        </p:txBody>
      </p:sp>
      <p:sp>
        <p:nvSpPr>
          <p:cNvPr id="31" name="TextBox 30">
            <a:extLst>
              <a:ext uri="{FF2B5EF4-FFF2-40B4-BE49-F238E27FC236}">
                <a16:creationId xmlns:a16="http://schemas.microsoft.com/office/drawing/2014/main" id="{D5891C4F-B496-BA06-CC8D-C7EECD3E4A65}"/>
              </a:ext>
            </a:extLst>
          </p:cNvPr>
          <p:cNvSpPr txBox="1"/>
          <p:nvPr/>
        </p:nvSpPr>
        <p:spPr>
          <a:xfrm>
            <a:off x="8796529" y="2916104"/>
            <a:ext cx="1568197" cy="369332"/>
          </a:xfrm>
          <a:prstGeom prst="rect">
            <a:avLst/>
          </a:prstGeom>
          <a:noFill/>
        </p:spPr>
        <p:txBody>
          <a:bodyPr wrap="square" rtlCol="0">
            <a:spAutoFit/>
          </a:bodyPr>
          <a:lstStyle/>
          <a:p>
            <a:pPr algn="ctr"/>
            <a:r>
              <a:rPr lang="en-US" sz="1800" dirty="0">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1600" dirty="0"/>
              <a:t> = -.25*</a:t>
            </a:r>
          </a:p>
        </p:txBody>
      </p:sp>
    </p:spTree>
    <p:extLst>
      <p:ext uri="{BB962C8B-B14F-4D97-AF65-F5344CB8AC3E}">
        <p14:creationId xmlns:p14="http://schemas.microsoft.com/office/powerpoint/2010/main" val="247421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Results</a:t>
            </a:r>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01EB208C-AB51-CA93-6755-6879E21F584E}"/>
              </a:ext>
            </a:extLst>
          </p:cNvPr>
          <p:cNvSpPr/>
          <p:nvPr/>
        </p:nvSpPr>
        <p:spPr>
          <a:xfrm>
            <a:off x="987552" y="4518487"/>
            <a:ext cx="2145792" cy="1185591"/>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Greater Parental Psychological Control</a:t>
            </a:r>
          </a:p>
        </p:txBody>
      </p:sp>
      <p:sp>
        <p:nvSpPr>
          <p:cNvPr id="9" name="TextBox 8">
            <a:extLst>
              <a:ext uri="{FF2B5EF4-FFF2-40B4-BE49-F238E27FC236}">
                <a16:creationId xmlns:a16="http://schemas.microsoft.com/office/drawing/2014/main" id="{956E0120-EC48-0C00-355C-9D30D92934D4}"/>
              </a:ext>
            </a:extLst>
          </p:cNvPr>
          <p:cNvSpPr txBox="1"/>
          <p:nvPr/>
        </p:nvSpPr>
        <p:spPr>
          <a:xfrm>
            <a:off x="1578864" y="5723367"/>
            <a:ext cx="963168" cy="338554"/>
          </a:xfrm>
          <a:prstGeom prst="rect">
            <a:avLst/>
          </a:prstGeom>
          <a:noFill/>
        </p:spPr>
        <p:txBody>
          <a:bodyPr wrap="square" rtlCol="0">
            <a:spAutoFit/>
          </a:bodyPr>
          <a:lstStyle/>
          <a:p>
            <a:pPr algn="ctr"/>
            <a:r>
              <a:rPr lang="en-US" sz="1600" dirty="0"/>
              <a:t>age 13</a:t>
            </a:r>
          </a:p>
        </p:txBody>
      </p:sp>
      <p:sp>
        <p:nvSpPr>
          <p:cNvPr id="10" name="Rounded Rectangle 9">
            <a:extLst>
              <a:ext uri="{FF2B5EF4-FFF2-40B4-BE49-F238E27FC236}">
                <a16:creationId xmlns:a16="http://schemas.microsoft.com/office/drawing/2014/main" id="{577A27C0-0E1F-9689-827D-7225E30C4E73}"/>
              </a:ext>
            </a:extLst>
          </p:cNvPr>
          <p:cNvSpPr/>
          <p:nvPr/>
        </p:nvSpPr>
        <p:spPr>
          <a:xfrm>
            <a:off x="5352288" y="4518486"/>
            <a:ext cx="2145792" cy="1185592"/>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Lower </a:t>
            </a:r>
            <a:r>
              <a:rPr lang="en-US" i="1" dirty="0">
                <a:solidFill>
                  <a:schemeClr val="tx1"/>
                </a:solidFill>
              </a:rPr>
              <a:t>OXTR</a:t>
            </a:r>
            <a:r>
              <a:rPr lang="en-US" dirty="0">
                <a:solidFill>
                  <a:schemeClr val="tx1"/>
                </a:solidFill>
              </a:rPr>
              <a:t>m</a:t>
            </a:r>
          </a:p>
        </p:txBody>
      </p:sp>
      <p:sp>
        <p:nvSpPr>
          <p:cNvPr id="11" name="TextBox 10">
            <a:extLst>
              <a:ext uri="{FF2B5EF4-FFF2-40B4-BE49-F238E27FC236}">
                <a16:creationId xmlns:a16="http://schemas.microsoft.com/office/drawing/2014/main" id="{772CBF4A-0EFF-5CE0-5961-BD294771B546}"/>
              </a:ext>
            </a:extLst>
          </p:cNvPr>
          <p:cNvSpPr txBox="1"/>
          <p:nvPr/>
        </p:nvSpPr>
        <p:spPr>
          <a:xfrm>
            <a:off x="5943600" y="5725563"/>
            <a:ext cx="963168" cy="338554"/>
          </a:xfrm>
          <a:prstGeom prst="rect">
            <a:avLst/>
          </a:prstGeom>
          <a:noFill/>
        </p:spPr>
        <p:txBody>
          <a:bodyPr wrap="square" rtlCol="0">
            <a:spAutoFit/>
          </a:bodyPr>
          <a:lstStyle/>
          <a:p>
            <a:pPr algn="ctr"/>
            <a:r>
              <a:rPr lang="en-US" sz="1600" dirty="0"/>
              <a:t>age 28</a:t>
            </a:r>
          </a:p>
        </p:txBody>
      </p:sp>
      <p:cxnSp>
        <p:nvCxnSpPr>
          <p:cNvPr id="13" name="Straight Arrow Connector 12">
            <a:extLst>
              <a:ext uri="{FF2B5EF4-FFF2-40B4-BE49-F238E27FC236}">
                <a16:creationId xmlns:a16="http://schemas.microsoft.com/office/drawing/2014/main" id="{D9220435-F26D-5BE2-7876-0387C4808CBB}"/>
              </a:ext>
            </a:extLst>
          </p:cNvPr>
          <p:cNvCxnSpPr>
            <a:cxnSpLocks/>
          </p:cNvCxnSpPr>
          <p:nvPr/>
        </p:nvCxnSpPr>
        <p:spPr>
          <a:xfrm>
            <a:off x="3255264" y="5147984"/>
            <a:ext cx="1987296" cy="0"/>
          </a:xfrm>
          <a:prstGeom prst="straightConnector1">
            <a:avLst/>
          </a:prstGeom>
          <a:ln w="31750">
            <a:solidFill>
              <a:srgbClr val="232D4B"/>
            </a:solidFill>
            <a:tailEnd type="triangle"/>
          </a:ln>
        </p:spPr>
        <p:style>
          <a:lnRef idx="3">
            <a:schemeClr val="dk1"/>
          </a:lnRef>
          <a:fillRef idx="0">
            <a:schemeClr val="dk1"/>
          </a:fillRef>
          <a:effectRef idx="2">
            <a:schemeClr val="dk1"/>
          </a:effectRef>
          <a:fontRef idx="minor">
            <a:schemeClr val="tx1"/>
          </a:fontRef>
        </p:style>
      </p:cxnSp>
      <p:sp>
        <p:nvSpPr>
          <p:cNvPr id="14" name="Oval 13">
            <a:extLst>
              <a:ext uri="{FF2B5EF4-FFF2-40B4-BE49-F238E27FC236}">
                <a16:creationId xmlns:a16="http://schemas.microsoft.com/office/drawing/2014/main" id="{51BE90EC-4493-4068-137F-C5A256F1B4BF}"/>
              </a:ext>
            </a:extLst>
          </p:cNvPr>
          <p:cNvSpPr/>
          <p:nvPr/>
        </p:nvSpPr>
        <p:spPr>
          <a:xfrm>
            <a:off x="987552" y="2030190"/>
            <a:ext cx="2145792" cy="1185591"/>
          </a:xfrm>
          <a:prstGeom prst="ellipse">
            <a:avLst/>
          </a:prstGeom>
          <a:noFill/>
          <a:ln>
            <a:solidFill>
              <a:srgbClr val="232D4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A5CE4E5-7C2E-B1BA-0281-242A5C1F7AA9}"/>
              </a:ext>
            </a:extLst>
          </p:cNvPr>
          <p:cNvSpPr txBox="1"/>
          <p:nvPr/>
        </p:nvSpPr>
        <p:spPr>
          <a:xfrm>
            <a:off x="1309569" y="2438319"/>
            <a:ext cx="1501758" cy="369332"/>
          </a:xfrm>
          <a:prstGeom prst="rect">
            <a:avLst/>
          </a:prstGeom>
          <a:noFill/>
        </p:spPr>
        <p:txBody>
          <a:bodyPr wrap="none" rtlCol="0">
            <a:spAutoFit/>
          </a:bodyPr>
          <a:lstStyle/>
          <a:p>
            <a:r>
              <a:rPr lang="en-US" dirty="0"/>
              <a:t>Lower OXTRm</a:t>
            </a:r>
          </a:p>
        </p:txBody>
      </p:sp>
      <p:cxnSp>
        <p:nvCxnSpPr>
          <p:cNvPr id="18" name="Straight Arrow Connector 17">
            <a:extLst>
              <a:ext uri="{FF2B5EF4-FFF2-40B4-BE49-F238E27FC236}">
                <a16:creationId xmlns:a16="http://schemas.microsoft.com/office/drawing/2014/main" id="{7EBD8FEE-BA67-C732-38D2-5067C42451A1}"/>
              </a:ext>
            </a:extLst>
          </p:cNvPr>
          <p:cNvCxnSpPr>
            <a:cxnSpLocks/>
          </p:cNvCxnSpPr>
          <p:nvPr/>
        </p:nvCxnSpPr>
        <p:spPr>
          <a:xfrm flipV="1">
            <a:off x="2060448" y="3328416"/>
            <a:ext cx="0" cy="1072896"/>
          </a:xfrm>
          <a:prstGeom prst="straightConnector1">
            <a:avLst/>
          </a:prstGeom>
          <a:ln w="25400">
            <a:solidFill>
              <a:srgbClr val="232D4B"/>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52FEB5F-7F54-0E38-C160-15A629045777}"/>
              </a:ext>
            </a:extLst>
          </p:cNvPr>
          <p:cNvSpPr txBox="1"/>
          <p:nvPr/>
        </p:nvSpPr>
        <p:spPr>
          <a:xfrm>
            <a:off x="993648" y="3659999"/>
            <a:ext cx="1066800" cy="338554"/>
          </a:xfrm>
          <a:prstGeom prst="rect">
            <a:avLst/>
          </a:prstGeom>
          <a:noFill/>
        </p:spPr>
        <p:txBody>
          <a:bodyPr wrap="square" rtlCol="0">
            <a:spAutoFit/>
          </a:bodyPr>
          <a:lstStyle/>
          <a:p>
            <a:pPr algn="ctr"/>
            <a:r>
              <a:rPr lang="en-US" sz="1600" i="1" dirty="0"/>
              <a:t>theorized</a:t>
            </a:r>
          </a:p>
        </p:txBody>
      </p:sp>
      <p:cxnSp>
        <p:nvCxnSpPr>
          <p:cNvPr id="23" name="Straight Arrow Connector 22">
            <a:extLst>
              <a:ext uri="{FF2B5EF4-FFF2-40B4-BE49-F238E27FC236}">
                <a16:creationId xmlns:a16="http://schemas.microsoft.com/office/drawing/2014/main" id="{25B9E232-D53A-C894-8E7B-C438E0C1D60F}"/>
              </a:ext>
            </a:extLst>
          </p:cNvPr>
          <p:cNvCxnSpPr>
            <a:cxnSpLocks/>
          </p:cNvCxnSpPr>
          <p:nvPr/>
        </p:nvCxnSpPr>
        <p:spPr>
          <a:xfrm flipV="1">
            <a:off x="7565140" y="5123056"/>
            <a:ext cx="1383788" cy="19773"/>
          </a:xfrm>
          <a:prstGeom prst="straightConnector1">
            <a:avLst/>
          </a:prstGeom>
          <a:ln w="31750">
            <a:solidFill>
              <a:srgbClr val="232D4B"/>
            </a:solidFill>
            <a:prstDash val="dash"/>
            <a:tailEnd type="triangle"/>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DAA8CCBA-164C-E38A-A909-34C0FE2E28E2}"/>
              </a:ext>
            </a:extLst>
          </p:cNvPr>
          <p:cNvSpPr txBox="1"/>
          <p:nvPr/>
        </p:nvSpPr>
        <p:spPr>
          <a:xfrm>
            <a:off x="7729729" y="4674526"/>
            <a:ext cx="1066800" cy="338554"/>
          </a:xfrm>
          <a:prstGeom prst="rect">
            <a:avLst/>
          </a:prstGeom>
          <a:noFill/>
        </p:spPr>
        <p:txBody>
          <a:bodyPr wrap="square" rtlCol="0">
            <a:spAutoFit/>
          </a:bodyPr>
          <a:lstStyle/>
          <a:p>
            <a:pPr algn="ctr"/>
            <a:r>
              <a:rPr lang="en-US" sz="1600" i="1" dirty="0"/>
              <a:t>theorized</a:t>
            </a:r>
          </a:p>
        </p:txBody>
      </p:sp>
      <p:sp>
        <p:nvSpPr>
          <p:cNvPr id="26" name="Rounded Rectangle 25">
            <a:extLst>
              <a:ext uri="{FF2B5EF4-FFF2-40B4-BE49-F238E27FC236}">
                <a16:creationId xmlns:a16="http://schemas.microsoft.com/office/drawing/2014/main" id="{333A8B80-F430-D5AA-3B8D-C1072A3F0614}"/>
              </a:ext>
            </a:extLst>
          </p:cNvPr>
          <p:cNvSpPr/>
          <p:nvPr/>
        </p:nvSpPr>
        <p:spPr>
          <a:xfrm>
            <a:off x="9649968" y="801359"/>
            <a:ext cx="2145792" cy="1192663"/>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Greater Partner-Perceived Conflict</a:t>
            </a:r>
          </a:p>
        </p:txBody>
      </p:sp>
      <p:sp>
        <p:nvSpPr>
          <p:cNvPr id="27" name="Rounded Rectangle 26">
            <a:extLst>
              <a:ext uri="{FF2B5EF4-FFF2-40B4-BE49-F238E27FC236}">
                <a16:creationId xmlns:a16="http://schemas.microsoft.com/office/drawing/2014/main" id="{B180467F-BCA3-CEF4-B31A-2289E572B746}"/>
              </a:ext>
            </a:extLst>
          </p:cNvPr>
          <p:cNvSpPr/>
          <p:nvPr/>
        </p:nvSpPr>
        <p:spPr>
          <a:xfrm>
            <a:off x="6606541" y="801360"/>
            <a:ext cx="2145792" cy="1185593"/>
          </a:xfrm>
          <a:prstGeom prst="roundRect">
            <a:avLst/>
          </a:prstGeom>
          <a:noFill/>
          <a:ln>
            <a:solidFill>
              <a:srgbClr val="232D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Fewer Internalizing Symptoms</a:t>
            </a:r>
          </a:p>
        </p:txBody>
      </p:sp>
      <p:cxnSp>
        <p:nvCxnSpPr>
          <p:cNvPr id="29" name="Straight Arrow Connector 28">
            <a:extLst>
              <a:ext uri="{FF2B5EF4-FFF2-40B4-BE49-F238E27FC236}">
                <a16:creationId xmlns:a16="http://schemas.microsoft.com/office/drawing/2014/main" id="{DD4D7597-A5EA-58A3-AA89-5106421AC983}"/>
              </a:ext>
            </a:extLst>
          </p:cNvPr>
          <p:cNvCxnSpPr>
            <a:cxnSpLocks/>
          </p:cNvCxnSpPr>
          <p:nvPr/>
        </p:nvCxnSpPr>
        <p:spPr>
          <a:xfrm flipH="1" flipV="1">
            <a:off x="8263129" y="2040027"/>
            <a:ext cx="1234439" cy="2475083"/>
          </a:xfrm>
          <a:prstGeom prst="straightConnector1">
            <a:avLst/>
          </a:prstGeom>
          <a:ln w="31750">
            <a:solidFill>
              <a:srgbClr val="232D4B"/>
            </a:solidFill>
            <a:prstDash val="dash"/>
            <a:tailEnd type="triangle"/>
          </a:ln>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8BCCCB0C-E74B-56C9-7DE9-33880D513CE4}"/>
              </a:ext>
            </a:extLst>
          </p:cNvPr>
          <p:cNvSpPr txBox="1"/>
          <p:nvPr/>
        </p:nvSpPr>
        <p:spPr>
          <a:xfrm>
            <a:off x="6938013" y="426257"/>
            <a:ext cx="1254253" cy="338554"/>
          </a:xfrm>
          <a:prstGeom prst="rect">
            <a:avLst/>
          </a:prstGeom>
          <a:noFill/>
        </p:spPr>
        <p:txBody>
          <a:bodyPr wrap="square" rtlCol="0">
            <a:spAutoFit/>
          </a:bodyPr>
          <a:lstStyle/>
          <a:p>
            <a:pPr algn="ctr"/>
            <a:r>
              <a:rPr lang="en-US" sz="1600" dirty="0"/>
              <a:t>age 24-25</a:t>
            </a:r>
          </a:p>
        </p:txBody>
      </p:sp>
      <p:sp>
        <p:nvSpPr>
          <p:cNvPr id="33" name="TextBox 32">
            <a:extLst>
              <a:ext uri="{FF2B5EF4-FFF2-40B4-BE49-F238E27FC236}">
                <a16:creationId xmlns:a16="http://schemas.microsoft.com/office/drawing/2014/main" id="{CF6CF119-ED75-B6FD-E0B3-33BAB88E0889}"/>
              </a:ext>
            </a:extLst>
          </p:cNvPr>
          <p:cNvSpPr txBox="1"/>
          <p:nvPr/>
        </p:nvSpPr>
        <p:spPr>
          <a:xfrm>
            <a:off x="10094213" y="425794"/>
            <a:ext cx="1254253" cy="338554"/>
          </a:xfrm>
          <a:prstGeom prst="rect">
            <a:avLst/>
          </a:prstGeom>
          <a:noFill/>
        </p:spPr>
        <p:txBody>
          <a:bodyPr wrap="square" rtlCol="0">
            <a:spAutoFit/>
          </a:bodyPr>
          <a:lstStyle/>
          <a:p>
            <a:pPr algn="ctr"/>
            <a:r>
              <a:rPr lang="en-US" sz="1600" dirty="0"/>
              <a:t>age 26-28</a:t>
            </a:r>
          </a:p>
        </p:txBody>
      </p:sp>
      <p:cxnSp>
        <p:nvCxnSpPr>
          <p:cNvPr id="34" name="Straight Arrow Connector 33">
            <a:extLst>
              <a:ext uri="{FF2B5EF4-FFF2-40B4-BE49-F238E27FC236}">
                <a16:creationId xmlns:a16="http://schemas.microsoft.com/office/drawing/2014/main" id="{F64820C3-D709-A587-E112-9DD72A107C3F}"/>
              </a:ext>
            </a:extLst>
          </p:cNvPr>
          <p:cNvCxnSpPr>
            <a:cxnSpLocks/>
          </p:cNvCxnSpPr>
          <p:nvPr/>
        </p:nvCxnSpPr>
        <p:spPr>
          <a:xfrm flipV="1">
            <a:off x="10533888" y="2030190"/>
            <a:ext cx="338328" cy="2478687"/>
          </a:xfrm>
          <a:prstGeom prst="straightConnector1">
            <a:avLst/>
          </a:prstGeom>
          <a:ln w="31750">
            <a:solidFill>
              <a:srgbClr val="232D4B"/>
            </a:solidFill>
            <a:prstDash val="dash"/>
            <a:tailEnd type="triangle"/>
          </a:ln>
        </p:spPr>
        <p:style>
          <a:lnRef idx="3">
            <a:schemeClr val="dk1"/>
          </a:lnRef>
          <a:fillRef idx="0">
            <a:schemeClr val="dk1"/>
          </a:fillRef>
          <a:effectRef idx="2">
            <a:schemeClr val="dk1"/>
          </a:effectRef>
          <a:fontRef idx="minor">
            <a:schemeClr val="tx1"/>
          </a:fontRef>
        </p:style>
      </p:cxnSp>
      <p:sp>
        <p:nvSpPr>
          <p:cNvPr id="40" name="Oval 39">
            <a:extLst>
              <a:ext uri="{FF2B5EF4-FFF2-40B4-BE49-F238E27FC236}">
                <a16:creationId xmlns:a16="http://schemas.microsoft.com/office/drawing/2014/main" id="{2459CDC6-B31E-1A7B-1025-339627B4DD82}"/>
              </a:ext>
            </a:extLst>
          </p:cNvPr>
          <p:cNvSpPr/>
          <p:nvPr/>
        </p:nvSpPr>
        <p:spPr>
          <a:xfrm>
            <a:off x="9058658" y="4515110"/>
            <a:ext cx="2145792" cy="1185591"/>
          </a:xfrm>
          <a:prstGeom prst="ellipse">
            <a:avLst/>
          </a:prstGeom>
          <a:noFill/>
          <a:ln>
            <a:solidFill>
              <a:srgbClr val="232D4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DFB9F00-94D5-091C-856E-022B7DC6CE08}"/>
              </a:ext>
            </a:extLst>
          </p:cNvPr>
          <p:cNvSpPr txBox="1"/>
          <p:nvPr/>
        </p:nvSpPr>
        <p:spPr>
          <a:xfrm>
            <a:off x="9200613" y="4843803"/>
            <a:ext cx="1787199" cy="646331"/>
          </a:xfrm>
          <a:prstGeom prst="rect">
            <a:avLst/>
          </a:prstGeom>
          <a:noFill/>
        </p:spPr>
        <p:txBody>
          <a:bodyPr wrap="square" rtlCol="0">
            <a:spAutoFit/>
          </a:bodyPr>
          <a:lstStyle/>
          <a:p>
            <a:pPr algn="ctr"/>
            <a:r>
              <a:rPr lang="en-US" i="1" dirty="0"/>
              <a:t>Greater Oxytocin Uptake</a:t>
            </a:r>
          </a:p>
        </p:txBody>
      </p:sp>
      <p:sp>
        <p:nvSpPr>
          <p:cNvPr id="48" name="Oval 47">
            <a:extLst>
              <a:ext uri="{FF2B5EF4-FFF2-40B4-BE49-F238E27FC236}">
                <a16:creationId xmlns:a16="http://schemas.microsoft.com/office/drawing/2014/main" id="{BD5CF8CA-768F-B725-71F7-F51710E5AC77}"/>
              </a:ext>
            </a:extLst>
          </p:cNvPr>
          <p:cNvSpPr/>
          <p:nvPr/>
        </p:nvSpPr>
        <p:spPr>
          <a:xfrm>
            <a:off x="8192266" y="2399407"/>
            <a:ext cx="2890259" cy="1632747"/>
          </a:xfrm>
          <a:prstGeom prst="ellipse">
            <a:avLst/>
          </a:prstGeom>
          <a:solidFill>
            <a:schemeClr val="bg1"/>
          </a:solidFill>
          <a:ln>
            <a:solidFill>
              <a:srgbClr val="232D4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CD44E93B-2032-058A-640B-A54519E8DD89}"/>
              </a:ext>
            </a:extLst>
          </p:cNvPr>
          <p:cNvSpPr txBox="1"/>
          <p:nvPr/>
        </p:nvSpPr>
        <p:spPr>
          <a:xfrm>
            <a:off x="8477503" y="2763249"/>
            <a:ext cx="2303610" cy="923330"/>
          </a:xfrm>
          <a:prstGeom prst="rect">
            <a:avLst/>
          </a:prstGeom>
          <a:noFill/>
        </p:spPr>
        <p:txBody>
          <a:bodyPr wrap="square" rtlCol="0">
            <a:spAutoFit/>
          </a:bodyPr>
          <a:lstStyle/>
          <a:p>
            <a:pPr algn="ctr"/>
            <a:r>
              <a:rPr lang="en-US" dirty="0"/>
              <a:t>Reduced Salience of Negative Stimuli, e.g., Conflict (theorized)</a:t>
            </a:r>
          </a:p>
        </p:txBody>
      </p:sp>
      <p:cxnSp>
        <p:nvCxnSpPr>
          <p:cNvPr id="53" name="Straight Arrow Connector 52">
            <a:extLst>
              <a:ext uri="{FF2B5EF4-FFF2-40B4-BE49-F238E27FC236}">
                <a16:creationId xmlns:a16="http://schemas.microsoft.com/office/drawing/2014/main" id="{52E0C9BE-03C7-BD67-0BE4-A38DE314605E}"/>
              </a:ext>
            </a:extLst>
          </p:cNvPr>
          <p:cNvCxnSpPr>
            <a:cxnSpLocks/>
          </p:cNvCxnSpPr>
          <p:nvPr/>
        </p:nvCxnSpPr>
        <p:spPr>
          <a:xfrm>
            <a:off x="3307841" y="2622985"/>
            <a:ext cx="3117343" cy="0"/>
          </a:xfrm>
          <a:prstGeom prst="straightConnector1">
            <a:avLst/>
          </a:prstGeom>
          <a:ln w="31750">
            <a:solidFill>
              <a:srgbClr val="232D4B"/>
            </a:solidFill>
            <a:prstDash val="dash"/>
            <a:tailEnd type="triangle"/>
          </a:ln>
        </p:spPr>
        <p:style>
          <a:lnRef idx="3">
            <a:schemeClr val="dk1"/>
          </a:lnRef>
          <a:fillRef idx="0">
            <a:schemeClr val="dk1"/>
          </a:fillRef>
          <a:effectRef idx="2">
            <a:schemeClr val="dk1"/>
          </a:effectRef>
          <a:fontRef idx="minor">
            <a:schemeClr val="tx1"/>
          </a:fontRef>
        </p:style>
      </p:cxnSp>
      <p:sp>
        <p:nvSpPr>
          <p:cNvPr id="56" name="TextBox 55">
            <a:extLst>
              <a:ext uri="{FF2B5EF4-FFF2-40B4-BE49-F238E27FC236}">
                <a16:creationId xmlns:a16="http://schemas.microsoft.com/office/drawing/2014/main" id="{38E3936E-6AFC-029F-02E5-9A005384761A}"/>
              </a:ext>
            </a:extLst>
          </p:cNvPr>
          <p:cNvSpPr txBox="1"/>
          <p:nvPr/>
        </p:nvSpPr>
        <p:spPr>
          <a:xfrm>
            <a:off x="3422205" y="2242266"/>
            <a:ext cx="2839846" cy="338554"/>
          </a:xfrm>
          <a:prstGeom prst="rect">
            <a:avLst/>
          </a:prstGeom>
          <a:noFill/>
        </p:spPr>
        <p:txBody>
          <a:bodyPr wrap="square" rtlCol="0">
            <a:spAutoFit/>
          </a:bodyPr>
          <a:lstStyle/>
          <a:p>
            <a:pPr algn="ctr"/>
            <a:r>
              <a:rPr lang="en-US" sz="1600" i="1" dirty="0"/>
              <a:t>Theorized – stability of OXTRm</a:t>
            </a:r>
          </a:p>
        </p:txBody>
      </p:sp>
      <p:sp>
        <p:nvSpPr>
          <p:cNvPr id="3" name="TextBox 2">
            <a:extLst>
              <a:ext uri="{FF2B5EF4-FFF2-40B4-BE49-F238E27FC236}">
                <a16:creationId xmlns:a16="http://schemas.microsoft.com/office/drawing/2014/main" id="{06299A94-191C-ECC5-FEA8-2D8D37243647}"/>
              </a:ext>
            </a:extLst>
          </p:cNvPr>
          <p:cNvSpPr txBox="1"/>
          <p:nvPr/>
        </p:nvSpPr>
        <p:spPr>
          <a:xfrm>
            <a:off x="3133344" y="4531098"/>
            <a:ext cx="2252471" cy="584775"/>
          </a:xfrm>
          <a:prstGeom prst="rect">
            <a:avLst/>
          </a:prstGeom>
          <a:noFill/>
        </p:spPr>
        <p:txBody>
          <a:bodyPr wrap="square" rtlCol="0">
            <a:spAutoFit/>
          </a:bodyPr>
          <a:lstStyle/>
          <a:p>
            <a:pPr algn="ctr"/>
            <a:r>
              <a:rPr lang="en-US" sz="1600" i="1" dirty="0"/>
              <a:t>Compensatory upregulation</a:t>
            </a:r>
          </a:p>
        </p:txBody>
      </p:sp>
    </p:spTree>
    <p:extLst>
      <p:ext uri="{BB962C8B-B14F-4D97-AF65-F5344CB8AC3E}">
        <p14:creationId xmlns:p14="http://schemas.microsoft.com/office/powerpoint/2010/main" val="83965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Conclusions &amp; Discussion</a:t>
            </a:r>
          </a:p>
        </p:txBody>
      </p:sp>
      <p:sp>
        <p:nvSpPr>
          <p:cNvPr id="3" name="Content Placeholder 2">
            <a:extLst>
              <a:ext uri="{FF2B5EF4-FFF2-40B4-BE49-F238E27FC236}">
                <a16:creationId xmlns:a16="http://schemas.microsoft.com/office/drawing/2014/main" id="{064973A4-4425-EF93-BA88-BC8C0865E125}"/>
              </a:ext>
            </a:extLst>
          </p:cNvPr>
          <p:cNvSpPr>
            <a:spLocks noGrp="1"/>
          </p:cNvSpPr>
          <p:nvPr>
            <p:ph idx="1"/>
          </p:nvPr>
        </p:nvSpPr>
        <p:spPr/>
        <p:txBody>
          <a:bodyPr/>
          <a:lstStyle/>
          <a:p>
            <a:r>
              <a:rPr lang="en-US" dirty="0"/>
              <a:t>Oxytocin may help adolescents, particularly females, adapt to current and expected harsh environments, by downregulating the salience of negative social stimuli (</a:t>
            </a:r>
            <a:r>
              <a:rPr lang="en-US" dirty="0" err="1"/>
              <a:t>Krol</a:t>
            </a:r>
            <a:r>
              <a:rPr lang="en-US" dirty="0"/>
              <a:t>, Puglia, et al., 2019)</a:t>
            </a:r>
          </a:p>
          <a:p>
            <a:r>
              <a:rPr lang="en-US" dirty="0"/>
              <a:t>Reduced salience of negative stimuli may help promote social bonding and reduce negative attention biases that can contribute to depression, anxiety</a:t>
            </a:r>
          </a:p>
          <a:p>
            <a:r>
              <a:rPr lang="en-US" dirty="0"/>
              <a:t>Adolescent girls may be more likely to respond to social stress by affiliating rather than fighting/fleeing, which would likely be aided by increased oxytocin signaling</a:t>
            </a:r>
          </a:p>
          <a:p>
            <a:pPr lvl="1"/>
            <a:r>
              <a:rPr lang="en-US" dirty="0"/>
              <a:t>Tend and befriend theory of oxytocin (Taylor, 2006)</a:t>
            </a:r>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1343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FEC0F-4DCF-AD03-9BA1-E00389248A95}"/>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64973A4-4425-EF93-BA88-BC8C0865E125}"/>
              </a:ext>
            </a:extLst>
          </p:cNvPr>
          <p:cNvSpPr>
            <a:spLocks noGrp="1"/>
          </p:cNvSpPr>
          <p:nvPr>
            <p:ph idx="1"/>
          </p:nvPr>
        </p:nvSpPr>
        <p:spPr/>
        <p:txBody>
          <a:bodyPr/>
          <a:lstStyle/>
          <a:p>
            <a:pPr marL="0" indent="0">
              <a:buNone/>
            </a:pPr>
            <a:r>
              <a:rPr lang="en-US" dirty="0"/>
              <a:t>Acknowledgments:</a:t>
            </a:r>
          </a:p>
          <a:p>
            <a:r>
              <a:rPr lang="en-US" dirty="0"/>
              <a:t>Joe Allen</a:t>
            </a:r>
          </a:p>
          <a:p>
            <a:r>
              <a:rPr lang="en-US" dirty="0"/>
              <a:t>Jessica Connelly</a:t>
            </a:r>
          </a:p>
          <a:p>
            <a:r>
              <a:rPr lang="en-US" dirty="0"/>
              <a:t>ARG Lab Members</a:t>
            </a:r>
          </a:p>
          <a:p>
            <a:r>
              <a:rPr lang="en-US" dirty="0"/>
              <a:t>Connelly Lab members (Katie </a:t>
            </a:r>
            <a:r>
              <a:rPr lang="en-US" dirty="0" err="1"/>
              <a:t>Krol</a:t>
            </a:r>
            <a:r>
              <a:rPr lang="en-US" dirty="0"/>
              <a:t>, Joshua </a:t>
            </a:r>
            <a:r>
              <a:rPr lang="en-US" dirty="0" err="1"/>
              <a:t>Danoff</a:t>
            </a:r>
            <a:r>
              <a:rPr lang="en-US" dirty="0"/>
              <a:t>)</a:t>
            </a:r>
          </a:p>
          <a:p>
            <a:pPr marL="0" indent="0">
              <a:buNone/>
            </a:pPr>
            <a:endParaRPr lang="en-US" dirty="0"/>
          </a:p>
          <a:p>
            <a:pPr marL="0" indent="0">
              <a:buNone/>
            </a:pPr>
            <a:r>
              <a:rPr lang="en-US" dirty="0"/>
              <a:t>Adolescence Research Group: </a:t>
            </a:r>
            <a:r>
              <a:rPr lang="en-US" dirty="0" err="1"/>
              <a:t>teenresearch.org</a:t>
            </a:r>
            <a:endParaRPr lang="en-US" dirty="0"/>
          </a:p>
          <a:p>
            <a:pPr marL="0" indent="0">
              <a:buNone/>
            </a:pPr>
            <a:r>
              <a:rPr lang="en-US" dirty="0"/>
              <a:t>Connelly Lab: </a:t>
            </a:r>
            <a:r>
              <a:rPr lang="en-US" dirty="0" err="1"/>
              <a:t>connellylab.com</a:t>
            </a:r>
            <a:endParaRPr lang="en-US" dirty="0"/>
          </a:p>
        </p:txBody>
      </p:sp>
      <p:sp>
        <p:nvSpPr>
          <p:cNvPr id="4" name="Rectangle 3">
            <a:extLst>
              <a:ext uri="{FF2B5EF4-FFF2-40B4-BE49-F238E27FC236}">
                <a16:creationId xmlns:a16="http://schemas.microsoft.com/office/drawing/2014/main" id="{95AD5F7A-8A85-04BA-3343-9925AB005522}"/>
              </a:ext>
            </a:extLst>
          </p:cNvPr>
          <p:cNvSpPr/>
          <p:nvPr/>
        </p:nvSpPr>
        <p:spPr>
          <a:xfrm>
            <a:off x="-97536" y="-50228"/>
            <a:ext cx="12399264" cy="306260"/>
          </a:xfrm>
          <a:prstGeom prst="rect">
            <a:avLst/>
          </a:prstGeom>
          <a:solidFill>
            <a:srgbClr val="E5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7528AA9-34DE-0737-0A49-56800964AFAA}"/>
              </a:ext>
            </a:extLst>
          </p:cNvPr>
          <p:cNvSpPr/>
          <p:nvPr/>
        </p:nvSpPr>
        <p:spPr>
          <a:xfrm>
            <a:off x="-97536" y="6592316"/>
            <a:ext cx="12399264" cy="306260"/>
          </a:xfrm>
          <a:prstGeom prst="rect">
            <a:avLst/>
          </a:prstGeom>
          <a:solidFill>
            <a:srgbClr val="232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715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TotalTime>
  <Words>702</Words>
  <Application>Microsoft Macintosh PowerPoint</Application>
  <PresentationFormat>Widescreen</PresentationFormat>
  <Paragraphs>90</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Epigenetic Regulation of the Oxytocin System as an Indicator of Adaptation to Overcontrolling Parenting and Psychosocial Functioning in Adulthood</vt:lpstr>
      <vt:lpstr>Stress Adaptation in Adolescence</vt:lpstr>
      <vt:lpstr>Oxytocin and OXTRm</vt:lpstr>
      <vt:lpstr>Present Study</vt:lpstr>
      <vt:lpstr>Results</vt:lpstr>
      <vt:lpstr>Results</vt:lpstr>
      <vt:lpstr>Conclusions &amp;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Epigenetic Regulation of the Oxytocin System as an Indicator of Adaptation to Overcontrolling Parenting and Psychosocial Functioning in Adulthood</dc:title>
  <dc:creator>Amanda Hellwig</dc:creator>
  <cp:lastModifiedBy>Amanda Hellwig</cp:lastModifiedBy>
  <cp:revision>23</cp:revision>
  <dcterms:created xsi:type="dcterms:W3CDTF">2023-04-09T17:41:40Z</dcterms:created>
  <dcterms:modified xsi:type="dcterms:W3CDTF">2023-04-10T21:42:58Z</dcterms:modified>
</cp:coreProperties>
</file>