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918400" cy="38404800"/>
  <p:notesSz cx="6858000" cy="9313863"/>
  <p:defaultTextStyle>
    <a:defPPr>
      <a:defRPr lang="en-US"/>
    </a:defPPr>
    <a:lvl1pPr marL="0" algn="l" defTabSz="4095610" rtl="0" eaLnBrk="1" latinLnBrk="0" hangingPunct="1">
      <a:defRPr sz="8025" kern="1200">
        <a:solidFill>
          <a:schemeClr val="tx1"/>
        </a:solidFill>
        <a:latin typeface="+mn-lt"/>
        <a:ea typeface="+mn-ea"/>
        <a:cs typeface="+mn-cs"/>
      </a:defRPr>
    </a:lvl1pPr>
    <a:lvl2pPr marL="2047807" algn="l" defTabSz="4095610" rtl="0" eaLnBrk="1" latinLnBrk="0" hangingPunct="1">
      <a:defRPr sz="8025" kern="1200">
        <a:solidFill>
          <a:schemeClr val="tx1"/>
        </a:solidFill>
        <a:latin typeface="+mn-lt"/>
        <a:ea typeface="+mn-ea"/>
        <a:cs typeface="+mn-cs"/>
      </a:defRPr>
    </a:lvl2pPr>
    <a:lvl3pPr marL="4095610" algn="l" defTabSz="4095610" rtl="0" eaLnBrk="1" latinLnBrk="0" hangingPunct="1">
      <a:defRPr sz="8025" kern="1200">
        <a:solidFill>
          <a:schemeClr val="tx1"/>
        </a:solidFill>
        <a:latin typeface="+mn-lt"/>
        <a:ea typeface="+mn-ea"/>
        <a:cs typeface="+mn-cs"/>
      </a:defRPr>
    </a:lvl3pPr>
    <a:lvl4pPr marL="6143416" algn="l" defTabSz="4095610" rtl="0" eaLnBrk="1" latinLnBrk="0" hangingPunct="1">
      <a:defRPr sz="8025" kern="1200">
        <a:solidFill>
          <a:schemeClr val="tx1"/>
        </a:solidFill>
        <a:latin typeface="+mn-lt"/>
        <a:ea typeface="+mn-ea"/>
        <a:cs typeface="+mn-cs"/>
      </a:defRPr>
    </a:lvl4pPr>
    <a:lvl5pPr marL="8191222" algn="l" defTabSz="4095610" rtl="0" eaLnBrk="1" latinLnBrk="0" hangingPunct="1">
      <a:defRPr sz="8025" kern="1200">
        <a:solidFill>
          <a:schemeClr val="tx1"/>
        </a:solidFill>
        <a:latin typeface="+mn-lt"/>
        <a:ea typeface="+mn-ea"/>
        <a:cs typeface="+mn-cs"/>
      </a:defRPr>
    </a:lvl5pPr>
    <a:lvl6pPr marL="10239026" algn="l" defTabSz="4095610" rtl="0" eaLnBrk="1" latinLnBrk="0" hangingPunct="1">
      <a:defRPr sz="8025" kern="1200">
        <a:solidFill>
          <a:schemeClr val="tx1"/>
        </a:solidFill>
        <a:latin typeface="+mn-lt"/>
        <a:ea typeface="+mn-ea"/>
        <a:cs typeface="+mn-cs"/>
      </a:defRPr>
    </a:lvl6pPr>
    <a:lvl7pPr marL="12286833" algn="l" defTabSz="4095610" rtl="0" eaLnBrk="1" latinLnBrk="0" hangingPunct="1">
      <a:defRPr sz="8025" kern="1200">
        <a:solidFill>
          <a:schemeClr val="tx1"/>
        </a:solidFill>
        <a:latin typeface="+mn-lt"/>
        <a:ea typeface="+mn-ea"/>
        <a:cs typeface="+mn-cs"/>
      </a:defRPr>
    </a:lvl7pPr>
    <a:lvl8pPr marL="14334638" algn="l" defTabSz="4095610" rtl="0" eaLnBrk="1" latinLnBrk="0" hangingPunct="1">
      <a:defRPr sz="8025" kern="1200">
        <a:solidFill>
          <a:schemeClr val="tx1"/>
        </a:solidFill>
        <a:latin typeface="+mn-lt"/>
        <a:ea typeface="+mn-ea"/>
        <a:cs typeface="+mn-cs"/>
      </a:defRPr>
    </a:lvl8pPr>
    <a:lvl9pPr marL="16382444" algn="l" defTabSz="4095610" rtl="0" eaLnBrk="1" latinLnBrk="0" hangingPunct="1">
      <a:defRPr sz="80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9072" userDrawn="1">
          <p15:clr>
            <a:srgbClr val="A4A3A4"/>
          </p15:clr>
        </p15:guide>
        <p15:guide id="3" orient="horz" pos="12096" userDrawn="1">
          <p15:clr>
            <a:srgbClr val="A4A3A4"/>
          </p15:clr>
        </p15:guide>
        <p15:guide id="4" pos="10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a Perrone" initials="" lastIdx="12" clrIdx="0"/>
  <p:cmAuthor id="1" name="Merai Estafanous" initials="ME" lastIdx="1" clrIdx="1"/>
  <p:cmAuthor id="2" name="Corey Pettit" initials="CP" lastIdx="1" clrIdx="2">
    <p:extLst>
      <p:ext uri="{19B8F6BF-5375-455C-9EA6-DF929625EA0E}">
        <p15:presenceInfo xmlns:p15="http://schemas.microsoft.com/office/powerpoint/2012/main" userId="S::capettit@ad.uci.edu::d3c5d80f-9431-4ff6-b3c4-71a5ab68f7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70A"/>
    <a:srgbClr val="6B0111"/>
    <a:srgbClr val="FFC835"/>
    <a:srgbClr val="FAD313"/>
    <a:srgbClr val="1C89FF"/>
    <a:srgbClr val="0EEB00"/>
    <a:srgbClr val="910017"/>
    <a:srgbClr val="820709"/>
    <a:srgbClr val="800114"/>
    <a:srgbClr val="9F0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34" autoAdjust="0"/>
    <p:restoredTop sz="95859" autoAdjust="0"/>
  </p:normalViewPr>
  <p:slideViewPr>
    <p:cSldViewPr>
      <p:cViewPr varScale="1">
        <p:scale>
          <a:sx n="20" d="100"/>
          <a:sy n="20" d="100"/>
        </p:scale>
        <p:origin x="3246" y="90"/>
      </p:cViewPr>
      <p:guideLst>
        <p:guide orient="horz" pos="8640"/>
        <p:guide pos="9072"/>
        <p:guide orient="horz" pos="12096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1930382"/>
            <a:ext cx="27980640" cy="82321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1762720"/>
            <a:ext cx="2304288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06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12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18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224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531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837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143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44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D8A8-80E2-4F92-B2C4-964AED6445E1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1D3-AED7-41C5-8C4D-A8F7C35AB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D8A8-80E2-4F92-B2C4-964AED6445E1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1D3-AED7-41C5-8C4D-A8F7C35AB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537976"/>
            <a:ext cx="7406640" cy="327685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537976"/>
            <a:ext cx="21671280" cy="327685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D8A8-80E2-4F92-B2C4-964AED6445E1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1D3-AED7-41C5-8C4D-A8F7C35AB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D8A8-80E2-4F92-B2C4-964AED6445E1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1D3-AED7-41C5-8C4D-A8F7C35AB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4678642"/>
            <a:ext cx="27980640" cy="7627620"/>
          </a:xfrm>
        </p:spPr>
        <p:txBody>
          <a:bodyPr anchor="t"/>
          <a:lstStyle>
            <a:lvl1pPr algn="l">
              <a:defRPr sz="113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6277601"/>
            <a:ext cx="27980640" cy="8401049"/>
          </a:xfrm>
        </p:spPr>
        <p:txBody>
          <a:bodyPr anchor="b"/>
          <a:lstStyle>
            <a:lvl1pPr marL="0" indent="0">
              <a:buNone/>
              <a:defRPr sz="5733">
                <a:solidFill>
                  <a:schemeClr val="tx1">
                    <a:tint val="75000"/>
                  </a:schemeClr>
                </a:solidFill>
              </a:defRPr>
            </a:lvl1pPr>
            <a:lvl2pPr marL="1306246" indent="0">
              <a:buNone/>
              <a:defRPr sz="5133">
                <a:solidFill>
                  <a:schemeClr val="tx1">
                    <a:tint val="75000"/>
                  </a:schemeClr>
                </a:solidFill>
              </a:defRPr>
            </a:lvl2pPr>
            <a:lvl3pPr marL="2612495" indent="0">
              <a:buNone/>
              <a:defRPr sz="4601">
                <a:solidFill>
                  <a:schemeClr val="tx1">
                    <a:tint val="75000"/>
                  </a:schemeClr>
                </a:solidFill>
              </a:defRPr>
            </a:lvl3pPr>
            <a:lvl4pPr marL="3918740" indent="0">
              <a:buNone/>
              <a:defRPr sz="4001">
                <a:solidFill>
                  <a:schemeClr val="tx1">
                    <a:tint val="75000"/>
                  </a:schemeClr>
                </a:solidFill>
              </a:defRPr>
            </a:lvl4pPr>
            <a:lvl5pPr marL="5224987" indent="0">
              <a:buNone/>
              <a:defRPr sz="4001">
                <a:solidFill>
                  <a:schemeClr val="tx1">
                    <a:tint val="75000"/>
                  </a:schemeClr>
                </a:solidFill>
              </a:defRPr>
            </a:lvl5pPr>
            <a:lvl6pPr marL="6531233" indent="0">
              <a:buNone/>
              <a:defRPr sz="4001">
                <a:solidFill>
                  <a:schemeClr val="tx1">
                    <a:tint val="75000"/>
                  </a:schemeClr>
                </a:solidFill>
              </a:defRPr>
            </a:lvl6pPr>
            <a:lvl7pPr marL="7837479" indent="0">
              <a:buNone/>
              <a:defRPr sz="4001">
                <a:solidFill>
                  <a:schemeClr val="tx1">
                    <a:tint val="75000"/>
                  </a:schemeClr>
                </a:solidFill>
              </a:defRPr>
            </a:lvl7pPr>
            <a:lvl8pPr marL="9143725" indent="0">
              <a:buNone/>
              <a:defRPr sz="4001">
                <a:solidFill>
                  <a:schemeClr val="tx1">
                    <a:tint val="75000"/>
                  </a:schemeClr>
                </a:solidFill>
              </a:defRPr>
            </a:lvl8pPr>
            <a:lvl9pPr marL="10449975" indent="0">
              <a:buNone/>
              <a:defRPr sz="40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D8A8-80E2-4F92-B2C4-964AED6445E1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1D3-AED7-41C5-8C4D-A8F7C35AB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8961128"/>
            <a:ext cx="14538960" cy="25345392"/>
          </a:xfrm>
        </p:spPr>
        <p:txBody>
          <a:bodyPr/>
          <a:lstStyle>
            <a:lvl1pPr>
              <a:defRPr sz="8001"/>
            </a:lvl1pPr>
            <a:lvl2pPr>
              <a:defRPr sz="6866"/>
            </a:lvl2pPr>
            <a:lvl3pPr>
              <a:defRPr sz="5733"/>
            </a:lvl3pPr>
            <a:lvl4pPr>
              <a:defRPr sz="5133"/>
            </a:lvl4pPr>
            <a:lvl5pPr>
              <a:defRPr sz="5133"/>
            </a:lvl5pPr>
            <a:lvl6pPr>
              <a:defRPr sz="5133"/>
            </a:lvl6pPr>
            <a:lvl7pPr>
              <a:defRPr sz="5133"/>
            </a:lvl7pPr>
            <a:lvl8pPr>
              <a:defRPr sz="5133"/>
            </a:lvl8pPr>
            <a:lvl9pPr>
              <a:defRPr sz="5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8961128"/>
            <a:ext cx="14538960" cy="25345392"/>
          </a:xfrm>
        </p:spPr>
        <p:txBody>
          <a:bodyPr/>
          <a:lstStyle>
            <a:lvl1pPr>
              <a:defRPr sz="8001"/>
            </a:lvl1pPr>
            <a:lvl2pPr>
              <a:defRPr sz="6866"/>
            </a:lvl2pPr>
            <a:lvl3pPr>
              <a:defRPr sz="5733"/>
            </a:lvl3pPr>
            <a:lvl4pPr>
              <a:defRPr sz="5133"/>
            </a:lvl4pPr>
            <a:lvl5pPr>
              <a:defRPr sz="5133"/>
            </a:lvl5pPr>
            <a:lvl6pPr>
              <a:defRPr sz="5133"/>
            </a:lvl6pPr>
            <a:lvl7pPr>
              <a:defRPr sz="5133"/>
            </a:lvl7pPr>
            <a:lvl8pPr>
              <a:defRPr sz="5133"/>
            </a:lvl8pPr>
            <a:lvl9pPr>
              <a:defRPr sz="5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D8A8-80E2-4F92-B2C4-964AED6445E1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1D3-AED7-41C5-8C4D-A8F7C35AB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5" y="8596636"/>
            <a:ext cx="14544677" cy="3582669"/>
          </a:xfrm>
        </p:spPr>
        <p:txBody>
          <a:bodyPr anchor="b"/>
          <a:lstStyle>
            <a:lvl1pPr marL="0" indent="0">
              <a:buNone/>
              <a:defRPr sz="6866" b="1"/>
            </a:lvl1pPr>
            <a:lvl2pPr marL="1306246" indent="0">
              <a:buNone/>
              <a:defRPr sz="5733" b="1"/>
            </a:lvl2pPr>
            <a:lvl3pPr marL="2612495" indent="0">
              <a:buNone/>
              <a:defRPr sz="5133" b="1"/>
            </a:lvl3pPr>
            <a:lvl4pPr marL="3918740" indent="0">
              <a:buNone/>
              <a:defRPr sz="4601" b="1"/>
            </a:lvl4pPr>
            <a:lvl5pPr marL="5224987" indent="0">
              <a:buNone/>
              <a:defRPr sz="4601" b="1"/>
            </a:lvl5pPr>
            <a:lvl6pPr marL="6531233" indent="0">
              <a:buNone/>
              <a:defRPr sz="4601" b="1"/>
            </a:lvl6pPr>
            <a:lvl7pPr marL="7837479" indent="0">
              <a:buNone/>
              <a:defRPr sz="4601" b="1"/>
            </a:lvl7pPr>
            <a:lvl8pPr marL="9143725" indent="0">
              <a:buNone/>
              <a:defRPr sz="4601" b="1"/>
            </a:lvl8pPr>
            <a:lvl9pPr marL="10449975" indent="0">
              <a:buNone/>
              <a:defRPr sz="460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5" y="12179305"/>
            <a:ext cx="14544677" cy="22127212"/>
          </a:xfrm>
        </p:spPr>
        <p:txBody>
          <a:bodyPr/>
          <a:lstStyle>
            <a:lvl1pPr>
              <a:defRPr sz="6866"/>
            </a:lvl1pPr>
            <a:lvl2pPr>
              <a:defRPr sz="5733"/>
            </a:lvl2pPr>
            <a:lvl3pPr>
              <a:defRPr sz="5133"/>
            </a:lvl3pPr>
            <a:lvl4pPr>
              <a:defRPr sz="4601"/>
            </a:lvl4pPr>
            <a:lvl5pPr>
              <a:defRPr sz="4601"/>
            </a:lvl5pPr>
            <a:lvl6pPr>
              <a:defRPr sz="4601"/>
            </a:lvl6pPr>
            <a:lvl7pPr>
              <a:defRPr sz="4601"/>
            </a:lvl7pPr>
            <a:lvl8pPr>
              <a:defRPr sz="4601"/>
            </a:lvl8pPr>
            <a:lvl9pPr>
              <a:defRPr sz="46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1" y="8596636"/>
            <a:ext cx="14550393" cy="3582669"/>
          </a:xfrm>
        </p:spPr>
        <p:txBody>
          <a:bodyPr anchor="b"/>
          <a:lstStyle>
            <a:lvl1pPr marL="0" indent="0">
              <a:buNone/>
              <a:defRPr sz="6866" b="1"/>
            </a:lvl1pPr>
            <a:lvl2pPr marL="1306246" indent="0">
              <a:buNone/>
              <a:defRPr sz="5733" b="1"/>
            </a:lvl2pPr>
            <a:lvl3pPr marL="2612495" indent="0">
              <a:buNone/>
              <a:defRPr sz="5133" b="1"/>
            </a:lvl3pPr>
            <a:lvl4pPr marL="3918740" indent="0">
              <a:buNone/>
              <a:defRPr sz="4601" b="1"/>
            </a:lvl4pPr>
            <a:lvl5pPr marL="5224987" indent="0">
              <a:buNone/>
              <a:defRPr sz="4601" b="1"/>
            </a:lvl5pPr>
            <a:lvl6pPr marL="6531233" indent="0">
              <a:buNone/>
              <a:defRPr sz="4601" b="1"/>
            </a:lvl6pPr>
            <a:lvl7pPr marL="7837479" indent="0">
              <a:buNone/>
              <a:defRPr sz="4601" b="1"/>
            </a:lvl7pPr>
            <a:lvl8pPr marL="9143725" indent="0">
              <a:buNone/>
              <a:defRPr sz="4601" b="1"/>
            </a:lvl8pPr>
            <a:lvl9pPr marL="10449975" indent="0">
              <a:buNone/>
              <a:defRPr sz="460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1" y="12179305"/>
            <a:ext cx="14550393" cy="22127212"/>
          </a:xfrm>
        </p:spPr>
        <p:txBody>
          <a:bodyPr/>
          <a:lstStyle>
            <a:lvl1pPr>
              <a:defRPr sz="6866"/>
            </a:lvl1pPr>
            <a:lvl2pPr>
              <a:defRPr sz="5733"/>
            </a:lvl2pPr>
            <a:lvl3pPr>
              <a:defRPr sz="5133"/>
            </a:lvl3pPr>
            <a:lvl4pPr>
              <a:defRPr sz="4601"/>
            </a:lvl4pPr>
            <a:lvl5pPr>
              <a:defRPr sz="4601"/>
            </a:lvl5pPr>
            <a:lvl6pPr>
              <a:defRPr sz="4601"/>
            </a:lvl6pPr>
            <a:lvl7pPr>
              <a:defRPr sz="4601"/>
            </a:lvl7pPr>
            <a:lvl8pPr>
              <a:defRPr sz="4601"/>
            </a:lvl8pPr>
            <a:lvl9pPr>
              <a:defRPr sz="46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D8A8-80E2-4F92-B2C4-964AED6445E1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1D3-AED7-41C5-8C4D-A8F7C35AB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D8A8-80E2-4F92-B2C4-964AED6445E1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1D3-AED7-41C5-8C4D-A8F7C35AB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D8A8-80E2-4F92-B2C4-964AED6445E1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1D3-AED7-41C5-8C4D-A8F7C35AB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7" y="1529080"/>
            <a:ext cx="10829927" cy="6507480"/>
          </a:xfrm>
        </p:spPr>
        <p:txBody>
          <a:bodyPr anchor="b"/>
          <a:lstStyle>
            <a:lvl1pPr algn="l">
              <a:defRPr sz="57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529088"/>
            <a:ext cx="18402300" cy="32777432"/>
          </a:xfrm>
        </p:spPr>
        <p:txBody>
          <a:bodyPr/>
          <a:lstStyle>
            <a:lvl1pPr>
              <a:defRPr sz="9201"/>
            </a:lvl1pPr>
            <a:lvl2pPr>
              <a:defRPr sz="8001"/>
            </a:lvl2pPr>
            <a:lvl3pPr>
              <a:defRPr sz="6866"/>
            </a:lvl3pPr>
            <a:lvl4pPr>
              <a:defRPr sz="5733"/>
            </a:lvl4pPr>
            <a:lvl5pPr>
              <a:defRPr sz="5733"/>
            </a:lvl5pPr>
            <a:lvl6pPr>
              <a:defRPr sz="5733"/>
            </a:lvl6pPr>
            <a:lvl7pPr>
              <a:defRPr sz="5733"/>
            </a:lvl7pPr>
            <a:lvl8pPr>
              <a:defRPr sz="5733"/>
            </a:lvl8pPr>
            <a:lvl9pPr>
              <a:defRPr sz="5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7" y="8036568"/>
            <a:ext cx="10829927" cy="26269952"/>
          </a:xfrm>
        </p:spPr>
        <p:txBody>
          <a:bodyPr/>
          <a:lstStyle>
            <a:lvl1pPr marL="0" indent="0">
              <a:buNone/>
              <a:defRPr sz="4001"/>
            </a:lvl1pPr>
            <a:lvl2pPr marL="1306246" indent="0">
              <a:buNone/>
              <a:defRPr sz="3467"/>
            </a:lvl2pPr>
            <a:lvl3pPr marL="2612495" indent="0">
              <a:buNone/>
              <a:defRPr sz="2867"/>
            </a:lvl3pPr>
            <a:lvl4pPr marL="3918740" indent="0">
              <a:buNone/>
              <a:defRPr sz="2534"/>
            </a:lvl4pPr>
            <a:lvl5pPr marL="5224987" indent="0">
              <a:buNone/>
              <a:defRPr sz="2534"/>
            </a:lvl5pPr>
            <a:lvl6pPr marL="6531233" indent="0">
              <a:buNone/>
              <a:defRPr sz="2534"/>
            </a:lvl6pPr>
            <a:lvl7pPr marL="7837479" indent="0">
              <a:buNone/>
              <a:defRPr sz="2534"/>
            </a:lvl7pPr>
            <a:lvl8pPr marL="9143725" indent="0">
              <a:buNone/>
              <a:defRPr sz="2534"/>
            </a:lvl8pPr>
            <a:lvl9pPr marL="10449975" indent="0">
              <a:buNone/>
              <a:defRPr sz="253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D8A8-80E2-4F92-B2C4-964AED6445E1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1D3-AED7-41C5-8C4D-A8F7C35AB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26883365"/>
            <a:ext cx="19751040" cy="3173732"/>
          </a:xfrm>
        </p:spPr>
        <p:txBody>
          <a:bodyPr anchor="b"/>
          <a:lstStyle>
            <a:lvl1pPr algn="l">
              <a:defRPr sz="57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431540"/>
            <a:ext cx="19751040" cy="23042880"/>
          </a:xfrm>
        </p:spPr>
        <p:txBody>
          <a:bodyPr/>
          <a:lstStyle>
            <a:lvl1pPr marL="0" indent="0">
              <a:buNone/>
              <a:defRPr sz="9201"/>
            </a:lvl1pPr>
            <a:lvl2pPr marL="1306246" indent="0">
              <a:buNone/>
              <a:defRPr sz="8001"/>
            </a:lvl2pPr>
            <a:lvl3pPr marL="2612495" indent="0">
              <a:buNone/>
              <a:defRPr sz="6866"/>
            </a:lvl3pPr>
            <a:lvl4pPr marL="3918740" indent="0">
              <a:buNone/>
              <a:defRPr sz="5733"/>
            </a:lvl4pPr>
            <a:lvl5pPr marL="5224987" indent="0">
              <a:buNone/>
              <a:defRPr sz="5733"/>
            </a:lvl5pPr>
            <a:lvl6pPr marL="6531233" indent="0">
              <a:buNone/>
              <a:defRPr sz="5733"/>
            </a:lvl6pPr>
            <a:lvl7pPr marL="7837479" indent="0">
              <a:buNone/>
              <a:defRPr sz="5733"/>
            </a:lvl7pPr>
            <a:lvl8pPr marL="9143725" indent="0">
              <a:buNone/>
              <a:defRPr sz="5733"/>
            </a:lvl8pPr>
            <a:lvl9pPr marL="10449975" indent="0">
              <a:buNone/>
              <a:defRPr sz="5733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0057098"/>
            <a:ext cx="19751040" cy="4507229"/>
          </a:xfrm>
        </p:spPr>
        <p:txBody>
          <a:bodyPr/>
          <a:lstStyle>
            <a:lvl1pPr marL="0" indent="0">
              <a:buNone/>
              <a:defRPr sz="4001"/>
            </a:lvl1pPr>
            <a:lvl2pPr marL="1306246" indent="0">
              <a:buNone/>
              <a:defRPr sz="3467"/>
            </a:lvl2pPr>
            <a:lvl3pPr marL="2612495" indent="0">
              <a:buNone/>
              <a:defRPr sz="2867"/>
            </a:lvl3pPr>
            <a:lvl4pPr marL="3918740" indent="0">
              <a:buNone/>
              <a:defRPr sz="2534"/>
            </a:lvl4pPr>
            <a:lvl5pPr marL="5224987" indent="0">
              <a:buNone/>
              <a:defRPr sz="2534"/>
            </a:lvl5pPr>
            <a:lvl6pPr marL="6531233" indent="0">
              <a:buNone/>
              <a:defRPr sz="2534"/>
            </a:lvl6pPr>
            <a:lvl7pPr marL="7837479" indent="0">
              <a:buNone/>
              <a:defRPr sz="2534"/>
            </a:lvl7pPr>
            <a:lvl8pPr marL="9143725" indent="0">
              <a:buNone/>
              <a:defRPr sz="2534"/>
            </a:lvl8pPr>
            <a:lvl9pPr marL="10449975" indent="0">
              <a:buNone/>
              <a:defRPr sz="253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D8A8-80E2-4F92-B2C4-964AED6445E1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11D3-AED7-41C5-8C4D-A8F7C35AB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537972"/>
            <a:ext cx="29626560" cy="6400800"/>
          </a:xfrm>
          <a:prstGeom prst="rect">
            <a:avLst/>
          </a:prstGeom>
        </p:spPr>
        <p:txBody>
          <a:bodyPr vert="horz" lIns="548640" tIns="274320" rIns="548640" bIns="2743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8961128"/>
            <a:ext cx="29626560" cy="25345392"/>
          </a:xfrm>
          <a:prstGeom prst="rect">
            <a:avLst/>
          </a:prstGeom>
        </p:spPr>
        <p:txBody>
          <a:bodyPr vert="horz" lIns="548640" tIns="274320" rIns="548640" bIns="2743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35595562"/>
            <a:ext cx="7680960" cy="2044700"/>
          </a:xfrm>
          <a:prstGeom prst="rect">
            <a:avLst/>
          </a:prstGeom>
        </p:spPr>
        <p:txBody>
          <a:bodyPr vert="horz" lIns="548640" tIns="274320" rIns="548640" bIns="274320" rtlCol="0" anchor="ctr"/>
          <a:lstStyle>
            <a:lvl1pPr algn="l">
              <a:defRPr sz="34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FD8A8-80E2-4F92-B2C4-964AED6445E1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35595562"/>
            <a:ext cx="10424160" cy="2044700"/>
          </a:xfrm>
          <a:prstGeom prst="rect">
            <a:avLst/>
          </a:prstGeom>
        </p:spPr>
        <p:txBody>
          <a:bodyPr vert="horz" lIns="548640" tIns="274320" rIns="548640" bIns="274320" rtlCol="0" anchor="ctr"/>
          <a:lstStyle>
            <a:lvl1pPr algn="ctr">
              <a:defRPr sz="34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35595562"/>
            <a:ext cx="7680960" cy="2044700"/>
          </a:xfrm>
          <a:prstGeom prst="rect">
            <a:avLst/>
          </a:prstGeom>
        </p:spPr>
        <p:txBody>
          <a:bodyPr vert="horz" lIns="548640" tIns="274320" rIns="548640" bIns="274320" rtlCol="0" anchor="ctr"/>
          <a:lstStyle>
            <a:lvl1pPr algn="r">
              <a:defRPr sz="34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311D3-AED7-41C5-8C4D-A8F7C35ABF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12495" rtl="0" eaLnBrk="1" latinLnBrk="0" hangingPunct="1">
        <a:spcBef>
          <a:spcPct val="0"/>
        </a:spcBef>
        <a:buNone/>
        <a:defRPr sz="125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9687" indent="-979687" algn="l" defTabSz="2612495" rtl="0" eaLnBrk="1" latinLnBrk="0" hangingPunct="1">
        <a:spcBef>
          <a:spcPct val="20000"/>
        </a:spcBef>
        <a:buFont typeface="Arial" pitchFamily="34" charset="0"/>
        <a:buChar char="•"/>
        <a:defRPr sz="9201" kern="1200">
          <a:solidFill>
            <a:schemeClr val="tx1"/>
          </a:solidFill>
          <a:latin typeface="+mn-lt"/>
          <a:ea typeface="+mn-ea"/>
          <a:cs typeface="+mn-cs"/>
        </a:defRPr>
      </a:lvl1pPr>
      <a:lvl2pPr marL="2122652" indent="-816406" algn="l" defTabSz="2612495" rtl="0" eaLnBrk="1" latinLnBrk="0" hangingPunct="1">
        <a:spcBef>
          <a:spcPct val="20000"/>
        </a:spcBef>
        <a:buFont typeface="Arial" pitchFamily="34" charset="0"/>
        <a:buChar char="–"/>
        <a:defRPr sz="8001" kern="1200">
          <a:solidFill>
            <a:schemeClr val="tx1"/>
          </a:solidFill>
          <a:latin typeface="+mn-lt"/>
          <a:ea typeface="+mn-ea"/>
          <a:cs typeface="+mn-cs"/>
        </a:defRPr>
      </a:lvl2pPr>
      <a:lvl3pPr marL="3265617" indent="-653123" algn="l" defTabSz="2612495" rtl="0" eaLnBrk="1" latinLnBrk="0" hangingPunct="1">
        <a:spcBef>
          <a:spcPct val="20000"/>
        </a:spcBef>
        <a:buFont typeface="Arial" pitchFamily="34" charset="0"/>
        <a:buChar char="•"/>
        <a:defRPr sz="6866" kern="1200">
          <a:solidFill>
            <a:schemeClr val="tx1"/>
          </a:solidFill>
          <a:latin typeface="+mn-lt"/>
          <a:ea typeface="+mn-ea"/>
          <a:cs typeface="+mn-cs"/>
        </a:defRPr>
      </a:lvl3pPr>
      <a:lvl4pPr marL="4571865" indent="-653123" algn="l" defTabSz="2612495" rtl="0" eaLnBrk="1" latinLnBrk="0" hangingPunct="1">
        <a:spcBef>
          <a:spcPct val="20000"/>
        </a:spcBef>
        <a:buFont typeface="Arial" pitchFamily="34" charset="0"/>
        <a:buChar char="–"/>
        <a:defRPr sz="5733" kern="1200">
          <a:solidFill>
            <a:schemeClr val="tx1"/>
          </a:solidFill>
          <a:latin typeface="+mn-lt"/>
          <a:ea typeface="+mn-ea"/>
          <a:cs typeface="+mn-cs"/>
        </a:defRPr>
      </a:lvl4pPr>
      <a:lvl5pPr marL="5878110" indent="-653123" algn="l" defTabSz="2612495" rtl="0" eaLnBrk="1" latinLnBrk="0" hangingPunct="1">
        <a:spcBef>
          <a:spcPct val="20000"/>
        </a:spcBef>
        <a:buFont typeface="Arial" pitchFamily="34" charset="0"/>
        <a:buChar char="»"/>
        <a:defRPr sz="5733" kern="1200">
          <a:solidFill>
            <a:schemeClr val="tx1"/>
          </a:solidFill>
          <a:latin typeface="+mn-lt"/>
          <a:ea typeface="+mn-ea"/>
          <a:cs typeface="+mn-cs"/>
        </a:defRPr>
      </a:lvl5pPr>
      <a:lvl6pPr marL="7184356" indent="-653123" algn="l" defTabSz="2612495" rtl="0" eaLnBrk="1" latinLnBrk="0" hangingPunct="1">
        <a:spcBef>
          <a:spcPct val="20000"/>
        </a:spcBef>
        <a:buFont typeface="Arial" pitchFamily="34" charset="0"/>
        <a:buChar char="•"/>
        <a:defRPr sz="5733" kern="1200">
          <a:solidFill>
            <a:schemeClr val="tx1"/>
          </a:solidFill>
          <a:latin typeface="+mn-lt"/>
          <a:ea typeface="+mn-ea"/>
          <a:cs typeface="+mn-cs"/>
        </a:defRPr>
      </a:lvl6pPr>
      <a:lvl7pPr marL="8490602" indent="-653123" algn="l" defTabSz="2612495" rtl="0" eaLnBrk="1" latinLnBrk="0" hangingPunct="1">
        <a:spcBef>
          <a:spcPct val="20000"/>
        </a:spcBef>
        <a:buFont typeface="Arial" pitchFamily="34" charset="0"/>
        <a:buChar char="•"/>
        <a:defRPr sz="5733" kern="1200">
          <a:solidFill>
            <a:schemeClr val="tx1"/>
          </a:solidFill>
          <a:latin typeface="+mn-lt"/>
          <a:ea typeface="+mn-ea"/>
          <a:cs typeface="+mn-cs"/>
        </a:defRPr>
      </a:lvl7pPr>
      <a:lvl8pPr marL="9796850" indent="-653123" algn="l" defTabSz="2612495" rtl="0" eaLnBrk="1" latinLnBrk="0" hangingPunct="1">
        <a:spcBef>
          <a:spcPct val="20000"/>
        </a:spcBef>
        <a:buFont typeface="Arial" pitchFamily="34" charset="0"/>
        <a:buChar char="•"/>
        <a:defRPr sz="5733" kern="1200">
          <a:solidFill>
            <a:schemeClr val="tx1"/>
          </a:solidFill>
          <a:latin typeface="+mn-lt"/>
          <a:ea typeface="+mn-ea"/>
          <a:cs typeface="+mn-cs"/>
        </a:defRPr>
      </a:lvl8pPr>
      <a:lvl9pPr marL="11103096" indent="-653123" algn="l" defTabSz="2612495" rtl="0" eaLnBrk="1" latinLnBrk="0" hangingPunct="1">
        <a:spcBef>
          <a:spcPct val="20000"/>
        </a:spcBef>
        <a:buFont typeface="Arial" pitchFamily="34" charset="0"/>
        <a:buChar char="•"/>
        <a:defRPr sz="57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12495" rtl="0" eaLnBrk="1" latinLnBrk="0" hangingPunct="1">
        <a:defRPr sz="5133" kern="1200">
          <a:solidFill>
            <a:schemeClr val="tx1"/>
          </a:solidFill>
          <a:latin typeface="+mn-lt"/>
          <a:ea typeface="+mn-ea"/>
          <a:cs typeface="+mn-cs"/>
        </a:defRPr>
      </a:lvl1pPr>
      <a:lvl2pPr marL="1306246" algn="l" defTabSz="2612495" rtl="0" eaLnBrk="1" latinLnBrk="0" hangingPunct="1">
        <a:defRPr sz="5133" kern="1200">
          <a:solidFill>
            <a:schemeClr val="tx1"/>
          </a:solidFill>
          <a:latin typeface="+mn-lt"/>
          <a:ea typeface="+mn-ea"/>
          <a:cs typeface="+mn-cs"/>
        </a:defRPr>
      </a:lvl2pPr>
      <a:lvl3pPr marL="2612495" algn="l" defTabSz="2612495" rtl="0" eaLnBrk="1" latinLnBrk="0" hangingPunct="1">
        <a:defRPr sz="5133" kern="1200">
          <a:solidFill>
            <a:schemeClr val="tx1"/>
          </a:solidFill>
          <a:latin typeface="+mn-lt"/>
          <a:ea typeface="+mn-ea"/>
          <a:cs typeface="+mn-cs"/>
        </a:defRPr>
      </a:lvl3pPr>
      <a:lvl4pPr marL="3918740" algn="l" defTabSz="2612495" rtl="0" eaLnBrk="1" latinLnBrk="0" hangingPunct="1">
        <a:defRPr sz="5133" kern="1200">
          <a:solidFill>
            <a:schemeClr val="tx1"/>
          </a:solidFill>
          <a:latin typeface="+mn-lt"/>
          <a:ea typeface="+mn-ea"/>
          <a:cs typeface="+mn-cs"/>
        </a:defRPr>
      </a:lvl4pPr>
      <a:lvl5pPr marL="5224987" algn="l" defTabSz="2612495" rtl="0" eaLnBrk="1" latinLnBrk="0" hangingPunct="1">
        <a:defRPr sz="5133" kern="1200">
          <a:solidFill>
            <a:schemeClr val="tx1"/>
          </a:solidFill>
          <a:latin typeface="+mn-lt"/>
          <a:ea typeface="+mn-ea"/>
          <a:cs typeface="+mn-cs"/>
        </a:defRPr>
      </a:lvl5pPr>
      <a:lvl6pPr marL="6531233" algn="l" defTabSz="2612495" rtl="0" eaLnBrk="1" latinLnBrk="0" hangingPunct="1">
        <a:defRPr sz="5133" kern="1200">
          <a:solidFill>
            <a:schemeClr val="tx1"/>
          </a:solidFill>
          <a:latin typeface="+mn-lt"/>
          <a:ea typeface="+mn-ea"/>
          <a:cs typeface="+mn-cs"/>
        </a:defRPr>
      </a:lvl6pPr>
      <a:lvl7pPr marL="7837479" algn="l" defTabSz="2612495" rtl="0" eaLnBrk="1" latinLnBrk="0" hangingPunct="1">
        <a:defRPr sz="5133" kern="1200">
          <a:solidFill>
            <a:schemeClr val="tx1"/>
          </a:solidFill>
          <a:latin typeface="+mn-lt"/>
          <a:ea typeface="+mn-ea"/>
          <a:cs typeface="+mn-cs"/>
        </a:defRPr>
      </a:lvl7pPr>
      <a:lvl8pPr marL="9143725" algn="l" defTabSz="2612495" rtl="0" eaLnBrk="1" latinLnBrk="0" hangingPunct="1">
        <a:defRPr sz="5133" kern="1200">
          <a:solidFill>
            <a:schemeClr val="tx1"/>
          </a:solidFill>
          <a:latin typeface="+mn-lt"/>
          <a:ea typeface="+mn-ea"/>
          <a:cs typeface="+mn-cs"/>
        </a:defRPr>
      </a:lvl8pPr>
      <a:lvl9pPr marL="10449975" algn="l" defTabSz="2612495" rtl="0" eaLnBrk="1" latinLnBrk="0" hangingPunct="1">
        <a:defRPr sz="5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>
            <a:extLst>
              <a:ext uri="{FF2B5EF4-FFF2-40B4-BE49-F238E27FC236}">
                <a16:creationId xmlns:a16="http://schemas.microsoft.com/office/drawing/2014/main" id="{16C35573-4C92-A442-8DC7-6A6DC433F817}"/>
              </a:ext>
            </a:extLst>
          </p:cNvPr>
          <p:cNvGrpSpPr/>
          <p:nvPr/>
        </p:nvGrpSpPr>
        <p:grpSpPr>
          <a:xfrm>
            <a:off x="130389" y="-609600"/>
            <a:ext cx="32788011" cy="39014400"/>
            <a:chOff x="457200" y="-2108305"/>
            <a:chExt cx="21939532" cy="35305632"/>
          </a:xfrm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 flipV="1">
              <a:off x="457200" y="1452236"/>
              <a:ext cx="21939532" cy="317450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58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261257" tIns="130629" rIns="261257" bIns="130629" anchor="ctr"/>
            <a:lstStyle/>
            <a:p>
              <a:r>
                <a:rPr lang="en-US" sz="3000" dirty="0">
                  <a:latin typeface="Calibri"/>
                  <a:cs typeface="Calibri"/>
                </a:rPr>
                <a:t> 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6552919" y="4077027"/>
              <a:ext cx="5687591" cy="28050280"/>
            </a:xfrm>
            <a:prstGeom prst="rect">
              <a:avLst/>
            </a:prstGeom>
            <a:solidFill>
              <a:schemeClr val="bg1"/>
            </a:solidFill>
            <a:ln w="158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1257" tIns="130629" rIns="261257" bIns="130629" rtlCol="0" anchor="ctr"/>
            <a:lstStyle/>
            <a:p>
              <a:pPr marL="428604" indent="-428604">
                <a:buFont typeface="Arial" panose="020B0604020202020204" pitchFamily="34" charset="0"/>
                <a:buChar char="•"/>
              </a:pPr>
              <a:endParaRPr lang="en-US" sz="1350" kern="100" dirty="0">
                <a:solidFill>
                  <a:srgbClr val="000000"/>
                </a:solidFill>
                <a:highlight>
                  <a:srgbClr val="FEFEFE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28604" indent="-428604">
                <a:buFont typeface="Arial" panose="020B0604020202020204" pitchFamily="34" charset="0"/>
                <a:buChar char="•"/>
              </a:pPr>
              <a:endParaRPr lang="en-US" sz="262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232382" y="4077026"/>
              <a:ext cx="9734228" cy="28050281"/>
            </a:xfrm>
            <a:prstGeom prst="rect">
              <a:avLst/>
            </a:prstGeom>
            <a:solidFill>
              <a:schemeClr val="bg1"/>
            </a:solidFill>
            <a:ln w="158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1257" tIns="130629" rIns="261257" bIns="130629" rtlCol="0" anchor="ctr"/>
            <a:lstStyle/>
            <a:p>
              <a:pPr algn="ctr"/>
              <a:endParaRPr lang="en-US" sz="3000" dirty="0">
                <a:latin typeface="Calibri"/>
                <a:cs typeface="Calibri"/>
              </a:endParaRPr>
            </a:p>
          </p:txBody>
        </p:sp>
        <p:sp>
          <p:nvSpPr>
            <p:cNvPr id="4" name="Rectangle 36"/>
            <p:cNvSpPr>
              <a:spLocks noChangeArrowheads="1"/>
            </p:cNvSpPr>
            <p:nvPr/>
          </p:nvSpPr>
          <p:spPr bwMode="auto">
            <a:xfrm flipV="1">
              <a:off x="457200" y="-1630593"/>
              <a:ext cx="21933451" cy="5018194"/>
            </a:xfrm>
            <a:prstGeom prst="rect">
              <a:avLst/>
            </a:prstGeom>
            <a:solidFill>
              <a:schemeClr val="bg1"/>
            </a:solidFill>
            <a:ln w="158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261257" tIns="130629" rIns="261257" bIns="130629" anchor="ctr"/>
            <a:lstStyle/>
            <a:p>
              <a:r>
                <a:rPr lang="en-US" sz="3000" dirty="0">
                  <a:latin typeface="Calibri"/>
                  <a:cs typeface="Calibri"/>
                </a:rPr>
                <a:t> 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64533" y="4077026"/>
              <a:ext cx="5061034" cy="28050281"/>
            </a:xfrm>
            <a:prstGeom prst="rect">
              <a:avLst/>
            </a:prstGeom>
            <a:solidFill>
              <a:schemeClr val="bg1"/>
            </a:solidFill>
            <a:ln w="158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1257" tIns="130629" rIns="261257" bIns="130629" rtlCol="0" anchor="ctr"/>
            <a:lstStyle/>
            <a:p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2472056" y="-2108305"/>
              <a:ext cx="351690" cy="899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261257" tIns="130629" rIns="261257" bIns="130629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 sz="3000">
                <a:latin typeface="Calibri"/>
                <a:cs typeface="Calibri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664533" y="4132243"/>
              <a:ext cx="5043615" cy="1424112"/>
            </a:xfrm>
            <a:prstGeom prst="rect">
              <a:avLst/>
            </a:prstGeom>
            <a:solidFill>
              <a:schemeClr val="tx2"/>
            </a:solidFill>
            <a:ln w="158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1257" tIns="130629" rIns="261257" bIns="130629" rtlCol="0" anchor="ctr"/>
            <a:lstStyle/>
            <a:p>
              <a:pPr algn="ctr"/>
              <a:r>
                <a:rPr lang="en-US" sz="60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Introduction</a:t>
              </a:r>
              <a:r>
                <a:rPr lang="en-US" sz="6000" dirty="0">
                  <a:solidFill>
                    <a:schemeClr val="bg1"/>
                  </a:solidFill>
                  <a:latin typeface="Calibri"/>
                  <a:cs typeface="Calibri"/>
                </a:rPr>
                <a:t> 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1613528" y="5077166"/>
              <a:ext cx="3948868" cy="1239540"/>
            </a:xfrm>
            <a:prstGeom prst="rect">
              <a:avLst/>
            </a:prstGeom>
          </p:spPr>
          <p:txBody>
            <a:bodyPr wrap="square" lIns="76200" tIns="38100" rIns="76200" bIns="38100">
              <a:spAutoFit/>
            </a:bodyPr>
            <a:lstStyle/>
            <a:p>
              <a:endParaRPr lang="en-US" sz="3000">
                <a:latin typeface="Calibri"/>
                <a:cs typeface="Calibri"/>
              </a:endParaRPr>
            </a:p>
            <a:p>
              <a:endParaRPr lang="en-US" sz="3000">
                <a:latin typeface="Calibri"/>
                <a:cs typeface="Calibri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0E4757D-A880-D940-A6A3-517D0DF77D59}"/>
                </a:ext>
              </a:extLst>
            </p:cNvPr>
            <p:cNvSpPr txBox="1"/>
            <p:nvPr/>
          </p:nvSpPr>
          <p:spPr>
            <a:xfrm>
              <a:off x="3387417" y="-1217769"/>
              <a:ext cx="16590248" cy="47646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261257" tIns="130629" rIns="261257" bIns="130629" rtlCol="0">
              <a:spAutoFit/>
            </a:bodyPr>
            <a:lstStyle/>
            <a:p>
              <a:pPr algn="ctr"/>
              <a:r>
                <a:rPr lang="en-US" sz="6500" dirty="0">
                  <a:solidFill>
                    <a:srgbClr val="22222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Cross-partner congruence in parent's relationship threat responses and the intergenerational transmission of aggression</a:t>
              </a:r>
            </a:p>
            <a:p>
              <a:pPr algn="ctr"/>
              <a:endParaRPr lang="en-US" sz="50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5000" dirty="0">
                  <a:latin typeface="Calibri" panose="020F0502020204030204" pitchFamily="34" charset="0"/>
                  <a:cs typeface="Calibri" panose="020F0502020204030204" pitchFamily="34" charset="0"/>
                </a:rPr>
                <a:t>Corey Pettit, Joseph Allen, Margaret Brehm, Olivia Hazelwood </a:t>
              </a:r>
              <a:endParaRPr lang="en-US" sz="5000" baseline="30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r>
                <a:rPr lang="en-US" sz="5000" dirty="0">
                  <a:latin typeface="Calibri" panose="020F0502020204030204" pitchFamily="34" charset="0"/>
                  <a:cs typeface="Calibri" panose="020F0502020204030204" pitchFamily="34" charset="0"/>
                </a:rPr>
                <a:t>University of Virginia</a:t>
              </a:r>
            </a:p>
            <a:p>
              <a:pPr algn="ctr"/>
              <a:endParaRPr lang="en-US" sz="4500" b="1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0D8AD02-AAB0-1041-A0DD-9F656360BF1A}"/>
                </a:ext>
              </a:extLst>
            </p:cNvPr>
            <p:cNvSpPr txBox="1"/>
            <p:nvPr/>
          </p:nvSpPr>
          <p:spPr>
            <a:xfrm>
              <a:off x="823068" y="5592441"/>
              <a:ext cx="4889271" cy="13006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883" indent="-342883">
                <a:buFont typeface="Arial" panose="020B0604020202020204" pitchFamily="34" charset="0"/>
                <a:buChar char="•"/>
              </a:pPr>
              <a:r>
                <a:rPr lang="en-US" sz="3200" kern="1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The way parents navigate conflict can have important implications for the romantic relationships of their children.</a:t>
              </a:r>
            </a:p>
            <a:p>
              <a:endPara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342883" indent="-342883">
                <a:buFont typeface="Arial" panose="020B0604020202020204" pitchFamily="34" charset="0"/>
                <a:buChar char="•"/>
              </a:pPr>
              <a:r>
                <a:rPr lang="en-US" sz="3200" kern="1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Modeling maladaptive responses to conflict, like verbal aggression, can create risk for the intergenerational transmission of aggression (</a:t>
              </a:r>
              <a:r>
                <a:rPr lang="en-US" sz="3200" kern="1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Crick &amp; Dodge, 1994</a:t>
              </a:r>
              <a:r>
                <a:rPr lang="en-US" sz="3200" kern="1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). </a:t>
              </a:r>
            </a:p>
            <a:p>
              <a:endPara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342883" indent="-342883">
                <a:buFont typeface="Arial" panose="020B0604020202020204" pitchFamily="34" charset="0"/>
                <a:buChar char="•"/>
              </a:pPr>
              <a:r>
                <a:rPr lang="en-US" sz="3200" kern="1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The </a:t>
              </a:r>
              <a:r>
                <a:rPr lang="en-US" sz="3200" i="1" kern="1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interaction</a:t>
              </a:r>
              <a:r>
                <a:rPr lang="en-US" sz="3200" kern="1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between partners’ conflict responses can determine their relational impact, so research is needed exploring the link between dyadic patterns of parents’ conflict responses and the intergenerational transmission of aggression (</a:t>
              </a:r>
              <a:r>
                <a:rPr lang="en-US" sz="3200" kern="1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Gottman, 1999</a:t>
              </a:r>
              <a:r>
                <a:rPr lang="en-US" sz="3200" kern="1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). </a:t>
              </a:r>
            </a:p>
            <a:p>
              <a:endPara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342883" indent="-342883">
                <a:buFont typeface="Arial" panose="020B0604020202020204" pitchFamily="34" charset="0"/>
                <a:buChar char="•"/>
              </a:pPr>
              <a:r>
                <a:rPr lang="en-US" sz="3200" kern="1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Specifically, the congruent use of adverse conflict behaviors may model a method of conflict where partners are attuned to and negatively amplifying each other’s behaviors. </a:t>
              </a:r>
            </a:p>
            <a:p>
              <a:endPara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342883" indent="-342883">
                <a:buFont typeface="Arial" panose="020B0604020202020204" pitchFamily="34" charset="0"/>
                <a:buChar char="•"/>
              </a:pPr>
              <a:r>
                <a:rPr lang="en-US" sz="3200" kern="1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Negative affect reciprocity may be unique risk factor for relationship aggression, but has not been examined intergenerationally (</a:t>
              </a:r>
              <a:r>
                <a:rPr lang="en-US" sz="32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Cordova et al., 1993; Margolin et al., 1988</a:t>
              </a:r>
              <a:r>
                <a:rPr lang="en-US" sz="3200" kern="1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). 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88023" y="18533603"/>
              <a:ext cx="5017066" cy="1424112"/>
            </a:xfrm>
            <a:prstGeom prst="rect">
              <a:avLst/>
            </a:prstGeom>
            <a:solidFill>
              <a:schemeClr val="tx2"/>
            </a:solidFill>
            <a:ln w="158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1257" tIns="130629" rIns="261257" bIns="130629" rtlCol="0" anchor="ctr"/>
            <a:lstStyle/>
            <a:p>
              <a:pPr algn="ctr"/>
              <a:r>
                <a:rPr lang="en-US" sz="60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Hypotheses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6523079" y="21543710"/>
              <a:ext cx="5660136" cy="1434905"/>
            </a:xfrm>
            <a:prstGeom prst="rect">
              <a:avLst/>
            </a:prstGeom>
            <a:solidFill>
              <a:schemeClr val="tx2"/>
            </a:solidFill>
            <a:ln w="158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1257" tIns="130629" rIns="261257" bIns="130629" rtlCol="0" anchor="ctr"/>
            <a:lstStyle/>
            <a:p>
              <a:pPr algn="ctr"/>
              <a:r>
                <a:rPr lang="en-US" sz="60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Selected</a:t>
              </a:r>
              <a:r>
                <a:rPr lang="en-US" sz="6000" dirty="0">
                  <a:solidFill>
                    <a:schemeClr val="bg1"/>
                  </a:solidFill>
                  <a:latin typeface="Avenir Medium"/>
                  <a:cs typeface="Avenir Medium"/>
                </a:rPr>
                <a:t> References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45EA903-1163-CE48-8C6D-CBE0F3A86C3D}"/>
                </a:ext>
              </a:extLst>
            </p:cNvPr>
            <p:cNvSpPr txBox="1"/>
            <p:nvPr/>
          </p:nvSpPr>
          <p:spPr>
            <a:xfrm>
              <a:off x="16645744" y="24504865"/>
              <a:ext cx="5525724" cy="1258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04786" indent="-304786">
                <a:buAutoNum type="arabicPeriod"/>
              </a:pPr>
              <a:endParaRPr lang="en-US" sz="3000" dirty="0"/>
            </a:p>
            <a:p>
              <a:endParaRPr lang="en-US" sz="30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232381" y="4115796"/>
              <a:ext cx="9734228" cy="1440559"/>
            </a:xfrm>
            <a:prstGeom prst="rect">
              <a:avLst/>
            </a:prstGeom>
            <a:solidFill>
              <a:schemeClr val="tx2"/>
            </a:solidFill>
            <a:ln w="158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1257" tIns="130629" rIns="261257" bIns="130629" rtlCol="0" anchor="ctr"/>
            <a:lstStyle/>
            <a:p>
              <a:pPr algn="ctr"/>
              <a:r>
                <a:rPr lang="en-US" sz="60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Results</a:t>
              </a:r>
            </a:p>
          </p:txBody>
        </p:sp>
      </p:grpSp>
      <p:pic>
        <p:nvPicPr>
          <p:cNvPr id="57" name="Picture 56">
            <a:extLst>
              <a:ext uri="{FF2B5EF4-FFF2-40B4-BE49-F238E27FC236}">
                <a16:creationId xmlns:a16="http://schemas.microsoft.com/office/drawing/2014/main" id="{7C8405FB-6F03-074F-9C91-30EC1E38A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78183" y="789132"/>
            <a:ext cx="3703566" cy="3230103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E5CD9842-2A93-6B4E-A1AF-F1044D4DC21E}"/>
              </a:ext>
            </a:extLst>
          </p:cNvPr>
          <p:cNvSpPr txBox="1"/>
          <p:nvPr/>
        </p:nvSpPr>
        <p:spPr>
          <a:xfrm>
            <a:off x="24282819" y="25931282"/>
            <a:ext cx="8505192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75" dirty="0"/>
          </a:p>
          <a:p>
            <a:endParaRPr lang="en-US" sz="1875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19C834-D080-C1F2-26C9-AC27909D5667}"/>
              </a:ext>
            </a:extLst>
          </p:cNvPr>
          <p:cNvSpPr/>
          <p:nvPr/>
        </p:nvSpPr>
        <p:spPr>
          <a:xfrm>
            <a:off x="336852" y="29775944"/>
            <a:ext cx="7525599" cy="1082012"/>
          </a:xfrm>
          <a:prstGeom prst="rect">
            <a:avLst/>
          </a:prstGeom>
          <a:solidFill>
            <a:schemeClr val="tx2"/>
          </a:solidFill>
          <a:ln w="158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1257" tIns="130629" rIns="261257" bIns="130629"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4FFB1D-4F49-5740-FB76-EFC827D3C6A9}"/>
              </a:ext>
            </a:extLst>
          </p:cNvPr>
          <p:cNvSpPr txBox="1"/>
          <p:nvPr/>
        </p:nvSpPr>
        <p:spPr>
          <a:xfrm>
            <a:off x="503229" y="23813631"/>
            <a:ext cx="75255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/>
              <a:t>Hypothesis 1: </a:t>
            </a:r>
            <a:r>
              <a:rPr lang="en-US" sz="3500" dirty="0"/>
              <a:t>Couple level conflict negativity will predict higher levels of negativity in offspring’s romantic relationships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5B337D-4D43-E6C1-4CB0-250100BC6D8E}"/>
              </a:ext>
            </a:extLst>
          </p:cNvPr>
          <p:cNvSpPr txBox="1"/>
          <p:nvPr/>
        </p:nvSpPr>
        <p:spPr>
          <a:xfrm>
            <a:off x="594335" y="26679919"/>
            <a:ext cx="7229353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/>
              <a:t>Hypothesis 2: </a:t>
            </a:r>
            <a:r>
              <a:rPr lang="en-US" sz="3500" dirty="0"/>
              <a:t>Parents’ conflict negativity congruence will be negatively associated with conflict negativity in offspring’s romantic relationships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AD6D5E-A281-B60D-2AEF-E3F102BD9070}"/>
              </a:ext>
            </a:extLst>
          </p:cNvPr>
          <p:cNvSpPr txBox="1"/>
          <p:nvPr/>
        </p:nvSpPr>
        <p:spPr>
          <a:xfrm>
            <a:off x="460942" y="31051225"/>
            <a:ext cx="733390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83" indent="-342883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Drawn from larger longitudinal study of 184  participants assessed since age 13. </a:t>
            </a:r>
          </a:p>
          <a:p>
            <a:pPr marL="342883" indent="-342883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107 adolescents (58%) identified themselves as Caucasian, 53 (29%) as African American, 15 (8%) as of mixed race⁄ ethnicity, and 9 (5%) as being from other minority groups.</a:t>
            </a:r>
          </a:p>
          <a:p>
            <a:pPr marL="342883" indent="-342883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Median family income: $40,000–$59,999 range.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83" indent="-342883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Each parent reported on conflict behaviors when participants were 17 years old. </a:t>
            </a:r>
          </a:p>
          <a:p>
            <a:pPr marL="342883" indent="-342883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Target participants reported on conflict behaviors between age 29 and 33.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2F9A10-FA47-252C-FDA3-F30CFE5BD14E}"/>
              </a:ext>
            </a:extLst>
          </p:cNvPr>
          <p:cNvSpPr/>
          <p:nvPr/>
        </p:nvSpPr>
        <p:spPr>
          <a:xfrm>
            <a:off x="24208161" y="15773400"/>
            <a:ext cx="8490204" cy="1119202"/>
          </a:xfrm>
          <a:prstGeom prst="rect">
            <a:avLst/>
          </a:prstGeom>
          <a:solidFill>
            <a:schemeClr val="tx2"/>
          </a:solidFill>
          <a:ln w="158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1257" tIns="130629" rIns="261257" bIns="130629"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Measures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3E4BB3-14A0-CC56-F1ED-1FEF8D1FA976}"/>
              </a:ext>
            </a:extLst>
          </p:cNvPr>
          <p:cNvSpPr txBox="1"/>
          <p:nvPr/>
        </p:nvSpPr>
        <p:spPr>
          <a:xfrm>
            <a:off x="9013371" y="24009859"/>
            <a:ext cx="13944600" cy="13846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83" indent="-342883">
              <a:buFont typeface="Arial" panose="020B0604020202020204" pitchFamily="34" charset="0"/>
              <a:buChar char="•"/>
            </a:pPr>
            <a:r>
              <a:rPr lang="en-US" sz="4000" dirty="0"/>
              <a:t>RSA model indicated a significant a</a:t>
            </a:r>
            <a:r>
              <a:rPr lang="en-US" sz="4000" baseline="-25000" dirty="0"/>
              <a:t>4</a:t>
            </a:r>
            <a:r>
              <a:rPr lang="en-US" sz="4000" dirty="0"/>
              <a:t> parameter. Higher congruence was linked to higher levels of offspring aggression perpetration in later romantic relationships. </a:t>
            </a:r>
          </a:p>
          <a:p>
            <a:pPr marL="342883" indent="-342883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342883" indent="-342883">
              <a:buFont typeface="Arial" panose="020B0604020202020204" pitchFamily="34" charset="0"/>
              <a:buChar char="•"/>
            </a:pPr>
            <a:r>
              <a:rPr lang="en-US" sz="4000" dirty="0"/>
              <a:t>A significant a</a:t>
            </a:r>
            <a:r>
              <a:rPr lang="en-US" sz="4000" baseline="-25000" dirty="0"/>
              <a:t>1</a:t>
            </a:r>
            <a:r>
              <a:rPr lang="en-US" sz="4000" dirty="0"/>
              <a:t> parameter was found. Matching at high levels of aggression is linked to more offspring verbal aggression compared to matching at low levels of parent’s aggression. </a:t>
            </a:r>
          </a:p>
          <a:p>
            <a:pPr marL="342883" indent="-342883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342883" indent="-342883">
              <a:buFont typeface="Arial" panose="020B0604020202020204" pitchFamily="34" charset="0"/>
              <a:buChar char="•"/>
            </a:pPr>
            <a:r>
              <a:rPr lang="en-US" sz="4000" dirty="0"/>
              <a:t>Witnessing congruent verbal aggression at age 17 sets expectations and scripts about relationship conflict, this problematic pattern may be especially likely to prompt later relationship negativity.</a:t>
            </a:r>
          </a:p>
          <a:p>
            <a:pPr marL="342883" indent="-342883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342883" indent="-342883">
              <a:buFont typeface="Arial" panose="020B0604020202020204" pitchFamily="34" charset="0"/>
              <a:buChar char="•"/>
            </a:pPr>
            <a:r>
              <a:rPr lang="en-US" sz="4000" dirty="0"/>
              <a:t>Findings support theories of negative affect reciprocity and extend implications of theory across generations(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Cordova et al., 1993; Margolin et al., 1988</a:t>
            </a:r>
            <a:r>
              <a:rPr lang="en-US" sz="4000" dirty="0"/>
              <a:t>). </a:t>
            </a:r>
          </a:p>
          <a:p>
            <a:pPr marL="342883" indent="-342883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342883" indent="-342883">
              <a:buFont typeface="Arial" panose="020B0604020202020204" pitchFamily="34" charset="0"/>
              <a:buChar char="•"/>
            </a:pPr>
            <a:r>
              <a:rPr lang="en-US" sz="4000" dirty="0"/>
              <a:t>Findings highlight value of examining dyadic patterns when considering impact of parenting on romantic relationship development. </a:t>
            </a:r>
          </a:p>
          <a:p>
            <a:pPr marL="342883" indent="-342883">
              <a:buFont typeface="Arial" panose="020B0604020202020204" pitchFamily="34" charset="0"/>
              <a:buChar char="•"/>
            </a:pPr>
            <a:endParaRPr lang="en-US" sz="3375" dirty="0"/>
          </a:p>
          <a:p>
            <a:r>
              <a:rPr lang="en-US" sz="3375" dirty="0"/>
              <a:t> </a:t>
            </a:r>
          </a:p>
          <a:p>
            <a:r>
              <a:rPr lang="en-US" sz="2625" dirty="0"/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308635F-54B0-191C-56D4-425F47F7F4F0}"/>
              </a:ext>
            </a:extLst>
          </p:cNvPr>
          <p:cNvSpPr/>
          <p:nvPr/>
        </p:nvSpPr>
        <p:spPr>
          <a:xfrm>
            <a:off x="24163302" y="6207963"/>
            <a:ext cx="8490204" cy="1652250"/>
          </a:xfrm>
          <a:prstGeom prst="rect">
            <a:avLst/>
          </a:prstGeom>
          <a:solidFill>
            <a:schemeClr val="tx2"/>
          </a:solidFill>
          <a:ln w="158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1257" tIns="130629" rIns="261257" bIns="130629"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Descriptive</a:t>
            </a:r>
            <a:r>
              <a:rPr lang="en-US" sz="6000" dirty="0">
                <a:solidFill>
                  <a:schemeClr val="bg1"/>
                </a:solidFill>
                <a:latin typeface="Avenir Medium"/>
                <a:cs typeface="Avenir Medium"/>
              </a:rPr>
              <a:t> Statistics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0342775-E351-F127-1BE5-5936A437C88D}"/>
              </a:ext>
            </a:extLst>
          </p:cNvPr>
          <p:cNvSpPr/>
          <p:nvPr/>
        </p:nvSpPr>
        <p:spPr>
          <a:xfrm>
            <a:off x="9160325" y="8610600"/>
            <a:ext cx="13797646" cy="11521846"/>
          </a:xfrm>
          <a:prstGeom prst="rect">
            <a:avLst/>
          </a:prstGeom>
          <a:ln w="76200">
            <a:solidFill>
              <a:schemeClr val="tx2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19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8492EDB-9845-E47E-C9D5-8E4E6B03E0C7}"/>
              </a:ext>
            </a:extLst>
          </p:cNvPr>
          <p:cNvSpPr/>
          <p:nvPr/>
        </p:nvSpPr>
        <p:spPr>
          <a:xfrm>
            <a:off x="24239322" y="32613600"/>
            <a:ext cx="8490204" cy="896561"/>
          </a:xfrm>
          <a:prstGeom prst="rect">
            <a:avLst/>
          </a:prstGeom>
          <a:solidFill>
            <a:schemeClr val="tx2"/>
          </a:solidFill>
          <a:ln w="158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1257" tIns="130629" rIns="261257" bIns="130629"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Avenir Medium"/>
                <a:cs typeface="Avenir Medium"/>
              </a:rPr>
              <a:t>Study Funding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7BF0659-4027-D1D6-250B-F3E277426230}"/>
              </a:ext>
            </a:extLst>
          </p:cNvPr>
          <p:cNvSpPr txBox="1"/>
          <p:nvPr/>
        </p:nvSpPr>
        <p:spPr>
          <a:xfrm>
            <a:off x="24460201" y="33680400"/>
            <a:ext cx="801795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This study was supported by grants from the National Institute of Child Health and Human Development and the National Institute of Mental Health (R37HD058305, R01-MH58066, and F32HD102119). The content does not represent the official views of NIH.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4" name="Picture 43" descr="A screen shot of a graph&#10;&#10;Description automatically generated">
            <a:extLst>
              <a:ext uri="{FF2B5EF4-FFF2-40B4-BE49-F238E27FC236}">
                <a16:creationId xmlns:a16="http://schemas.microsoft.com/office/drawing/2014/main" id="{EEDEB18C-3884-7BDF-AF5A-006E209362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8632" y="9144000"/>
            <a:ext cx="12367350" cy="10435689"/>
          </a:xfrm>
          <a:prstGeom prst="rect">
            <a:avLst/>
          </a:prstGeom>
          <a:ln w="76200">
            <a:solidFill>
              <a:schemeClr val="tx2"/>
            </a:solidFill>
          </a:ln>
        </p:spPr>
      </p:pic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80C0BF0E-E70A-3488-F3E9-B01A4B425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210365"/>
              </p:ext>
            </p:extLst>
          </p:nvPr>
        </p:nvGraphicFramePr>
        <p:xfrm>
          <a:off x="24300235" y="8310475"/>
          <a:ext cx="8299068" cy="2286000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2766356">
                  <a:extLst>
                    <a:ext uri="{9D8B030D-6E8A-4147-A177-3AD203B41FA5}">
                      <a16:colId xmlns:a16="http://schemas.microsoft.com/office/drawing/2014/main" val="1820600547"/>
                    </a:ext>
                  </a:extLst>
                </a:gridCol>
                <a:gridCol w="2766356">
                  <a:extLst>
                    <a:ext uri="{9D8B030D-6E8A-4147-A177-3AD203B41FA5}">
                      <a16:colId xmlns:a16="http://schemas.microsoft.com/office/drawing/2014/main" val="291723188"/>
                    </a:ext>
                  </a:extLst>
                </a:gridCol>
                <a:gridCol w="2766356">
                  <a:extLst>
                    <a:ext uri="{9D8B030D-6E8A-4147-A177-3AD203B41FA5}">
                      <a16:colId xmlns:a16="http://schemas.microsoft.com/office/drawing/2014/main" val="120031414"/>
                    </a:ext>
                  </a:extLst>
                </a:gridCol>
              </a:tblGrid>
              <a:tr h="8997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0" dirty="0">
                          <a:effectLst/>
                        </a:rPr>
                        <a:t>Verbal Aggression </a:t>
                      </a:r>
                      <a:endParaRPr lang="en-US" sz="3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0" dirty="0">
                          <a:effectLst/>
                        </a:rPr>
                        <a:t>Mean</a:t>
                      </a:r>
                      <a:endParaRPr lang="en-US" sz="3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0" dirty="0">
                          <a:effectLst/>
                        </a:rPr>
                        <a:t>SD</a:t>
                      </a:r>
                      <a:endParaRPr lang="en-US" sz="3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072512074"/>
                  </a:ext>
                </a:extLst>
              </a:tr>
              <a:tr h="4498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0">
                          <a:effectLst/>
                        </a:rPr>
                        <a:t>Mother</a:t>
                      </a:r>
                      <a:endParaRPr lang="en-US" sz="3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0" dirty="0">
                          <a:effectLst/>
                        </a:rPr>
                        <a:t>8.27</a:t>
                      </a:r>
                      <a:endParaRPr lang="en-US" sz="3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0" dirty="0">
                          <a:effectLst/>
                        </a:rPr>
                        <a:t>2.70</a:t>
                      </a:r>
                      <a:endParaRPr lang="en-US" sz="3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01992935"/>
                  </a:ext>
                </a:extLst>
              </a:tr>
              <a:tr h="4498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0">
                          <a:effectLst/>
                        </a:rPr>
                        <a:t>Father</a:t>
                      </a:r>
                      <a:endParaRPr lang="en-US" sz="3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0">
                          <a:effectLst/>
                        </a:rPr>
                        <a:t>3.53</a:t>
                      </a:r>
                      <a:endParaRPr lang="en-US" sz="3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0" dirty="0">
                          <a:effectLst/>
                        </a:rPr>
                        <a:t>2.83</a:t>
                      </a:r>
                      <a:endParaRPr lang="en-US" sz="3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074715542"/>
                  </a:ext>
                </a:extLst>
              </a:tr>
              <a:tr h="4498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0">
                          <a:effectLst/>
                        </a:rPr>
                        <a:t>Offspring </a:t>
                      </a:r>
                      <a:endParaRPr lang="en-US" sz="3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0" dirty="0">
                          <a:effectLst/>
                        </a:rPr>
                        <a:t>4.22</a:t>
                      </a:r>
                      <a:endParaRPr lang="en-US" sz="3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0" dirty="0">
                          <a:effectLst/>
                        </a:rPr>
                        <a:t>5.26</a:t>
                      </a:r>
                      <a:endParaRPr lang="en-US" sz="3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995442744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B3E7347E-982E-9B2A-8144-E67242C7E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557046"/>
              </p:ext>
            </p:extLst>
          </p:nvPr>
        </p:nvGraphicFramePr>
        <p:xfrm>
          <a:off x="24292456" y="11582400"/>
          <a:ext cx="8361050" cy="3200400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2089815">
                  <a:extLst>
                    <a:ext uri="{9D8B030D-6E8A-4147-A177-3AD203B41FA5}">
                      <a16:colId xmlns:a16="http://schemas.microsoft.com/office/drawing/2014/main" val="1288947899"/>
                    </a:ext>
                  </a:extLst>
                </a:gridCol>
                <a:gridCol w="2089815">
                  <a:extLst>
                    <a:ext uri="{9D8B030D-6E8A-4147-A177-3AD203B41FA5}">
                      <a16:colId xmlns:a16="http://schemas.microsoft.com/office/drawing/2014/main" val="4270398798"/>
                    </a:ext>
                  </a:extLst>
                </a:gridCol>
                <a:gridCol w="2090710">
                  <a:extLst>
                    <a:ext uri="{9D8B030D-6E8A-4147-A177-3AD203B41FA5}">
                      <a16:colId xmlns:a16="http://schemas.microsoft.com/office/drawing/2014/main" val="441935853"/>
                    </a:ext>
                  </a:extLst>
                </a:gridCol>
                <a:gridCol w="2090710">
                  <a:extLst>
                    <a:ext uri="{9D8B030D-6E8A-4147-A177-3AD203B41FA5}">
                      <a16:colId xmlns:a16="http://schemas.microsoft.com/office/drawing/2014/main" val="333008469"/>
                    </a:ext>
                  </a:extLst>
                </a:gridCol>
              </a:tblGrid>
              <a:tr h="6133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0" dirty="0">
                          <a:effectLst/>
                        </a:rPr>
                        <a:t> </a:t>
                      </a:r>
                      <a:endParaRPr lang="en-US" sz="3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0" dirty="0">
                          <a:effectLst/>
                        </a:rPr>
                        <a:t>Mom greater than dad </a:t>
                      </a:r>
                      <a:endParaRPr lang="en-US" sz="3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0">
                          <a:effectLst/>
                        </a:rPr>
                        <a:t>Mom and dad equal</a:t>
                      </a:r>
                      <a:endParaRPr lang="en-US" sz="3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0" dirty="0">
                          <a:effectLst/>
                        </a:rPr>
                        <a:t>Dad greater than mom</a:t>
                      </a:r>
                      <a:endParaRPr lang="en-US" sz="3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271905948"/>
                  </a:ext>
                </a:extLst>
              </a:tr>
              <a:tr h="704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0" dirty="0">
                          <a:effectLst/>
                        </a:rPr>
                        <a:t>Parent aggression during conflict </a:t>
                      </a:r>
                      <a:endParaRPr lang="en-US" sz="3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0" dirty="0">
                          <a:effectLst/>
                        </a:rPr>
                        <a:t>19.05%</a:t>
                      </a:r>
                      <a:endParaRPr lang="en-US" sz="3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0" dirty="0">
                          <a:effectLst/>
                        </a:rPr>
                        <a:t>50%</a:t>
                      </a:r>
                      <a:endParaRPr lang="en-US" sz="3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0" dirty="0">
                          <a:effectLst/>
                        </a:rPr>
                        <a:t>30.95%</a:t>
                      </a:r>
                      <a:endParaRPr lang="en-US" sz="3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4227097663"/>
                  </a:ext>
                </a:extLst>
              </a:tr>
            </a:tbl>
          </a:graphicData>
        </a:graphic>
      </p:graphicFrame>
      <p:sp>
        <p:nvSpPr>
          <p:cNvPr id="48" name="TextBox 47">
            <a:extLst>
              <a:ext uri="{FF2B5EF4-FFF2-40B4-BE49-F238E27FC236}">
                <a16:creationId xmlns:a16="http://schemas.microsoft.com/office/drawing/2014/main" id="{2540BFBA-3D51-48A4-A325-C0210161FC15}"/>
              </a:ext>
            </a:extLst>
          </p:cNvPr>
          <p:cNvSpPr txBox="1"/>
          <p:nvPr/>
        </p:nvSpPr>
        <p:spPr>
          <a:xfrm>
            <a:off x="24250858" y="27432000"/>
            <a:ext cx="8403744" cy="5278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342883">
              <a:buFont typeface="Arial" panose="020B0604020202020204" pitchFamily="34" charset="0"/>
              <a:buChar char="•"/>
            </a:pPr>
            <a:r>
              <a:rPr lang="en-US" sz="2300" kern="10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Margolin, G., John, R. S., &amp; </a:t>
            </a:r>
            <a:r>
              <a:rPr lang="en-US" sz="2300" kern="100" dirty="0" err="1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Gleberman</a:t>
            </a:r>
            <a:r>
              <a:rPr lang="en-US" sz="2300" kern="10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L. (1988). Affective responses to conflictual discussions in violent and nonviolent couples. </a:t>
            </a:r>
            <a:r>
              <a:rPr lang="en-US" sz="2300" i="1" kern="1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Journal of consulting and clinical psychology</a:t>
            </a:r>
            <a:r>
              <a:rPr lang="en-US" sz="2300" kern="10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sz="2300" i="1" kern="1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56</a:t>
            </a:r>
            <a:r>
              <a:rPr lang="en-US" sz="2300" kern="10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(1), 24.</a:t>
            </a:r>
          </a:p>
          <a:p>
            <a:pPr indent="-342883">
              <a:buFont typeface="Arial" panose="020B0604020202020204" pitchFamily="34" charset="0"/>
              <a:buChar char="•"/>
            </a:pPr>
            <a:r>
              <a:rPr lang="en-US" sz="2300" kern="10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Cordova, J. V., Jacobson, N. S., Gottman, J. M., </a:t>
            </a:r>
            <a:r>
              <a:rPr lang="en-US" sz="2300" kern="100" dirty="0" err="1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Rushe</a:t>
            </a:r>
            <a:r>
              <a:rPr lang="en-US" sz="2300" kern="10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R., &amp; Cox, G. (1993). Negative reciprocity and communication in couples with a violent husband. </a:t>
            </a:r>
            <a:r>
              <a:rPr lang="en-US" sz="2300" i="1" kern="1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Journal of abnormal psychology</a:t>
            </a:r>
            <a:r>
              <a:rPr lang="en-US" sz="2300" kern="10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sz="2300" i="1" kern="1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102</a:t>
            </a:r>
            <a:r>
              <a:rPr lang="en-US" sz="2300" kern="10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(4), 559.</a:t>
            </a:r>
          </a:p>
          <a:p>
            <a:pPr indent="-342883">
              <a:buFont typeface="Arial" panose="020B0604020202020204" pitchFamily="34" charset="0"/>
              <a:buChar char="•"/>
            </a:pPr>
            <a:r>
              <a:rPr lang="en-US" sz="2300" kern="10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Crick, N. R., &amp; Dodge, K. A. (1994). A review and reformulation of social information-processing mechanisms in children's social adjustment. </a:t>
            </a:r>
            <a:r>
              <a:rPr lang="en-US" sz="2300" i="1" kern="1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Psychological bulletin</a:t>
            </a:r>
            <a:r>
              <a:rPr lang="en-US" sz="2300" kern="10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sz="2300" i="1" kern="1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  <a:r>
              <a:rPr lang="en-US" sz="2300" kern="10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(1), 74.</a:t>
            </a:r>
          </a:p>
          <a:p>
            <a:pPr indent="-342883">
              <a:buFont typeface="Arial" panose="020B0604020202020204" pitchFamily="34" charset="0"/>
              <a:buChar char="•"/>
            </a:pPr>
            <a:r>
              <a:rPr lang="en-US" sz="2300" kern="10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Gottman, J. M. (1999). </a:t>
            </a:r>
            <a:r>
              <a:rPr lang="en-US" sz="2300" i="1" kern="1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Marriage clinic: A scientifically based marital therapy</a:t>
            </a:r>
            <a:r>
              <a:rPr lang="en-US" sz="2300" kern="10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WW Norton &amp; Company.</a:t>
            </a:r>
            <a:endParaRPr lang="en-US" sz="23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342883">
              <a:buFont typeface="Arial" panose="020B0604020202020204" pitchFamily="34" charset="0"/>
              <a:buChar char="•"/>
            </a:pPr>
            <a:r>
              <a:rPr lang="en-US" sz="23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Straus, M., Hamby, S., Boney-McCoy, S., Sugarman, D. (1996). The Revised Conflict Tactics Scales (CTS2): Development and preliminary psychometric data. Journal of Family Issues, 17(3), 283-316.</a:t>
            </a:r>
            <a:endParaRPr lang="en-US" sz="23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5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8A3CC2-7484-A1E1-3290-2E69E1CC9819}"/>
              </a:ext>
            </a:extLst>
          </p:cNvPr>
          <p:cNvSpPr txBox="1"/>
          <p:nvPr/>
        </p:nvSpPr>
        <p:spPr>
          <a:xfrm>
            <a:off x="24228477" y="17145000"/>
            <a:ext cx="8125639" cy="863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83" indent="-342883"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500" kern="0" dirty="0">
                <a:solidFill>
                  <a:srgbClr val="000000"/>
                </a:solidFill>
                <a:highlight>
                  <a:srgbClr val="FEFEFE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Conflict Tactics Scale (Straus et al., 1996) was also administered to participants parents at age 17. These items were used to create a subscale measuring </a:t>
            </a:r>
            <a:r>
              <a:rPr lang="en-US" sz="35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Verbal Aggression between parents during conflict. Example excessive </a:t>
            </a:r>
            <a:r>
              <a:rPr lang="en-US" sz="35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distance items include “Your partner insulted or swore at you” and “Your partner stomped out of the room.”  α.= 73 for mothers and α.= 77 for fathers.</a:t>
            </a:r>
          </a:p>
          <a:p>
            <a:endParaRPr lang="en-US" sz="3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28604" indent="-428604">
              <a:buFont typeface="Arial" panose="020B0604020202020204" pitchFamily="34" charset="0"/>
              <a:buChar char="•"/>
            </a:pPr>
            <a:r>
              <a:rPr lang="en-US" sz="3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Conflict Tactics Scale (CTS; Straus et al, 1996) was also used to measure offspring conflict negativity between age 29-33 (Cronbach’s α =.80).  </a:t>
            </a:r>
          </a:p>
          <a:p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FFA1109-85F1-4873-FD42-E0E6C77B2F13}"/>
              </a:ext>
            </a:extLst>
          </p:cNvPr>
          <p:cNvSpPr/>
          <p:nvPr/>
        </p:nvSpPr>
        <p:spPr>
          <a:xfrm>
            <a:off x="8682981" y="21412200"/>
            <a:ext cx="14605380" cy="1376307"/>
          </a:xfrm>
          <a:prstGeom prst="rect">
            <a:avLst/>
          </a:prstGeom>
          <a:solidFill>
            <a:schemeClr val="tx2"/>
          </a:solidFill>
          <a:ln w="158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1257" tIns="130629" rIns="261257" bIns="130629"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08E487-5490-21D5-EAC8-6EFF3BF4B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110" y="625255"/>
            <a:ext cx="3703566" cy="32301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40804</TotalTime>
  <Words>807</Words>
  <Application>Microsoft Office PowerPoint</Application>
  <PresentationFormat>Custom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Avenir Medium</vt:lpstr>
      <vt:lpstr>Calibri</vt:lpstr>
      <vt:lpstr>Times New Roman</vt:lpstr>
      <vt:lpstr>Office Theme</vt:lpstr>
      <vt:lpstr>PowerPoint Presentation</vt:lpstr>
    </vt:vector>
  </TitlesOfParts>
  <Company>University of 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Adela Timmons</dc:creator>
  <cp:lastModifiedBy>Breeden, Lauren Victoria (lvb5hq)</cp:lastModifiedBy>
  <cp:revision>770</cp:revision>
  <cp:lastPrinted>2019-11-12T15:17:51Z</cp:lastPrinted>
  <dcterms:created xsi:type="dcterms:W3CDTF">2017-05-17T17:00:30Z</dcterms:created>
  <dcterms:modified xsi:type="dcterms:W3CDTF">2024-03-29T19:15:59Z</dcterms:modified>
</cp:coreProperties>
</file>