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Lst>
  <p:sldSz cx="438912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55752"/>
    <a:srgbClr val="462498"/>
    <a:srgbClr val="FFFFFF"/>
    <a:srgbClr val="79B099"/>
    <a:srgbClr val="DBFBCC"/>
    <a:srgbClr val="B1FDE5"/>
    <a:srgbClr val="ACFFE6"/>
    <a:srgbClr val="94D5B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5854"/>
    <p:restoredTop sz="96296"/>
  </p:normalViewPr>
  <p:slideViewPr>
    <p:cSldViewPr snapToGrid="0" snapToObjects="1">
      <p:cViewPr varScale="1">
        <p:scale>
          <a:sx n="23" d="100"/>
          <a:sy n="23" d="100"/>
        </p:scale>
        <p:origin x="21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n-US"/>
              <a:t>Click to edit Master title style</a:t>
            </a:r>
            <a:endParaRPr lang="en-US" dirty="0"/>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EE3BFCF-853E-AB4B-8B10-5A8BD0576AE0}" type="datetimeFigureOut">
              <a:rPr lang="en-US" smtClean="0"/>
              <a:t>7/11/2023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469B5E-2142-694F-A20A-D458AE3C0E03}" type="slidenum">
              <a:rPr lang="en-US" smtClean="0"/>
              <a:t>‹#›</a:t>
            </a:fld>
            <a:endParaRPr lang="en-US"/>
          </a:p>
        </p:txBody>
      </p:sp>
    </p:spTree>
    <p:extLst>
      <p:ext uri="{BB962C8B-B14F-4D97-AF65-F5344CB8AC3E}">
        <p14:creationId xmlns:p14="http://schemas.microsoft.com/office/powerpoint/2010/main" val="1921169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EE3BFCF-853E-AB4B-8B10-5A8BD0576AE0}" type="datetimeFigureOut">
              <a:rPr lang="en-US" smtClean="0"/>
              <a:t>7/11/2023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469B5E-2142-694F-A20A-D458AE3C0E03}" type="slidenum">
              <a:rPr lang="en-US" smtClean="0"/>
              <a:t>‹#›</a:t>
            </a:fld>
            <a:endParaRPr lang="en-US"/>
          </a:p>
        </p:txBody>
      </p:sp>
    </p:spTree>
    <p:extLst>
      <p:ext uri="{BB962C8B-B14F-4D97-AF65-F5344CB8AC3E}">
        <p14:creationId xmlns:p14="http://schemas.microsoft.com/office/powerpoint/2010/main" val="28968759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EE3BFCF-853E-AB4B-8B10-5A8BD0576AE0}" type="datetimeFigureOut">
              <a:rPr lang="en-US" smtClean="0"/>
              <a:t>7/11/2023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469B5E-2142-694F-A20A-D458AE3C0E03}" type="slidenum">
              <a:rPr lang="en-US" smtClean="0"/>
              <a:t>‹#›</a:t>
            </a:fld>
            <a:endParaRPr lang="en-US"/>
          </a:p>
        </p:txBody>
      </p:sp>
    </p:spTree>
    <p:extLst>
      <p:ext uri="{BB962C8B-B14F-4D97-AF65-F5344CB8AC3E}">
        <p14:creationId xmlns:p14="http://schemas.microsoft.com/office/powerpoint/2010/main" val="2243142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EE3BFCF-853E-AB4B-8B10-5A8BD0576AE0}" type="datetimeFigureOut">
              <a:rPr lang="en-US" smtClean="0"/>
              <a:t>7/11/2023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469B5E-2142-694F-A20A-D458AE3C0E03}" type="slidenum">
              <a:rPr lang="en-US" smtClean="0"/>
              <a:t>‹#›</a:t>
            </a:fld>
            <a:endParaRPr lang="en-US"/>
          </a:p>
        </p:txBody>
      </p:sp>
    </p:spTree>
    <p:extLst>
      <p:ext uri="{BB962C8B-B14F-4D97-AF65-F5344CB8AC3E}">
        <p14:creationId xmlns:p14="http://schemas.microsoft.com/office/powerpoint/2010/main" val="3166023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a:t>Click to edit Master title style</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EE3BFCF-853E-AB4B-8B10-5A8BD0576AE0}" type="datetimeFigureOut">
              <a:rPr lang="en-US" smtClean="0"/>
              <a:t>7/11/2023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469B5E-2142-694F-A20A-D458AE3C0E03}" type="slidenum">
              <a:rPr lang="en-US" smtClean="0"/>
              <a:t>‹#›</a:t>
            </a:fld>
            <a:endParaRPr lang="en-US"/>
          </a:p>
        </p:txBody>
      </p:sp>
    </p:spTree>
    <p:extLst>
      <p:ext uri="{BB962C8B-B14F-4D97-AF65-F5344CB8AC3E}">
        <p14:creationId xmlns:p14="http://schemas.microsoft.com/office/powerpoint/2010/main" val="2029468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EE3BFCF-853E-AB4B-8B10-5A8BD0576AE0}" type="datetimeFigureOut">
              <a:rPr lang="en-US" smtClean="0"/>
              <a:t>7/11/2023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469B5E-2142-694F-A20A-D458AE3C0E03}" type="slidenum">
              <a:rPr lang="en-US" smtClean="0"/>
              <a:t>‹#›</a:t>
            </a:fld>
            <a:endParaRPr lang="en-US"/>
          </a:p>
        </p:txBody>
      </p:sp>
    </p:spTree>
    <p:extLst>
      <p:ext uri="{BB962C8B-B14F-4D97-AF65-F5344CB8AC3E}">
        <p14:creationId xmlns:p14="http://schemas.microsoft.com/office/powerpoint/2010/main" val="2870570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EE3BFCF-853E-AB4B-8B10-5A8BD0576AE0}" type="datetimeFigureOut">
              <a:rPr lang="en-US" smtClean="0"/>
              <a:t>7/11/2023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469B5E-2142-694F-A20A-D458AE3C0E03}" type="slidenum">
              <a:rPr lang="en-US" smtClean="0"/>
              <a:t>‹#›</a:t>
            </a:fld>
            <a:endParaRPr lang="en-US"/>
          </a:p>
        </p:txBody>
      </p:sp>
    </p:spTree>
    <p:extLst>
      <p:ext uri="{BB962C8B-B14F-4D97-AF65-F5344CB8AC3E}">
        <p14:creationId xmlns:p14="http://schemas.microsoft.com/office/powerpoint/2010/main" val="2285961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EE3BFCF-853E-AB4B-8B10-5A8BD0576AE0}" type="datetimeFigureOut">
              <a:rPr lang="en-US" smtClean="0"/>
              <a:t>7/11/2023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469B5E-2142-694F-A20A-D458AE3C0E03}" type="slidenum">
              <a:rPr lang="en-US" smtClean="0"/>
              <a:t>‹#›</a:t>
            </a:fld>
            <a:endParaRPr lang="en-US"/>
          </a:p>
        </p:txBody>
      </p:sp>
    </p:spTree>
    <p:extLst>
      <p:ext uri="{BB962C8B-B14F-4D97-AF65-F5344CB8AC3E}">
        <p14:creationId xmlns:p14="http://schemas.microsoft.com/office/powerpoint/2010/main" val="3556411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E3BFCF-853E-AB4B-8B10-5A8BD0576AE0}" type="datetimeFigureOut">
              <a:rPr lang="en-US" smtClean="0"/>
              <a:t>7/11/2023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469B5E-2142-694F-A20A-D458AE3C0E03}" type="slidenum">
              <a:rPr lang="en-US" smtClean="0"/>
              <a:t>‹#›</a:t>
            </a:fld>
            <a:endParaRPr lang="en-US"/>
          </a:p>
        </p:txBody>
      </p:sp>
    </p:spTree>
    <p:extLst>
      <p:ext uri="{BB962C8B-B14F-4D97-AF65-F5344CB8AC3E}">
        <p14:creationId xmlns:p14="http://schemas.microsoft.com/office/powerpoint/2010/main" val="14494759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AEE3BFCF-853E-AB4B-8B10-5A8BD0576AE0}" type="datetimeFigureOut">
              <a:rPr lang="en-US" smtClean="0"/>
              <a:t>7/11/2023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469B5E-2142-694F-A20A-D458AE3C0E03}" type="slidenum">
              <a:rPr lang="en-US" smtClean="0"/>
              <a:t>‹#›</a:t>
            </a:fld>
            <a:endParaRPr lang="en-US"/>
          </a:p>
        </p:txBody>
      </p:sp>
    </p:spTree>
    <p:extLst>
      <p:ext uri="{BB962C8B-B14F-4D97-AF65-F5344CB8AC3E}">
        <p14:creationId xmlns:p14="http://schemas.microsoft.com/office/powerpoint/2010/main" val="4153429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AEE3BFCF-853E-AB4B-8B10-5A8BD0576AE0}" type="datetimeFigureOut">
              <a:rPr lang="en-US" smtClean="0"/>
              <a:t>7/11/2023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469B5E-2142-694F-A20A-D458AE3C0E03}" type="slidenum">
              <a:rPr lang="en-US" smtClean="0"/>
              <a:t>‹#›</a:t>
            </a:fld>
            <a:endParaRPr lang="en-US"/>
          </a:p>
        </p:txBody>
      </p:sp>
    </p:spTree>
    <p:extLst>
      <p:ext uri="{BB962C8B-B14F-4D97-AF65-F5344CB8AC3E}">
        <p14:creationId xmlns:p14="http://schemas.microsoft.com/office/powerpoint/2010/main" val="2387829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AEE3BFCF-853E-AB4B-8B10-5A8BD0576AE0}" type="datetimeFigureOut">
              <a:rPr lang="en-US" smtClean="0"/>
              <a:t>7/11/2023</a:t>
            </a:fld>
            <a:endParaRPr lang="en-US"/>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6C469B5E-2142-694F-A20A-D458AE3C0E03}" type="slidenum">
              <a:rPr lang="en-US" smtClean="0"/>
              <a:t>‹#›</a:t>
            </a:fld>
            <a:endParaRPr lang="en-US"/>
          </a:p>
        </p:txBody>
      </p:sp>
    </p:spTree>
    <p:extLst>
      <p:ext uri="{BB962C8B-B14F-4D97-AF65-F5344CB8AC3E}">
        <p14:creationId xmlns:p14="http://schemas.microsoft.com/office/powerpoint/2010/main" val="20843290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emf"/><Relationship Id="rId3" Type="http://schemas.openxmlformats.org/officeDocument/2006/relationships/image" Target="../media/image1.emf"/><Relationship Id="rId7" Type="http://schemas.openxmlformats.org/officeDocument/2006/relationships/package" Target="../embeddings/Microsoft_Word_Document2.docx"/><Relationship Id="rId2" Type="http://schemas.openxmlformats.org/officeDocument/2006/relationships/package" Target="../embeddings/Microsoft_Word_Document.docx"/><Relationship Id="rId1" Type="http://schemas.openxmlformats.org/officeDocument/2006/relationships/slideLayout" Target="../slideLayouts/slideLayout1.xml"/><Relationship Id="rId6" Type="http://schemas.openxmlformats.org/officeDocument/2006/relationships/image" Target="../media/image3.emf"/><Relationship Id="rId5" Type="http://schemas.openxmlformats.org/officeDocument/2006/relationships/package" Target="../embeddings/Microsoft_Word_Document1.docx"/><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B1FDE5"/>
            </a:gs>
            <a:gs pos="45000">
              <a:schemeClr val="accent6">
                <a:lumMod val="40000"/>
                <a:lumOff val="60000"/>
              </a:schemeClr>
            </a:gs>
            <a:gs pos="81000">
              <a:srgbClr val="DBFBCC"/>
            </a:gs>
            <a:gs pos="98000">
              <a:schemeClr val="bg1"/>
            </a:gs>
          </a:gsLst>
          <a:lin ang="18900000" scaled="1"/>
          <a:tileRect/>
        </a:gradFill>
        <a:effectLst/>
      </p:bgPr>
    </p:bg>
    <p:spTree>
      <p:nvGrpSpPr>
        <p:cNvPr id="1" name=""/>
        <p:cNvGrpSpPr/>
        <p:nvPr/>
      </p:nvGrpSpPr>
      <p:grpSpPr>
        <a:xfrm>
          <a:off x="0" y="0"/>
          <a:ext cx="0" cy="0"/>
          <a:chOff x="0" y="0"/>
          <a:chExt cx="0" cy="0"/>
        </a:xfrm>
      </p:grpSpPr>
      <p:sp>
        <p:nvSpPr>
          <p:cNvPr id="48" name="Rectangle 47">
            <a:extLst>
              <a:ext uri="{FF2B5EF4-FFF2-40B4-BE49-F238E27FC236}">
                <a16:creationId xmlns:a16="http://schemas.microsoft.com/office/drawing/2014/main" id="{7D9D13A2-037A-7F42-9C67-F16C73A07A18}"/>
              </a:ext>
            </a:extLst>
          </p:cNvPr>
          <p:cNvSpPr/>
          <p:nvPr/>
        </p:nvSpPr>
        <p:spPr>
          <a:xfrm>
            <a:off x="-52388" y="557848"/>
            <a:ext cx="43943588" cy="1274196"/>
          </a:xfrm>
          <a:prstGeom prst="rect">
            <a:avLst/>
          </a:prstGeom>
          <a:solidFill>
            <a:srgbClr val="355752"/>
          </a:solidFill>
          <a:ln>
            <a:solidFill>
              <a:srgbClr val="4624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a:extLst>
              <a:ext uri="{FF2B5EF4-FFF2-40B4-BE49-F238E27FC236}">
                <a16:creationId xmlns:a16="http://schemas.microsoft.com/office/drawing/2014/main" id="{304D1FC3-9BED-EA40-89C4-4E6DDC214B6A}"/>
              </a:ext>
            </a:extLst>
          </p:cNvPr>
          <p:cNvSpPr/>
          <p:nvPr/>
        </p:nvSpPr>
        <p:spPr>
          <a:xfrm>
            <a:off x="29640490" y="20155856"/>
            <a:ext cx="13667110" cy="11183169"/>
          </a:xfrm>
          <a:prstGeom prst="rect">
            <a:avLst/>
          </a:prstGeom>
          <a:solidFill>
            <a:srgbClr val="FFFFFF">
              <a:alpha val="2392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a:extLst>
              <a:ext uri="{FF2B5EF4-FFF2-40B4-BE49-F238E27FC236}">
                <a16:creationId xmlns:a16="http://schemas.microsoft.com/office/drawing/2014/main" id="{E9A98FB1-CDC7-7D43-ADD5-8FA72437F7D7}"/>
              </a:ext>
            </a:extLst>
          </p:cNvPr>
          <p:cNvSpPr/>
          <p:nvPr/>
        </p:nvSpPr>
        <p:spPr>
          <a:xfrm>
            <a:off x="29305905" y="3737044"/>
            <a:ext cx="13698842" cy="3699561"/>
          </a:xfrm>
          <a:prstGeom prst="rect">
            <a:avLst/>
          </a:prstGeom>
          <a:solidFill>
            <a:srgbClr val="FFFFFF">
              <a:alpha val="2392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9B0C9ADA-5A5B-754B-8D5F-8C654B2D5729}"/>
              </a:ext>
            </a:extLst>
          </p:cNvPr>
          <p:cNvSpPr/>
          <p:nvPr/>
        </p:nvSpPr>
        <p:spPr>
          <a:xfrm>
            <a:off x="848363" y="28653051"/>
            <a:ext cx="13698842" cy="3642046"/>
          </a:xfrm>
          <a:prstGeom prst="rect">
            <a:avLst/>
          </a:prstGeom>
          <a:solidFill>
            <a:srgbClr val="FFFFFF">
              <a:alpha val="2392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7761764D-9145-E64B-9AA0-6B8B285D6F8C}"/>
              </a:ext>
            </a:extLst>
          </p:cNvPr>
          <p:cNvSpPr/>
          <p:nvPr/>
        </p:nvSpPr>
        <p:spPr>
          <a:xfrm>
            <a:off x="772322" y="22815438"/>
            <a:ext cx="13698842" cy="4803814"/>
          </a:xfrm>
          <a:prstGeom prst="rect">
            <a:avLst/>
          </a:prstGeom>
          <a:solidFill>
            <a:srgbClr val="FFFFFF">
              <a:alpha val="2392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a:extLst>
              <a:ext uri="{FF2B5EF4-FFF2-40B4-BE49-F238E27FC236}">
                <a16:creationId xmlns:a16="http://schemas.microsoft.com/office/drawing/2014/main" id="{1FCDD974-1BA9-3B48-8BE3-FBE84D497BA0}"/>
              </a:ext>
            </a:extLst>
          </p:cNvPr>
          <p:cNvSpPr/>
          <p:nvPr/>
        </p:nvSpPr>
        <p:spPr>
          <a:xfrm>
            <a:off x="14923933" y="18920021"/>
            <a:ext cx="14016786" cy="5021166"/>
          </a:xfrm>
          <a:prstGeom prst="rect">
            <a:avLst/>
          </a:prstGeom>
          <a:solidFill>
            <a:srgbClr val="FFFFFF">
              <a:alpha val="2392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2B1ED1B1-85B6-6B4B-9285-FFA357FBA7D5}"/>
              </a:ext>
            </a:extLst>
          </p:cNvPr>
          <p:cNvSpPr/>
          <p:nvPr/>
        </p:nvSpPr>
        <p:spPr>
          <a:xfrm>
            <a:off x="14784731" y="3741295"/>
            <a:ext cx="14155988" cy="14102734"/>
          </a:xfrm>
          <a:prstGeom prst="rect">
            <a:avLst/>
          </a:prstGeom>
          <a:solidFill>
            <a:srgbClr val="FFFFFF">
              <a:alpha val="2392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F616726D-1724-984F-BC03-FA69A58B89C4}"/>
              </a:ext>
            </a:extLst>
          </p:cNvPr>
          <p:cNvSpPr/>
          <p:nvPr/>
        </p:nvSpPr>
        <p:spPr>
          <a:xfrm>
            <a:off x="772322" y="4746965"/>
            <a:ext cx="13698842" cy="16998043"/>
          </a:xfrm>
          <a:prstGeom prst="rect">
            <a:avLst/>
          </a:prstGeom>
          <a:solidFill>
            <a:srgbClr val="FFFFFF">
              <a:alpha val="2392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 name="Object 1">
            <a:extLst>
              <a:ext uri="{FF2B5EF4-FFF2-40B4-BE49-F238E27FC236}">
                <a16:creationId xmlns:a16="http://schemas.microsoft.com/office/drawing/2014/main" id="{6E8E4E3B-23CC-1640-8D2B-6A24D49A9B89}"/>
              </a:ext>
            </a:extLst>
          </p:cNvPr>
          <p:cNvGraphicFramePr>
            <a:graphicFrameLocks noChangeAspect="1"/>
          </p:cNvGraphicFramePr>
          <p:nvPr>
            <p:extLst>
              <p:ext uri="{D42A27DB-BD31-4B8C-83A1-F6EECF244321}">
                <p14:modId xmlns:p14="http://schemas.microsoft.com/office/powerpoint/2010/main" val="195207401"/>
              </p:ext>
            </p:extLst>
          </p:nvPr>
        </p:nvGraphicFramePr>
        <p:xfrm>
          <a:off x="14641277" y="24678910"/>
          <a:ext cx="14608612" cy="7959821"/>
        </p:xfrm>
        <a:graphic>
          <a:graphicData uri="http://schemas.openxmlformats.org/presentationml/2006/ole">
            <mc:AlternateContent xmlns:mc="http://schemas.openxmlformats.org/markup-compatibility/2006">
              <mc:Choice xmlns:v="urn:schemas-microsoft-com:vml" Requires="v">
                <p:oleObj name="Document" r:id="rId2" imgW="5943600" imgH="3238500" progId="Word.Document.12">
                  <p:embed/>
                </p:oleObj>
              </mc:Choice>
              <mc:Fallback>
                <p:oleObj name="Document" r:id="rId2" imgW="5943600" imgH="3238500" progId="Word.Document.12">
                  <p:embed/>
                  <p:pic>
                    <p:nvPicPr>
                      <p:cNvPr id="0" name=""/>
                      <p:cNvPicPr/>
                      <p:nvPr/>
                    </p:nvPicPr>
                    <p:blipFill>
                      <a:blip r:embed="rId3"/>
                      <a:stretch>
                        <a:fillRect/>
                      </a:stretch>
                    </p:blipFill>
                    <p:spPr>
                      <a:xfrm>
                        <a:off x="14641277" y="24678910"/>
                        <a:ext cx="14608612" cy="7959821"/>
                      </a:xfrm>
                      <a:prstGeom prst="rect">
                        <a:avLst/>
                      </a:prstGeom>
                    </p:spPr>
                  </p:pic>
                </p:oleObj>
              </mc:Fallback>
            </mc:AlternateContent>
          </a:graphicData>
        </a:graphic>
      </p:graphicFrame>
      <p:sp>
        <p:nvSpPr>
          <p:cNvPr id="75" name="TextBox 74">
            <a:extLst>
              <a:ext uri="{FF2B5EF4-FFF2-40B4-BE49-F238E27FC236}">
                <a16:creationId xmlns:a16="http://schemas.microsoft.com/office/drawing/2014/main" id="{FCD071A9-A872-724D-BE42-04092402C99D}"/>
              </a:ext>
            </a:extLst>
          </p:cNvPr>
          <p:cNvSpPr txBox="1"/>
          <p:nvPr/>
        </p:nvSpPr>
        <p:spPr>
          <a:xfrm>
            <a:off x="29343977" y="3741294"/>
            <a:ext cx="13773474" cy="3724096"/>
          </a:xfrm>
          <a:prstGeom prst="rect">
            <a:avLst/>
          </a:prstGeom>
          <a:noFill/>
        </p:spPr>
        <p:txBody>
          <a:bodyPr wrap="square" rtlCol="0">
            <a:spAutoFit/>
          </a:bodyPr>
          <a:lstStyle/>
          <a:p>
            <a:r>
              <a:rPr lang="en-US" sz="3600" i="1" dirty="0">
                <a:latin typeface="Times New Roman" panose="02020603050405020304" pitchFamily="18" charset="0"/>
                <a:cs typeface="Times New Roman" panose="02020603050405020304" pitchFamily="18" charset="0"/>
              </a:rPr>
              <a:t>Figure A</a:t>
            </a:r>
            <a:r>
              <a:rPr lang="en-US" sz="3600" dirty="0">
                <a:latin typeface="Times New Roman" panose="02020603050405020304" pitchFamily="18" charset="0"/>
                <a:cs typeface="Times New Roman" panose="02020603050405020304" pitchFamily="18" charset="0"/>
              </a:rPr>
              <a:t> to the left demonstrates the significant predictive relationships between the measures of </a:t>
            </a:r>
            <a:r>
              <a:rPr lang="en-US" sz="3600" b="1" dirty="0">
                <a:solidFill>
                  <a:srgbClr val="462498"/>
                </a:solidFill>
                <a:latin typeface="Times New Roman" panose="02020603050405020304" pitchFamily="18" charset="0"/>
                <a:cs typeface="Times New Roman" panose="02020603050405020304" pitchFamily="18" charset="0"/>
              </a:rPr>
              <a:t>maternal autonomy inhibition </a:t>
            </a:r>
            <a:r>
              <a:rPr lang="en-US" sz="3600" dirty="0">
                <a:latin typeface="Times New Roman" panose="02020603050405020304" pitchFamily="18" charset="0"/>
                <a:cs typeface="Times New Roman" panose="02020603050405020304" pitchFamily="18" charset="0"/>
              </a:rPr>
              <a:t>and </a:t>
            </a:r>
            <a:r>
              <a:rPr lang="en-US" sz="3600" b="1" dirty="0">
                <a:solidFill>
                  <a:srgbClr val="462498"/>
                </a:solidFill>
                <a:latin typeface="Times New Roman" panose="02020603050405020304" pitchFamily="18" charset="0"/>
                <a:cs typeface="Times New Roman" panose="02020603050405020304" pitchFamily="18" charset="0"/>
              </a:rPr>
              <a:t>passive behaviors in relationships</a:t>
            </a:r>
            <a:r>
              <a:rPr lang="en-US" sz="3600" dirty="0">
                <a:latin typeface="Times New Roman" panose="02020603050405020304" pitchFamily="18" charset="0"/>
                <a:cs typeface="Times New Roman" panose="02020603050405020304" pitchFamily="18" charset="0"/>
              </a:rPr>
              <a:t>.  The </a:t>
            </a:r>
            <a:r>
              <a:rPr lang="en-US" sz="3600" b="1" dirty="0">
                <a:solidFill>
                  <a:srgbClr val="462498"/>
                </a:solidFill>
                <a:latin typeface="Times New Roman" panose="02020603050405020304" pitchFamily="18" charset="0"/>
                <a:cs typeface="Times New Roman" panose="02020603050405020304" pitchFamily="18" charset="0"/>
              </a:rPr>
              <a:t>paternal </a:t>
            </a:r>
            <a:r>
              <a:rPr lang="en-US" sz="3600" dirty="0">
                <a:latin typeface="Times New Roman" panose="02020603050405020304" pitchFamily="18" charset="0"/>
                <a:cs typeface="Times New Roman" panose="02020603050405020304" pitchFamily="18" charset="0"/>
              </a:rPr>
              <a:t>data is in </a:t>
            </a:r>
            <a:r>
              <a:rPr lang="en-US" sz="3600" i="1" dirty="0">
                <a:latin typeface="Times New Roman" panose="02020603050405020304" pitchFamily="18" charset="0"/>
                <a:cs typeface="Times New Roman" panose="02020603050405020304" pitchFamily="18" charset="0"/>
              </a:rPr>
              <a:t>Figure B </a:t>
            </a:r>
            <a:r>
              <a:rPr lang="en-US" sz="3600" dirty="0">
                <a:latin typeface="Times New Roman" panose="02020603050405020304" pitchFamily="18" charset="0"/>
                <a:cs typeface="Times New Roman" panose="02020603050405020304" pitchFamily="18" charset="0"/>
              </a:rPr>
              <a:t>below.</a:t>
            </a: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r>
              <a:rPr lang="en-US" sz="3600" i="1" dirty="0">
                <a:latin typeface="Times New Roman" panose="02020603050405020304" pitchFamily="18" charset="0"/>
                <a:cs typeface="Times New Roman" panose="02020603050405020304" pitchFamily="18" charset="0"/>
              </a:rPr>
              <a:t>Figure C  </a:t>
            </a:r>
            <a:r>
              <a:rPr lang="en-US" sz="3600" dirty="0">
                <a:latin typeface="Times New Roman" panose="02020603050405020304" pitchFamily="18" charset="0"/>
                <a:cs typeface="Times New Roman" panose="02020603050405020304" pitchFamily="18" charset="0"/>
              </a:rPr>
              <a:t>below represents the significant predictive relationships between </a:t>
            </a:r>
            <a:r>
              <a:rPr lang="en-US" sz="3600" b="1" dirty="0">
                <a:solidFill>
                  <a:srgbClr val="462498"/>
                </a:solidFill>
                <a:latin typeface="Times New Roman" panose="02020603050405020304" pitchFamily="18" charset="0"/>
                <a:cs typeface="Times New Roman" panose="02020603050405020304" pitchFamily="18" charset="0"/>
              </a:rPr>
              <a:t>passive behaviors </a:t>
            </a:r>
            <a:r>
              <a:rPr lang="en-US" sz="3600" dirty="0">
                <a:latin typeface="Times New Roman" panose="02020603050405020304" pitchFamily="18" charset="0"/>
                <a:cs typeface="Times New Roman" panose="02020603050405020304" pitchFamily="18" charset="0"/>
              </a:rPr>
              <a:t>and </a:t>
            </a:r>
            <a:r>
              <a:rPr lang="en-US" sz="3600" b="1" dirty="0">
                <a:solidFill>
                  <a:srgbClr val="462498"/>
                </a:solidFill>
                <a:latin typeface="Times New Roman" panose="02020603050405020304" pitchFamily="18" charset="0"/>
                <a:cs typeface="Times New Roman" panose="02020603050405020304" pitchFamily="18" charset="0"/>
              </a:rPr>
              <a:t>social anxiety symptoms </a:t>
            </a:r>
            <a:r>
              <a:rPr lang="en-US" sz="3600" dirty="0">
                <a:latin typeface="Times New Roman" panose="02020603050405020304" pitchFamily="18" charset="0"/>
                <a:cs typeface="Times New Roman" panose="02020603050405020304" pitchFamily="18" charset="0"/>
              </a:rPr>
              <a:t>presented in later years.</a:t>
            </a:r>
          </a:p>
        </p:txBody>
      </p:sp>
      <p:sp>
        <p:nvSpPr>
          <p:cNvPr id="56" name="Rectangle 55">
            <a:extLst>
              <a:ext uri="{FF2B5EF4-FFF2-40B4-BE49-F238E27FC236}">
                <a16:creationId xmlns:a16="http://schemas.microsoft.com/office/drawing/2014/main" id="{BD2CBE93-A4B8-F249-94BE-975818B04357}"/>
              </a:ext>
            </a:extLst>
          </p:cNvPr>
          <p:cNvSpPr/>
          <p:nvPr/>
        </p:nvSpPr>
        <p:spPr>
          <a:xfrm>
            <a:off x="29503354" y="16624200"/>
            <a:ext cx="1821823" cy="637413"/>
          </a:xfrm>
          <a:prstGeom prst="rect">
            <a:avLst/>
          </a:prstGeom>
          <a:solidFill>
            <a:srgbClr val="355752">
              <a:alpha val="50196"/>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a:extLst>
              <a:ext uri="{FF2B5EF4-FFF2-40B4-BE49-F238E27FC236}">
                <a16:creationId xmlns:a16="http://schemas.microsoft.com/office/drawing/2014/main" id="{3C56B8CE-A1FA-9B40-B77B-4F942AE7B424}"/>
              </a:ext>
            </a:extLst>
          </p:cNvPr>
          <p:cNvSpPr/>
          <p:nvPr/>
        </p:nvSpPr>
        <p:spPr>
          <a:xfrm>
            <a:off x="29352603" y="7870106"/>
            <a:ext cx="1821823" cy="637413"/>
          </a:xfrm>
          <a:prstGeom prst="rect">
            <a:avLst/>
          </a:prstGeom>
          <a:solidFill>
            <a:srgbClr val="355752">
              <a:alpha val="50196"/>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AEB81278-0F78-FE49-83D6-C7C75FE39B2C}"/>
              </a:ext>
            </a:extLst>
          </p:cNvPr>
          <p:cNvSpPr/>
          <p:nvPr/>
        </p:nvSpPr>
        <p:spPr>
          <a:xfrm>
            <a:off x="26852607" y="30736252"/>
            <a:ext cx="1821823" cy="637413"/>
          </a:xfrm>
          <a:prstGeom prst="rect">
            <a:avLst/>
          </a:prstGeom>
          <a:solidFill>
            <a:srgbClr val="355752">
              <a:alpha val="50196"/>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5AF01AC4-3BC4-7B4D-ACC0-B737809FD0EA}"/>
              </a:ext>
            </a:extLst>
          </p:cNvPr>
          <p:cNvSpPr txBox="1"/>
          <p:nvPr/>
        </p:nvSpPr>
        <p:spPr>
          <a:xfrm>
            <a:off x="773748" y="4746965"/>
            <a:ext cx="13604405" cy="17635597"/>
          </a:xfrm>
          <a:prstGeom prst="rect">
            <a:avLst/>
          </a:prstGeom>
          <a:noFill/>
        </p:spPr>
        <p:txBody>
          <a:bodyPr wrap="square" rtlCol="0">
            <a:spAutoFit/>
          </a:bodyPr>
          <a:lstStyle/>
          <a:p>
            <a:pPr marL="617220" indent="-617220">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During the malleable time of a young adolescent’s life, </a:t>
            </a:r>
            <a:r>
              <a:rPr lang="en-US" sz="3600" b="1" dirty="0">
                <a:solidFill>
                  <a:srgbClr val="462498"/>
                </a:solidFill>
                <a:latin typeface="Times New Roman" panose="02020603050405020304" pitchFamily="18" charset="0"/>
                <a:cs typeface="Times New Roman" panose="02020603050405020304" pitchFamily="18" charset="0"/>
              </a:rPr>
              <a:t>parental autonomy and relatedness are important to the development of social skills</a:t>
            </a:r>
            <a:r>
              <a:rPr lang="en-US" sz="3600" dirty="0">
                <a:latin typeface="Times New Roman" panose="02020603050405020304" pitchFamily="18" charset="0"/>
                <a:cs typeface="Times New Roman" panose="02020603050405020304" pitchFamily="18" charset="0"/>
              </a:rPr>
              <a:t>.  Self-Determination Theory tells us the positive outcomes of these elements in conjunction with one another to motivate adaptive and beneficial behaviors (Soenens &amp; Vansteenkiste, 2010).</a:t>
            </a:r>
          </a:p>
          <a:p>
            <a:endParaRPr lang="en-US" sz="1000" b="1" dirty="0">
              <a:latin typeface="Times New Roman" panose="02020603050405020304" pitchFamily="18" charset="0"/>
              <a:cs typeface="Times New Roman" panose="02020603050405020304" pitchFamily="18" charset="0"/>
            </a:endParaRPr>
          </a:p>
          <a:p>
            <a:pPr marL="617220" indent="-617220">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Conversely, with</a:t>
            </a:r>
            <a:r>
              <a:rPr lang="en-US" sz="3600" b="1" dirty="0">
                <a:solidFill>
                  <a:srgbClr val="462498"/>
                </a:solidFill>
                <a:latin typeface="Times New Roman" panose="02020603050405020304" pitchFamily="18" charset="0"/>
                <a:cs typeface="Times New Roman" panose="02020603050405020304" pitchFamily="18" charset="0"/>
              </a:rPr>
              <a:t> psychological control, parents inhibit autonomy </a:t>
            </a:r>
            <a:r>
              <a:rPr lang="en-US" sz="3600" dirty="0">
                <a:latin typeface="Times New Roman" panose="02020603050405020304" pitchFamily="18" charset="0"/>
                <a:cs typeface="Times New Roman" panose="02020603050405020304" pitchFamily="18" charset="0"/>
              </a:rPr>
              <a:t>and relatedness; thus, they cause their children frustrations in their relationships manifesting as </a:t>
            </a:r>
            <a:r>
              <a:rPr lang="en-US" sz="3600" b="1" dirty="0">
                <a:solidFill>
                  <a:srgbClr val="462498"/>
                </a:solidFill>
                <a:latin typeface="Times New Roman" panose="02020603050405020304" pitchFamily="18" charset="0"/>
                <a:cs typeface="Times New Roman" panose="02020603050405020304" pitchFamily="18" charset="0"/>
              </a:rPr>
              <a:t>submission</a:t>
            </a:r>
            <a:r>
              <a:rPr lang="en-US" sz="3600" dirty="0">
                <a:latin typeface="Times New Roman" panose="02020603050405020304" pitchFamily="18" charset="0"/>
                <a:cs typeface="Times New Roman" panose="02020603050405020304" pitchFamily="18" charset="0"/>
              </a:rPr>
              <a:t>, </a:t>
            </a:r>
            <a:r>
              <a:rPr lang="en-US" sz="3600" b="1" dirty="0">
                <a:solidFill>
                  <a:srgbClr val="462498"/>
                </a:solidFill>
                <a:latin typeface="Times New Roman" panose="02020603050405020304" pitchFamily="18" charset="0"/>
                <a:cs typeface="Times New Roman" panose="02020603050405020304" pitchFamily="18" charset="0"/>
              </a:rPr>
              <a:t>moodiness</a:t>
            </a:r>
            <a:r>
              <a:rPr lang="en-US" sz="3600" dirty="0">
                <a:latin typeface="Times New Roman" panose="02020603050405020304" pitchFamily="18" charset="0"/>
                <a:cs typeface="Times New Roman" panose="02020603050405020304" pitchFamily="18" charset="0"/>
              </a:rPr>
              <a:t>, and </a:t>
            </a:r>
            <a:r>
              <a:rPr lang="en-US" sz="3600" b="1" dirty="0">
                <a:solidFill>
                  <a:srgbClr val="462498"/>
                </a:solidFill>
                <a:latin typeface="Times New Roman" panose="02020603050405020304" pitchFamily="18" charset="0"/>
                <a:cs typeface="Times New Roman" panose="02020603050405020304" pitchFamily="18" charset="0"/>
              </a:rPr>
              <a:t>helplessness</a:t>
            </a:r>
            <a:r>
              <a:rPr lang="en-US" sz="3600" dirty="0">
                <a:latin typeface="Times New Roman" panose="02020603050405020304" pitchFamily="18" charset="0"/>
                <a:cs typeface="Times New Roman" panose="02020603050405020304" pitchFamily="18" charset="0"/>
              </a:rPr>
              <a:t> (Bianchi et al, 2020; Grolnick, 2009).</a:t>
            </a:r>
          </a:p>
          <a:p>
            <a:endParaRPr lang="en-US" sz="1000" dirty="0">
              <a:latin typeface="Times New Roman" panose="02020603050405020304" pitchFamily="18" charset="0"/>
              <a:cs typeface="Times New Roman" panose="02020603050405020304" pitchFamily="18" charset="0"/>
            </a:endParaRPr>
          </a:p>
          <a:p>
            <a:pPr marL="617220" indent="-617220">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These predictive connections seem to be </a:t>
            </a:r>
            <a:r>
              <a:rPr lang="en-US" sz="3600" b="1" dirty="0">
                <a:solidFill>
                  <a:srgbClr val="462498"/>
                </a:solidFill>
                <a:latin typeface="Times New Roman" panose="02020603050405020304" pitchFamily="18" charset="0"/>
                <a:cs typeface="Times New Roman" panose="02020603050405020304" pitchFamily="18" charset="0"/>
              </a:rPr>
              <a:t>observed over both peer and romantic relationships</a:t>
            </a:r>
            <a:r>
              <a:rPr lang="en-US" sz="3600" dirty="0">
                <a:latin typeface="Times New Roman" panose="02020603050405020304" pitchFamily="18" charset="0"/>
                <a:cs typeface="Times New Roman" panose="02020603050405020304" pitchFamily="18" charset="0"/>
              </a:rPr>
              <a:t>, however romantic relationships seem to have trouble in </a:t>
            </a:r>
            <a:r>
              <a:rPr lang="en-US" sz="3600" b="1" dirty="0">
                <a:solidFill>
                  <a:srgbClr val="462498"/>
                </a:solidFill>
                <a:latin typeface="Times New Roman" panose="02020603050405020304" pitchFamily="18" charset="0"/>
                <a:cs typeface="Times New Roman" panose="02020603050405020304" pitchFamily="18" charset="0"/>
              </a:rPr>
              <a:t>emotionality during conflict resolution </a:t>
            </a:r>
            <a:r>
              <a:rPr lang="en-US" sz="3600" dirty="0">
                <a:latin typeface="Times New Roman" panose="02020603050405020304" pitchFamily="18" charset="0"/>
                <a:cs typeface="Times New Roman" panose="02020603050405020304" pitchFamily="18" charset="0"/>
              </a:rPr>
              <a:t>compared to peer conflicts mostly having to do with </a:t>
            </a:r>
            <a:r>
              <a:rPr lang="en-US" sz="3600" b="1" dirty="0">
                <a:solidFill>
                  <a:srgbClr val="462498"/>
                </a:solidFill>
                <a:latin typeface="Times New Roman" panose="02020603050405020304" pitchFamily="18" charset="0"/>
                <a:cs typeface="Times New Roman" panose="02020603050405020304" pitchFamily="18" charset="0"/>
              </a:rPr>
              <a:t>victimization in </a:t>
            </a:r>
            <a:r>
              <a:rPr lang="en-US" sz="3600" dirty="0">
                <a:latin typeface="Times New Roman" panose="02020603050405020304" pitchFamily="18" charset="0"/>
                <a:cs typeface="Times New Roman" panose="02020603050405020304" pitchFamily="18" charset="0"/>
              </a:rPr>
              <a:t>the context of </a:t>
            </a:r>
            <a:r>
              <a:rPr lang="en-US" sz="3600" b="1" dirty="0">
                <a:solidFill>
                  <a:srgbClr val="462498"/>
                </a:solidFill>
                <a:latin typeface="Times New Roman" panose="02020603050405020304" pitchFamily="18" charset="0"/>
                <a:cs typeface="Times New Roman" panose="02020603050405020304" pitchFamily="18" charset="0"/>
              </a:rPr>
              <a:t>acceptance and rejection</a:t>
            </a:r>
            <a:r>
              <a:rPr lang="en-US" sz="3600" dirty="0">
                <a:latin typeface="Times New Roman" panose="02020603050405020304" pitchFamily="18" charset="0"/>
                <a:cs typeface="Times New Roman" panose="02020603050405020304" pitchFamily="18" charset="0"/>
              </a:rPr>
              <a:t> (Van Petegem et al, 2018; Moilanen &amp; Manuel, 2017).</a:t>
            </a:r>
          </a:p>
          <a:p>
            <a:endParaRPr lang="en-US" sz="1000" dirty="0">
              <a:latin typeface="Times New Roman" panose="02020603050405020304" pitchFamily="18" charset="0"/>
              <a:cs typeface="Times New Roman" panose="02020603050405020304" pitchFamily="18" charset="0"/>
            </a:endParaRPr>
          </a:p>
          <a:p>
            <a:pPr marL="617220" indent="-617220">
              <a:buFont typeface="Arial" panose="020B0604020202020204" pitchFamily="34" charset="0"/>
              <a:buChar char="•"/>
            </a:pPr>
            <a:r>
              <a:rPr lang="en-US" sz="3600" b="1" dirty="0">
                <a:solidFill>
                  <a:srgbClr val="462498"/>
                </a:solidFill>
                <a:latin typeface="Times New Roman" panose="02020603050405020304" pitchFamily="18" charset="0"/>
                <a:cs typeface="Times New Roman" panose="02020603050405020304" pitchFamily="18" charset="0"/>
              </a:rPr>
              <a:t>Poor communication skills </a:t>
            </a:r>
            <a:r>
              <a:rPr lang="en-US" sz="3600" dirty="0">
                <a:latin typeface="Times New Roman" panose="02020603050405020304" pitchFamily="18" charset="0"/>
                <a:cs typeface="Times New Roman" panose="02020603050405020304" pitchFamily="18" charset="0"/>
              </a:rPr>
              <a:t>and</a:t>
            </a:r>
            <a:r>
              <a:rPr lang="en-US" sz="3600" b="1" dirty="0">
                <a:solidFill>
                  <a:srgbClr val="462498"/>
                </a:solidFill>
                <a:latin typeface="Times New Roman" panose="02020603050405020304" pitchFamily="18" charset="0"/>
                <a:cs typeface="Times New Roman" panose="02020603050405020304" pitchFamily="18" charset="0"/>
              </a:rPr>
              <a:t> submissive </a:t>
            </a:r>
            <a:r>
              <a:rPr lang="en-US" sz="3600" dirty="0">
                <a:latin typeface="Times New Roman" panose="02020603050405020304" pitchFamily="18" charset="0"/>
                <a:cs typeface="Times New Roman" panose="02020603050405020304" pitchFamily="18" charset="0"/>
              </a:rPr>
              <a:t>behaviors have been found to be </a:t>
            </a:r>
            <a:r>
              <a:rPr lang="en-US" sz="3600" b="1" dirty="0">
                <a:solidFill>
                  <a:srgbClr val="462498"/>
                </a:solidFill>
                <a:latin typeface="Times New Roman" panose="02020603050405020304" pitchFamily="18" charset="0"/>
                <a:cs typeface="Times New Roman" panose="02020603050405020304" pitchFamily="18" charset="0"/>
              </a:rPr>
              <a:t>predictive of anxiety </a:t>
            </a:r>
            <a:r>
              <a:rPr lang="en-US" sz="3600" dirty="0">
                <a:latin typeface="Times New Roman" panose="02020603050405020304" pitchFamily="18" charset="0"/>
                <a:cs typeface="Times New Roman" panose="02020603050405020304" pitchFamily="18" charset="0"/>
              </a:rPr>
              <a:t>and</a:t>
            </a:r>
            <a:r>
              <a:rPr lang="en-US" sz="3600" b="1" dirty="0">
                <a:solidFill>
                  <a:srgbClr val="462498"/>
                </a:solidFill>
                <a:latin typeface="Times New Roman" panose="02020603050405020304" pitchFamily="18" charset="0"/>
                <a:cs typeface="Times New Roman" panose="02020603050405020304" pitchFamily="18" charset="0"/>
              </a:rPr>
              <a:t> depression symptoms</a:t>
            </a:r>
            <a:r>
              <a:rPr lang="en-US" sz="3600" dirty="0">
                <a:latin typeface="Times New Roman" panose="02020603050405020304" pitchFamily="18" charset="0"/>
                <a:cs typeface="Times New Roman" panose="02020603050405020304" pitchFamily="18" charset="0"/>
              </a:rPr>
              <a:t>.  Many believe this is sourced in fear of alienation or abandonment from more hostile peers (Trower &amp; Gilbert, 1989; Kidd &amp; Sheffield, 2005).</a:t>
            </a:r>
          </a:p>
          <a:p>
            <a:endParaRPr lang="en-US" sz="1000" dirty="0">
              <a:latin typeface="Times New Roman" panose="02020603050405020304" pitchFamily="18" charset="0"/>
              <a:cs typeface="Times New Roman" panose="02020603050405020304" pitchFamily="18" charset="0"/>
            </a:endParaRPr>
          </a:p>
          <a:p>
            <a:pPr marL="617220" indent="-617220">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Tendencies toward </a:t>
            </a:r>
            <a:r>
              <a:rPr lang="en-US" sz="3600" b="1" dirty="0">
                <a:solidFill>
                  <a:srgbClr val="462498"/>
                </a:solidFill>
                <a:latin typeface="Times New Roman" panose="02020603050405020304" pitchFamily="18" charset="0"/>
                <a:cs typeface="Times New Roman" panose="02020603050405020304" pitchFamily="18" charset="0"/>
              </a:rPr>
              <a:t>neuroticism</a:t>
            </a:r>
            <a:r>
              <a:rPr lang="en-US" sz="3600" dirty="0">
                <a:latin typeface="Times New Roman" panose="02020603050405020304" pitchFamily="18" charset="0"/>
                <a:cs typeface="Times New Roman" panose="02020603050405020304" pitchFamily="18" charset="0"/>
              </a:rPr>
              <a:t> have been associated with excessive focus on others and </a:t>
            </a:r>
            <a:r>
              <a:rPr lang="en-US" sz="3600" b="1" dirty="0">
                <a:solidFill>
                  <a:srgbClr val="462498"/>
                </a:solidFill>
                <a:latin typeface="Times New Roman" panose="02020603050405020304" pitchFamily="18" charset="0"/>
                <a:cs typeface="Times New Roman" panose="02020603050405020304" pitchFamily="18" charset="0"/>
              </a:rPr>
              <a:t>lacking self-consideration </a:t>
            </a:r>
            <a:r>
              <a:rPr lang="en-US" sz="3600" dirty="0">
                <a:latin typeface="Times New Roman" panose="02020603050405020304" pitchFamily="18" charset="0"/>
                <a:cs typeface="Times New Roman" panose="02020603050405020304" pitchFamily="18" charset="0"/>
              </a:rPr>
              <a:t>(Aubé, 2008)</a:t>
            </a:r>
            <a:endParaRPr lang="en-US" sz="3600" b="1" dirty="0">
              <a:solidFill>
                <a:srgbClr val="462498"/>
              </a:solidFill>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pPr marL="617220" indent="-617220">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Anger suppression and lack of communication seemingly works in a cycle where it </a:t>
            </a:r>
            <a:r>
              <a:rPr lang="en-US" sz="3600" b="1" dirty="0">
                <a:solidFill>
                  <a:srgbClr val="462498"/>
                </a:solidFill>
                <a:latin typeface="Times New Roman" panose="02020603050405020304" pitchFamily="18" charset="0"/>
                <a:cs typeface="Times New Roman" panose="02020603050405020304" pitchFamily="18" charset="0"/>
              </a:rPr>
              <a:t>both predicts and is predicted by </a:t>
            </a:r>
            <a:r>
              <a:rPr lang="en-US" sz="3600" dirty="0">
                <a:latin typeface="Times New Roman" panose="02020603050405020304" pitchFamily="18" charset="0"/>
                <a:cs typeface="Times New Roman" panose="02020603050405020304" pitchFamily="18" charset="0"/>
              </a:rPr>
              <a:t>symptoms of </a:t>
            </a:r>
            <a:r>
              <a:rPr lang="en-US" sz="3600" b="1" dirty="0">
                <a:solidFill>
                  <a:srgbClr val="462498"/>
                </a:solidFill>
                <a:latin typeface="Times New Roman" panose="02020603050405020304" pitchFamily="18" charset="0"/>
                <a:cs typeface="Times New Roman" panose="02020603050405020304" pitchFamily="18" charset="0"/>
              </a:rPr>
              <a:t>anxiety</a:t>
            </a:r>
            <a:r>
              <a:rPr lang="en-US" sz="3600" dirty="0">
                <a:latin typeface="Times New Roman" panose="02020603050405020304" pitchFamily="18" charset="0"/>
                <a:cs typeface="Times New Roman" panose="02020603050405020304" pitchFamily="18" charset="0"/>
              </a:rPr>
              <a:t> (Bianchi et al, 2020).</a:t>
            </a:r>
          </a:p>
          <a:p>
            <a:endParaRPr lang="en-US" sz="1000" dirty="0">
              <a:latin typeface="Times New Roman" panose="02020603050405020304" pitchFamily="18" charset="0"/>
              <a:cs typeface="Times New Roman" panose="02020603050405020304" pitchFamily="18" charset="0"/>
            </a:endParaRPr>
          </a:p>
          <a:p>
            <a:pPr marL="617220" indent="-617220">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Symptoms of </a:t>
            </a:r>
            <a:r>
              <a:rPr lang="en-US" sz="3600" b="1" dirty="0">
                <a:solidFill>
                  <a:srgbClr val="462498"/>
                </a:solidFill>
                <a:latin typeface="Times New Roman" panose="02020603050405020304" pitchFamily="18" charset="0"/>
                <a:cs typeface="Times New Roman" panose="02020603050405020304" pitchFamily="18" charset="0"/>
              </a:rPr>
              <a:t>anxiety</a:t>
            </a:r>
            <a:r>
              <a:rPr lang="en-US" sz="3600" dirty="0">
                <a:latin typeface="Times New Roman" panose="02020603050405020304" pitchFamily="18" charset="0"/>
                <a:cs typeface="Times New Roman" panose="02020603050405020304" pitchFamily="18" charset="0"/>
              </a:rPr>
              <a:t> has been found to have a </a:t>
            </a:r>
            <a:r>
              <a:rPr lang="en-US" sz="3600" b="1" dirty="0">
                <a:solidFill>
                  <a:srgbClr val="462498"/>
                </a:solidFill>
                <a:latin typeface="Times New Roman" panose="02020603050405020304" pitchFamily="18" charset="0"/>
                <a:cs typeface="Times New Roman" panose="02020603050405020304" pitchFamily="18" charset="0"/>
              </a:rPr>
              <a:t>predictive relationship with submission</a:t>
            </a:r>
            <a:r>
              <a:rPr lang="en-US" sz="3600" dirty="0">
                <a:latin typeface="Times New Roman" panose="02020603050405020304" pitchFamily="18" charset="0"/>
                <a:cs typeface="Times New Roman" panose="02020603050405020304" pitchFamily="18" charset="0"/>
              </a:rPr>
              <a:t> because adolescents subject themselves to </a:t>
            </a:r>
            <a:r>
              <a:rPr lang="en-US" sz="3600" b="1" dirty="0">
                <a:solidFill>
                  <a:srgbClr val="462498"/>
                </a:solidFill>
                <a:latin typeface="Times New Roman" panose="02020603050405020304" pitchFamily="18" charset="0"/>
                <a:cs typeface="Times New Roman" panose="02020603050405020304" pitchFamily="18" charset="0"/>
              </a:rPr>
              <a:t>dominant</a:t>
            </a:r>
            <a:r>
              <a:rPr lang="en-US" sz="3600" dirty="0">
                <a:latin typeface="Times New Roman" panose="02020603050405020304" pitchFamily="18" charset="0"/>
                <a:cs typeface="Times New Roman" panose="02020603050405020304" pitchFamily="18" charset="0"/>
              </a:rPr>
              <a:t>, </a:t>
            </a:r>
            <a:r>
              <a:rPr lang="en-US" sz="3600" b="1" dirty="0">
                <a:solidFill>
                  <a:srgbClr val="462498"/>
                </a:solidFill>
                <a:latin typeface="Times New Roman" panose="02020603050405020304" pitchFamily="18" charset="0"/>
                <a:cs typeface="Times New Roman" panose="02020603050405020304" pitchFamily="18" charset="0"/>
              </a:rPr>
              <a:t>hostile</a:t>
            </a:r>
            <a:r>
              <a:rPr lang="en-US" sz="3600" dirty="0">
                <a:latin typeface="Times New Roman" panose="02020603050405020304" pitchFamily="18" charset="0"/>
                <a:cs typeface="Times New Roman" panose="02020603050405020304" pitchFamily="18" charset="0"/>
              </a:rPr>
              <a:t>, and </a:t>
            </a:r>
            <a:r>
              <a:rPr lang="en-US" sz="3600" b="1" dirty="0">
                <a:solidFill>
                  <a:srgbClr val="462498"/>
                </a:solidFill>
                <a:latin typeface="Times New Roman" panose="02020603050405020304" pitchFamily="18" charset="0"/>
                <a:cs typeface="Times New Roman" panose="02020603050405020304" pitchFamily="18" charset="0"/>
              </a:rPr>
              <a:t>aggressive behaviors </a:t>
            </a:r>
            <a:r>
              <a:rPr lang="en-US" sz="3600" dirty="0">
                <a:latin typeface="Times New Roman" panose="02020603050405020304" pitchFamily="18" charset="0"/>
                <a:cs typeface="Times New Roman" panose="02020603050405020304" pitchFamily="18" charset="0"/>
              </a:rPr>
              <a:t>rather than be abandoned (Kidd &amp; Sheffield, 2005).</a:t>
            </a:r>
          </a:p>
        </p:txBody>
      </p:sp>
      <p:sp>
        <p:nvSpPr>
          <p:cNvPr id="5" name="TextBox 4">
            <a:extLst>
              <a:ext uri="{FF2B5EF4-FFF2-40B4-BE49-F238E27FC236}">
                <a16:creationId xmlns:a16="http://schemas.microsoft.com/office/drawing/2014/main" id="{ACF6F497-96D6-7D4F-A7B6-E659273D3C21}"/>
              </a:ext>
            </a:extLst>
          </p:cNvPr>
          <p:cNvSpPr txBox="1"/>
          <p:nvPr/>
        </p:nvSpPr>
        <p:spPr>
          <a:xfrm>
            <a:off x="772322" y="27790427"/>
            <a:ext cx="13774901" cy="701731"/>
          </a:xfrm>
          <a:prstGeom prst="rect">
            <a:avLst/>
          </a:prstGeom>
          <a:solidFill>
            <a:srgbClr val="355752"/>
          </a:solidFill>
          <a:ln>
            <a:solidFill>
              <a:schemeClr val="accent6">
                <a:lumMod val="50000"/>
              </a:schemeClr>
            </a:solidFill>
          </a:ln>
        </p:spPr>
        <p:txBody>
          <a:bodyPr wrap="square" rtlCol="0" anchor="ctr">
            <a:spAutoFit/>
          </a:bodyPr>
          <a:lstStyle/>
          <a:p>
            <a:pPr algn="ctr"/>
            <a:r>
              <a:rPr lang="en-US" sz="4000" b="1" dirty="0">
                <a:solidFill>
                  <a:schemeClr val="bg1"/>
                </a:solidFill>
                <a:latin typeface="Times New Roman" panose="02020603050405020304" pitchFamily="18" charset="0"/>
                <a:cs typeface="Times New Roman" panose="02020603050405020304" pitchFamily="18" charset="0"/>
              </a:rPr>
              <a:t>METHODS</a:t>
            </a:r>
          </a:p>
        </p:txBody>
      </p:sp>
      <p:sp>
        <p:nvSpPr>
          <p:cNvPr id="6" name="TextBox 5">
            <a:extLst>
              <a:ext uri="{FF2B5EF4-FFF2-40B4-BE49-F238E27FC236}">
                <a16:creationId xmlns:a16="http://schemas.microsoft.com/office/drawing/2014/main" id="{DBE92D45-A721-1045-8301-66F9BF01D5D2}"/>
              </a:ext>
            </a:extLst>
          </p:cNvPr>
          <p:cNvSpPr txBox="1"/>
          <p:nvPr/>
        </p:nvSpPr>
        <p:spPr>
          <a:xfrm>
            <a:off x="787780" y="22815438"/>
            <a:ext cx="13698842" cy="4832092"/>
          </a:xfrm>
          <a:prstGeom prst="rect">
            <a:avLst/>
          </a:prstGeom>
          <a:noFill/>
        </p:spPr>
        <p:txBody>
          <a:bodyPr wrap="square" rtlCol="0">
            <a:spAutoFit/>
          </a:bodyPr>
          <a:lstStyle/>
          <a:p>
            <a:pPr marL="822325" indent="-627063">
              <a:buClr>
                <a:srgbClr val="462498"/>
              </a:buClr>
              <a:buFont typeface="+mj-lt"/>
              <a:buAutoNum type="arabicParenR"/>
            </a:pPr>
            <a:r>
              <a:rPr lang="en-US" sz="3600" dirty="0">
                <a:latin typeface="Times New Roman" panose="02020603050405020304" pitchFamily="18" charset="0"/>
                <a:cs typeface="Times New Roman" panose="02020603050405020304" pitchFamily="18" charset="0"/>
              </a:rPr>
              <a:t> Parental </a:t>
            </a:r>
            <a:r>
              <a:rPr lang="en-US" sz="3600" b="1" dirty="0">
                <a:solidFill>
                  <a:srgbClr val="462498"/>
                </a:solidFill>
                <a:latin typeface="Times New Roman" panose="02020603050405020304" pitchFamily="18" charset="0"/>
                <a:cs typeface="Times New Roman" panose="02020603050405020304" pitchFamily="18" charset="0"/>
              </a:rPr>
              <a:t>autonomy inhibition </a:t>
            </a:r>
            <a:r>
              <a:rPr lang="en-US" sz="3600" dirty="0">
                <a:latin typeface="Times New Roman" panose="02020603050405020304" pitchFamily="18" charset="0"/>
                <a:cs typeface="Times New Roman" panose="02020603050405020304" pitchFamily="18" charset="0"/>
              </a:rPr>
              <a:t>will predict </a:t>
            </a:r>
            <a:r>
              <a:rPr lang="en-US" sz="3600" b="1" dirty="0">
                <a:solidFill>
                  <a:srgbClr val="462498"/>
                </a:solidFill>
                <a:latin typeface="Times New Roman" panose="02020603050405020304" pitchFamily="18" charset="0"/>
                <a:cs typeface="Times New Roman" panose="02020603050405020304" pitchFamily="18" charset="0"/>
              </a:rPr>
              <a:t>higher levels of  </a:t>
            </a:r>
          </a:p>
          <a:p>
            <a:pPr marL="822325" indent="-627063">
              <a:buClr>
                <a:srgbClr val="462498"/>
              </a:buClr>
            </a:pPr>
            <a:r>
              <a:rPr lang="en-US" sz="3600" b="1" dirty="0">
                <a:solidFill>
                  <a:srgbClr val="462498"/>
                </a:solidFill>
                <a:latin typeface="Times New Roman" panose="02020603050405020304" pitchFamily="18" charset="0"/>
                <a:cs typeface="Times New Roman" panose="02020603050405020304" pitchFamily="18" charset="0"/>
              </a:rPr>
              <a:t>		passivity</a:t>
            </a:r>
            <a:r>
              <a:rPr lang="en-US" sz="3600" dirty="0">
                <a:latin typeface="Times New Roman" panose="02020603050405020304" pitchFamily="18" charset="0"/>
                <a:cs typeface="Times New Roman" panose="02020603050405020304" pitchFamily="18" charset="0"/>
              </a:rPr>
              <a:t> in relationships.</a:t>
            </a:r>
          </a:p>
          <a:p>
            <a:pPr marL="822325" indent="-627063">
              <a:buClr>
                <a:srgbClr val="462498"/>
              </a:buClr>
              <a:buFont typeface="+mj-lt"/>
              <a:buAutoNum type="arabicParenR"/>
            </a:pPr>
            <a:endParaRPr lang="en-US" sz="1000" dirty="0">
              <a:latin typeface="Times New Roman" panose="02020603050405020304" pitchFamily="18" charset="0"/>
              <a:cs typeface="Times New Roman" panose="02020603050405020304" pitchFamily="18" charset="0"/>
            </a:endParaRPr>
          </a:p>
          <a:p>
            <a:pPr marL="822325" indent="-627063">
              <a:buClr>
                <a:srgbClr val="462498"/>
              </a:buClr>
              <a:buFont typeface="+mj-lt"/>
              <a:buAutoNum type="arabicParenR" startAt="2"/>
            </a:pPr>
            <a:r>
              <a:rPr lang="en-US" sz="3600" dirty="0">
                <a:latin typeface="Times New Roman" panose="02020603050405020304" pitchFamily="18" charset="0"/>
                <a:cs typeface="Times New Roman" panose="02020603050405020304" pitchFamily="18" charset="0"/>
              </a:rPr>
              <a:t> Such </a:t>
            </a:r>
            <a:r>
              <a:rPr lang="en-US" sz="3600" b="1" dirty="0">
                <a:solidFill>
                  <a:srgbClr val="462498"/>
                </a:solidFill>
                <a:latin typeface="Times New Roman" panose="02020603050405020304" pitchFamily="18" charset="0"/>
                <a:cs typeface="Times New Roman" panose="02020603050405020304" pitchFamily="18" charset="0"/>
              </a:rPr>
              <a:t>passivity</a:t>
            </a:r>
            <a:r>
              <a:rPr lang="en-US" sz="3600" dirty="0">
                <a:latin typeface="Times New Roman" panose="02020603050405020304" pitchFamily="18" charset="0"/>
                <a:cs typeface="Times New Roman" panose="02020603050405020304" pitchFamily="18" charset="0"/>
              </a:rPr>
              <a:t> in friendships and romantic relationships would be </a:t>
            </a:r>
          </a:p>
          <a:p>
            <a:pPr marL="822325" indent="-627063">
              <a:buClr>
                <a:srgbClr val="462498"/>
              </a:buClr>
            </a:pPr>
            <a:r>
              <a:rPr lang="en-US" sz="3600" dirty="0">
                <a:latin typeface="Times New Roman" panose="02020603050405020304" pitchFamily="18" charset="0"/>
                <a:cs typeface="Times New Roman" panose="02020603050405020304" pitchFamily="18" charset="0"/>
              </a:rPr>
              <a:t>		predictive of </a:t>
            </a:r>
            <a:r>
              <a:rPr lang="en-US" sz="3600" b="1" dirty="0">
                <a:solidFill>
                  <a:srgbClr val="462498"/>
                </a:solidFill>
                <a:latin typeface="Times New Roman" panose="02020603050405020304" pitchFamily="18" charset="0"/>
                <a:cs typeface="Times New Roman" panose="02020603050405020304" pitchFamily="18" charset="0"/>
              </a:rPr>
              <a:t>higher future levels of anxiety </a:t>
            </a:r>
            <a:r>
              <a:rPr lang="en-US" sz="3600" dirty="0">
                <a:latin typeface="Times New Roman" panose="02020603050405020304" pitchFamily="18" charset="0"/>
                <a:cs typeface="Times New Roman" panose="02020603050405020304" pitchFamily="18" charset="0"/>
              </a:rPr>
              <a:t>for participants as 			they enter young adulthood, after controlling for earlier levels of </a:t>
            </a:r>
          </a:p>
          <a:p>
            <a:pPr marL="822325" indent="-627063">
              <a:buClr>
                <a:srgbClr val="462498"/>
              </a:buClr>
            </a:pPr>
            <a:r>
              <a:rPr lang="en-US" sz="3600" dirty="0">
                <a:latin typeface="Times New Roman" panose="02020603050405020304" pitchFamily="18" charset="0"/>
                <a:cs typeface="Times New Roman" panose="02020603050405020304" pitchFamily="18" charset="0"/>
              </a:rPr>
              <a:t>		anxiety.</a:t>
            </a:r>
          </a:p>
          <a:p>
            <a:pPr marL="822325" indent="-627063">
              <a:buClr>
                <a:srgbClr val="462498"/>
              </a:buClr>
              <a:buFont typeface="+mj-lt"/>
              <a:buAutoNum type="arabicParenR"/>
            </a:pPr>
            <a:endParaRPr lang="en-US" sz="1000" dirty="0">
              <a:latin typeface="Times New Roman" panose="02020603050405020304" pitchFamily="18" charset="0"/>
              <a:cs typeface="Times New Roman" panose="02020603050405020304" pitchFamily="18" charset="0"/>
            </a:endParaRPr>
          </a:p>
          <a:p>
            <a:pPr marL="822325" indent="-627063">
              <a:buClr>
                <a:srgbClr val="462498"/>
              </a:buClr>
              <a:buFont typeface="+mj-lt"/>
              <a:buAutoNum type="arabicParenR" startAt="3"/>
            </a:pPr>
            <a:r>
              <a:rPr lang="en-US" sz="3600" dirty="0">
                <a:solidFill>
                  <a:srgbClr val="462498"/>
                </a:solidFill>
                <a:latin typeface="Times New Roman" panose="02020603050405020304" pitchFamily="18" charset="0"/>
                <a:cs typeface="Times New Roman" panose="02020603050405020304" pitchFamily="18" charset="0"/>
              </a:rPr>
              <a:t> </a:t>
            </a:r>
            <a:r>
              <a:rPr lang="en-US" sz="3600" b="1" dirty="0">
                <a:solidFill>
                  <a:srgbClr val="462498"/>
                </a:solidFill>
                <a:latin typeface="Times New Roman" panose="02020603050405020304" pitchFamily="18" charset="0"/>
                <a:cs typeface="Times New Roman" panose="02020603050405020304" pitchFamily="18" charset="0"/>
              </a:rPr>
              <a:t>Passivity will mediate </a:t>
            </a:r>
            <a:r>
              <a:rPr lang="en-US" sz="3600" dirty="0">
                <a:latin typeface="Times New Roman" panose="02020603050405020304" pitchFamily="18" charset="0"/>
                <a:cs typeface="Times New Roman" panose="02020603050405020304" pitchFamily="18" charset="0"/>
              </a:rPr>
              <a:t>the predictive relationship between parental </a:t>
            </a:r>
          </a:p>
          <a:p>
            <a:pPr marL="822325" indent="-627063">
              <a:buClr>
                <a:srgbClr val="462498"/>
              </a:buClr>
            </a:pPr>
            <a:r>
              <a:rPr lang="en-US" sz="3600" dirty="0">
                <a:latin typeface="Times New Roman" panose="02020603050405020304" pitchFamily="18" charset="0"/>
                <a:cs typeface="Times New Roman" panose="02020603050405020304" pitchFamily="18" charset="0"/>
              </a:rPr>
              <a:t>		autonomy and relatedness </a:t>
            </a:r>
            <a:r>
              <a:rPr lang="en-US" sz="3600" b="1" dirty="0">
                <a:solidFill>
                  <a:srgbClr val="462498"/>
                </a:solidFill>
                <a:latin typeface="Times New Roman" panose="02020603050405020304" pitchFamily="18" charset="0"/>
                <a:cs typeface="Times New Roman" panose="02020603050405020304" pitchFamily="18" charset="0"/>
              </a:rPr>
              <a:t>inhibition and anxiety</a:t>
            </a:r>
            <a:r>
              <a:rPr lang="en-US" sz="3600" dirty="0">
                <a:latin typeface="Times New Roman" panose="02020603050405020304" pitchFamily="18" charset="0"/>
                <a:cs typeface="Times New Roman" panose="02020603050405020304" pitchFamily="18" charset="0"/>
              </a:rPr>
              <a:t>.</a:t>
            </a:r>
          </a:p>
        </p:txBody>
      </p:sp>
      <p:sp>
        <p:nvSpPr>
          <p:cNvPr id="7" name="TextBox 6">
            <a:extLst>
              <a:ext uri="{FF2B5EF4-FFF2-40B4-BE49-F238E27FC236}">
                <a16:creationId xmlns:a16="http://schemas.microsoft.com/office/drawing/2014/main" id="{4715D10E-A93B-E341-B5CC-9492E0DE4A33}"/>
              </a:ext>
            </a:extLst>
          </p:cNvPr>
          <p:cNvSpPr txBox="1"/>
          <p:nvPr/>
        </p:nvSpPr>
        <p:spPr>
          <a:xfrm>
            <a:off x="9878919" y="837687"/>
            <a:ext cx="27121388" cy="2526846"/>
          </a:xfrm>
          <a:prstGeom prst="rect">
            <a:avLst/>
          </a:prstGeom>
          <a:noFill/>
        </p:spPr>
        <p:txBody>
          <a:bodyPr wrap="square" rtlCol="0">
            <a:spAutoFit/>
          </a:bodyPr>
          <a:lstStyle/>
          <a:p>
            <a:pPr algn="ctr"/>
            <a:r>
              <a:rPr lang="en-US" sz="4900" b="1" dirty="0">
                <a:solidFill>
                  <a:schemeClr val="bg1"/>
                </a:solidFill>
                <a:latin typeface="Times New Roman" panose="02020603050405020304" pitchFamily="18" charset="0"/>
                <a:cs typeface="Times New Roman" panose="02020603050405020304" pitchFamily="18" charset="0"/>
              </a:rPr>
              <a:t>Autonomy and Relatedness Inhibition as a Predictor of Future Interpersonal Difficulties and Anxiety</a:t>
            </a:r>
          </a:p>
          <a:p>
            <a:pPr algn="ctr"/>
            <a:endParaRPr lang="en-US" sz="1500" dirty="0">
              <a:latin typeface="Times New Roman" panose="02020603050405020304" pitchFamily="18" charset="0"/>
              <a:cs typeface="Times New Roman" panose="02020603050405020304" pitchFamily="18" charset="0"/>
            </a:endParaRPr>
          </a:p>
          <a:p>
            <a:pPr algn="ctr"/>
            <a:endParaRPr lang="en-US" sz="1000" dirty="0">
              <a:latin typeface="Times New Roman" panose="02020603050405020304" pitchFamily="18" charset="0"/>
              <a:cs typeface="Times New Roman" panose="02020603050405020304" pitchFamily="18" charset="0"/>
            </a:endParaRPr>
          </a:p>
          <a:p>
            <a:pPr algn="ctr"/>
            <a:r>
              <a:rPr lang="en-US" sz="3960" dirty="0">
                <a:latin typeface="Times New Roman" panose="02020603050405020304" pitchFamily="18" charset="0"/>
                <a:cs typeface="Times New Roman" panose="02020603050405020304" pitchFamily="18" charset="0"/>
              </a:rPr>
              <a:t>Abigail R. Carlson &amp; David E. Szwedo</a:t>
            </a:r>
          </a:p>
          <a:p>
            <a:pPr algn="ctr"/>
            <a:r>
              <a:rPr lang="en-US" sz="3960" dirty="0">
                <a:latin typeface="Times New Roman" panose="02020603050405020304" pitchFamily="18" charset="0"/>
                <a:cs typeface="Times New Roman" panose="02020603050405020304" pitchFamily="18" charset="0"/>
              </a:rPr>
              <a:t>James Madison University</a:t>
            </a:r>
          </a:p>
        </p:txBody>
      </p:sp>
      <p:sp>
        <p:nvSpPr>
          <p:cNvPr id="8" name="TextBox 7">
            <a:extLst>
              <a:ext uri="{FF2B5EF4-FFF2-40B4-BE49-F238E27FC236}">
                <a16:creationId xmlns:a16="http://schemas.microsoft.com/office/drawing/2014/main" id="{87AB8F76-345C-D840-9C36-023D0FFF1781}"/>
              </a:ext>
            </a:extLst>
          </p:cNvPr>
          <p:cNvSpPr txBox="1"/>
          <p:nvPr/>
        </p:nvSpPr>
        <p:spPr>
          <a:xfrm>
            <a:off x="773748" y="21926280"/>
            <a:ext cx="13698842" cy="707886"/>
          </a:xfrm>
          <a:prstGeom prst="rect">
            <a:avLst/>
          </a:prstGeom>
          <a:solidFill>
            <a:srgbClr val="355752"/>
          </a:solidFill>
          <a:ln>
            <a:solidFill>
              <a:srgbClr val="355752"/>
            </a:solidFill>
          </a:ln>
        </p:spPr>
        <p:txBody>
          <a:bodyPr wrap="square" rtlCol="0" anchor="ctr">
            <a:spAutoFit/>
          </a:bodyPr>
          <a:lstStyle/>
          <a:p>
            <a:pPr algn="ctr"/>
            <a:r>
              <a:rPr lang="en-US" sz="4000" b="1" dirty="0">
                <a:solidFill>
                  <a:schemeClr val="bg1"/>
                </a:solidFill>
                <a:latin typeface="Times New Roman" panose="02020603050405020304" pitchFamily="18" charset="0"/>
                <a:cs typeface="Times New Roman" panose="02020603050405020304" pitchFamily="18" charset="0"/>
              </a:rPr>
              <a:t>HYPOTHESES</a:t>
            </a:r>
          </a:p>
        </p:txBody>
      </p:sp>
      <p:sp>
        <p:nvSpPr>
          <p:cNvPr id="9" name="TextBox 8">
            <a:extLst>
              <a:ext uri="{FF2B5EF4-FFF2-40B4-BE49-F238E27FC236}">
                <a16:creationId xmlns:a16="http://schemas.microsoft.com/office/drawing/2014/main" id="{24000B28-12AD-2045-9C3B-8BA02FD7308F}"/>
              </a:ext>
            </a:extLst>
          </p:cNvPr>
          <p:cNvSpPr txBox="1"/>
          <p:nvPr/>
        </p:nvSpPr>
        <p:spPr>
          <a:xfrm>
            <a:off x="773748" y="3744611"/>
            <a:ext cx="13773457" cy="707886"/>
          </a:xfrm>
          <a:prstGeom prst="rect">
            <a:avLst/>
          </a:prstGeom>
          <a:solidFill>
            <a:srgbClr val="355752"/>
          </a:solidFill>
          <a:ln>
            <a:solidFill>
              <a:srgbClr val="355752"/>
            </a:solidFill>
          </a:ln>
        </p:spPr>
        <p:txBody>
          <a:bodyPr wrap="square" rtlCol="0" anchor="ctr">
            <a:spAutoFit/>
          </a:bodyPr>
          <a:lstStyle/>
          <a:p>
            <a:pPr algn="ctr"/>
            <a:r>
              <a:rPr lang="en-US" sz="4000" b="1" dirty="0">
                <a:solidFill>
                  <a:schemeClr val="bg1"/>
                </a:solidFill>
                <a:latin typeface="Times New Roman" panose="02020603050405020304" pitchFamily="18" charset="0"/>
                <a:cs typeface="Times New Roman" panose="02020603050405020304" pitchFamily="18" charset="0"/>
              </a:rPr>
              <a:t>INTRODUCTION</a:t>
            </a:r>
            <a:endParaRPr lang="en-US" sz="3780" b="1" dirty="0">
              <a:solidFill>
                <a:schemeClr val="bg1"/>
              </a:solidFill>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F3D9A3BE-890C-4846-8051-B36319B93548}"/>
              </a:ext>
            </a:extLst>
          </p:cNvPr>
          <p:cNvSpPr txBox="1"/>
          <p:nvPr/>
        </p:nvSpPr>
        <p:spPr>
          <a:xfrm>
            <a:off x="936625" y="28663334"/>
            <a:ext cx="13848106" cy="3631763"/>
          </a:xfrm>
          <a:prstGeom prst="rect">
            <a:avLst/>
          </a:prstGeom>
          <a:noFill/>
        </p:spPr>
        <p:txBody>
          <a:bodyPr wrap="square" rtlCol="0">
            <a:spAutoFit/>
          </a:bodyPr>
          <a:lstStyle/>
          <a:p>
            <a:r>
              <a:rPr lang="en-US" sz="3600" i="1" dirty="0">
                <a:latin typeface="Times New Roman" panose="02020603050405020304" pitchFamily="18" charset="0"/>
                <a:cs typeface="Times New Roman" panose="02020603050405020304" pitchFamily="18" charset="0"/>
              </a:rPr>
              <a:t>Participants</a:t>
            </a:r>
          </a:p>
          <a:p>
            <a:endParaRPr lang="en-US" sz="1000" i="1"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N = 184</a:t>
            </a:r>
          </a:p>
          <a:p>
            <a:r>
              <a:rPr lang="en-US" sz="3600" u="sng" dirty="0">
                <a:latin typeface="Times New Roman" panose="02020603050405020304" pitchFamily="18" charset="0"/>
                <a:cs typeface="Times New Roman" panose="02020603050405020304" pitchFamily="18" charset="0"/>
              </a:rPr>
              <a:t>Gender</a:t>
            </a:r>
            <a:r>
              <a:rPr lang="en-US" sz="3600" dirty="0">
                <a:latin typeface="Times New Roman" panose="02020603050405020304" pitchFamily="18" charset="0"/>
                <a:cs typeface="Times New Roman" panose="02020603050405020304" pitchFamily="18" charset="0"/>
              </a:rPr>
              <a:t>				</a:t>
            </a:r>
            <a:r>
              <a:rPr lang="en-US" sz="3600" u="sng" dirty="0">
                <a:latin typeface="Times New Roman" panose="02020603050405020304" pitchFamily="18" charset="0"/>
                <a:cs typeface="Times New Roman" panose="02020603050405020304" pitchFamily="18" charset="0"/>
              </a:rPr>
              <a:t>Race/ethnicity</a:t>
            </a:r>
            <a:r>
              <a:rPr lang="en-US" sz="3600" dirty="0">
                <a:latin typeface="Times New Roman" panose="02020603050405020304" pitchFamily="18" charset="0"/>
                <a:cs typeface="Times New Roman" panose="02020603050405020304" pitchFamily="18" charset="0"/>
              </a:rPr>
              <a:t>	             </a:t>
            </a:r>
            <a:r>
              <a:rPr lang="en-US" sz="3600" u="sng" dirty="0">
                <a:latin typeface="Times New Roman" panose="02020603050405020304" pitchFamily="18" charset="0"/>
                <a:cs typeface="Times New Roman" panose="02020603050405020304" pitchFamily="18" charset="0"/>
              </a:rPr>
              <a:t>Income</a:t>
            </a:r>
          </a:p>
          <a:p>
            <a:endParaRPr lang="en-US" sz="400" u="sng"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86 Males			107 Caucasian	             Median = $40,000 - $59,000</a:t>
            </a:r>
          </a:p>
          <a:p>
            <a:r>
              <a:rPr lang="en-US" sz="3600" dirty="0">
                <a:latin typeface="Times New Roman" panose="02020603050405020304" pitchFamily="18" charset="0"/>
                <a:cs typeface="Times New Roman" panose="02020603050405020304" pitchFamily="18" charset="0"/>
              </a:rPr>
              <a:t>98 Females		53 African American</a:t>
            </a:r>
          </a:p>
          <a:p>
            <a:r>
              <a:rPr lang="en-US" sz="3600" dirty="0">
                <a:latin typeface="Times New Roman" panose="02020603050405020304" pitchFamily="18" charset="0"/>
                <a:cs typeface="Times New Roman" panose="02020603050405020304" pitchFamily="18" charset="0"/>
              </a:rPr>
              <a:t>						24 Mixed/Other</a:t>
            </a:r>
          </a:p>
        </p:txBody>
      </p:sp>
      <p:sp>
        <p:nvSpPr>
          <p:cNvPr id="11" name="TextBox 10">
            <a:extLst>
              <a:ext uri="{FF2B5EF4-FFF2-40B4-BE49-F238E27FC236}">
                <a16:creationId xmlns:a16="http://schemas.microsoft.com/office/drawing/2014/main" id="{92920965-13B5-CD4D-9F28-B30F4343FB08}"/>
              </a:ext>
            </a:extLst>
          </p:cNvPr>
          <p:cNvSpPr txBox="1"/>
          <p:nvPr/>
        </p:nvSpPr>
        <p:spPr>
          <a:xfrm>
            <a:off x="14923967" y="3678229"/>
            <a:ext cx="14043248" cy="14865608"/>
          </a:xfrm>
          <a:prstGeom prst="rect">
            <a:avLst/>
          </a:prstGeom>
          <a:noFill/>
        </p:spPr>
        <p:txBody>
          <a:bodyPr wrap="square" rtlCol="0">
            <a:spAutoFit/>
          </a:bodyPr>
          <a:lstStyle/>
          <a:p>
            <a:r>
              <a:rPr lang="en-US" sz="3600" i="1" dirty="0">
                <a:latin typeface="Times New Roman" panose="02020603050405020304" pitchFamily="18" charset="0"/>
                <a:cs typeface="Times New Roman" panose="02020603050405020304" pitchFamily="18" charset="0"/>
              </a:rPr>
              <a:t>Measures:</a:t>
            </a:r>
          </a:p>
          <a:p>
            <a:endParaRPr lang="en-US" sz="1000" i="1" dirty="0">
              <a:latin typeface="Times New Roman" panose="02020603050405020304" pitchFamily="18" charset="0"/>
              <a:cs typeface="Times New Roman" panose="02020603050405020304" pitchFamily="18" charset="0"/>
            </a:endParaRPr>
          </a:p>
          <a:p>
            <a:pPr marL="571500" indent="-571500">
              <a:buFont typeface="System Font Regular"/>
              <a:buChar char="&gt;"/>
            </a:pPr>
            <a:r>
              <a:rPr lang="en-US" sz="3600" b="1" dirty="0">
                <a:solidFill>
                  <a:srgbClr val="462498"/>
                </a:solidFill>
                <a:latin typeface="Times New Roman" panose="02020603050405020304" pitchFamily="18" charset="0"/>
                <a:cs typeface="Times New Roman" panose="02020603050405020304" pitchFamily="18" charset="0"/>
              </a:rPr>
              <a:t>Autonomy and Relatedness </a:t>
            </a:r>
            <a:r>
              <a:rPr lang="en-US" sz="3600" dirty="0">
                <a:latin typeface="Times New Roman" panose="02020603050405020304" pitchFamily="18" charset="0"/>
                <a:cs typeface="Times New Roman" panose="02020603050405020304" pitchFamily="18" charset="0"/>
              </a:rPr>
              <a:t>(age 13):  Teens and their parents completed a revealed differences task on video with interactions coded by the autonomy and relatedness (AR) coding system manual.  Subscales assessed behaviors promoting or inhibiting autonomy with higher scores indicating more of the observed behavior.</a:t>
            </a:r>
          </a:p>
          <a:p>
            <a:pPr marL="171450" indent="-171450">
              <a:buFont typeface="System Font Regular"/>
              <a:buChar char="&gt;"/>
            </a:pPr>
            <a:endParaRPr lang="en-US" sz="1000" dirty="0">
              <a:latin typeface="Times New Roman" panose="02020603050405020304" pitchFamily="18" charset="0"/>
              <a:cs typeface="Times New Roman" panose="02020603050405020304" pitchFamily="18" charset="0"/>
            </a:endParaRPr>
          </a:p>
          <a:p>
            <a:pPr marL="571500" indent="-571500">
              <a:buFont typeface="System Font Regular"/>
              <a:buChar char="&gt;"/>
            </a:pPr>
            <a:r>
              <a:rPr lang="en-US" sz="3600" b="1" dirty="0">
                <a:solidFill>
                  <a:srgbClr val="462498"/>
                </a:solidFill>
                <a:latin typeface="Times New Roman" panose="02020603050405020304" pitchFamily="18" charset="0"/>
                <a:cs typeface="Times New Roman" panose="02020603050405020304" pitchFamily="18" charset="0"/>
              </a:rPr>
              <a:t>Childhood Report of Parent Behavior </a:t>
            </a:r>
            <a:r>
              <a:rPr lang="en-US" sz="3600" dirty="0">
                <a:latin typeface="Times New Roman" panose="02020603050405020304" pitchFamily="18" charset="0"/>
                <a:cs typeface="Times New Roman" panose="02020603050405020304" pitchFamily="18" charset="0"/>
              </a:rPr>
              <a:t>(age 13):  Teens reported on their parents’ behaviors using a questionnaire.  Higher ratings on items meant higher perceived levels of parental control.</a:t>
            </a:r>
          </a:p>
          <a:p>
            <a:pPr marL="171450" indent="-171450">
              <a:buFont typeface="System Font Regular"/>
              <a:buChar char="&gt;"/>
            </a:pPr>
            <a:endParaRPr lang="en-US" sz="1000" dirty="0">
              <a:latin typeface="Times New Roman" panose="02020603050405020304" pitchFamily="18" charset="0"/>
              <a:cs typeface="Times New Roman" panose="02020603050405020304" pitchFamily="18" charset="0"/>
            </a:endParaRPr>
          </a:p>
          <a:p>
            <a:pPr marL="571500" indent="-571500">
              <a:buFont typeface="System Font Regular"/>
              <a:buChar char="&gt;"/>
            </a:pPr>
            <a:r>
              <a:rPr lang="en-US" sz="3600" b="1" dirty="0">
                <a:solidFill>
                  <a:srgbClr val="462498"/>
                </a:solidFill>
                <a:latin typeface="Times New Roman" panose="02020603050405020304" pitchFamily="18" charset="0"/>
                <a:cs typeface="Times New Roman" panose="02020603050405020304" pitchFamily="18" charset="0"/>
              </a:rPr>
              <a:t>Autonomy and Relatedness </a:t>
            </a:r>
            <a:r>
              <a:rPr lang="en-US" sz="3600" dirty="0">
                <a:latin typeface="Times New Roman" panose="02020603050405020304" pitchFamily="18" charset="0"/>
                <a:cs typeface="Times New Roman" panose="02020603050405020304" pitchFamily="18" charset="0"/>
              </a:rPr>
              <a:t>(ages 18):  Teens and their romantic partners (RP) completed a revealed differences task on video with interactions coded by the AR coding system manual for adolescent RP dyads. Subscales assessed avoidance and dominance with higher scores indicating more of the observed behavior.</a:t>
            </a:r>
          </a:p>
          <a:p>
            <a:pPr marL="171450" indent="-171450">
              <a:buFont typeface="System Font Regular"/>
              <a:buChar char="&gt;"/>
            </a:pPr>
            <a:endParaRPr lang="en-US" sz="1000" dirty="0">
              <a:latin typeface="Times New Roman" panose="02020603050405020304" pitchFamily="18" charset="0"/>
              <a:cs typeface="Times New Roman" panose="02020603050405020304" pitchFamily="18" charset="0"/>
            </a:endParaRPr>
          </a:p>
          <a:p>
            <a:pPr marL="571500" indent="-571500">
              <a:buFont typeface="System Font Regular"/>
              <a:buChar char="&gt;"/>
            </a:pPr>
            <a:r>
              <a:rPr lang="en-US" sz="3600" b="1" dirty="0">
                <a:solidFill>
                  <a:srgbClr val="462498"/>
                </a:solidFill>
                <a:latin typeface="Times New Roman" panose="02020603050405020304" pitchFamily="18" charset="0"/>
                <a:cs typeface="Times New Roman" panose="02020603050405020304" pitchFamily="18" charset="0"/>
              </a:rPr>
              <a:t>Pupil Evaluation Inventory </a:t>
            </a:r>
            <a:r>
              <a:rPr lang="en-US" sz="3600" dirty="0">
                <a:latin typeface="Times New Roman" panose="02020603050405020304" pitchFamily="18" charset="0"/>
                <a:cs typeface="Times New Roman" panose="02020603050405020304" pitchFamily="18" charset="0"/>
              </a:rPr>
              <a:t>(age 18):  Self report data for peers and subjects on a subscale assessing levels of withdrawal.  With a 3-point scale, higher scores indicated more of the investigated behavior.</a:t>
            </a:r>
          </a:p>
          <a:p>
            <a:pPr marL="171450" indent="-171450">
              <a:buFont typeface="System Font Regular"/>
              <a:buChar char="&gt;"/>
            </a:pPr>
            <a:endParaRPr lang="en-US" sz="1000" dirty="0">
              <a:latin typeface="Times New Roman" panose="02020603050405020304" pitchFamily="18" charset="0"/>
              <a:cs typeface="Times New Roman" panose="02020603050405020304" pitchFamily="18" charset="0"/>
            </a:endParaRPr>
          </a:p>
          <a:p>
            <a:pPr marL="571500" indent="-571500">
              <a:buFont typeface="System Font Regular"/>
              <a:buChar char="&gt;"/>
            </a:pPr>
            <a:r>
              <a:rPr lang="en-US" sz="3600" b="1" dirty="0">
                <a:solidFill>
                  <a:srgbClr val="462498"/>
                </a:solidFill>
                <a:latin typeface="Times New Roman" panose="02020603050405020304" pitchFamily="18" charset="0"/>
                <a:cs typeface="Times New Roman" panose="02020603050405020304" pitchFamily="18" charset="0"/>
              </a:rPr>
              <a:t>Measure of Adult Romantic Attachment </a:t>
            </a:r>
            <a:r>
              <a:rPr lang="en-US" sz="3600" dirty="0">
                <a:latin typeface="Times New Roman" panose="02020603050405020304" pitchFamily="18" charset="0"/>
                <a:cs typeface="Times New Roman" panose="02020603050405020304" pitchFamily="18" charset="0"/>
              </a:rPr>
              <a:t>(age 18):  Self-report data on a 7-point scale from 1 (disagree strongly) to 7 (agree strongly).  Items focused on physical touch, sex, social behavior, and personality.</a:t>
            </a:r>
          </a:p>
          <a:p>
            <a:pPr marL="171450" indent="-171450">
              <a:buFont typeface="System Font Regular"/>
              <a:buChar char="&gt;"/>
            </a:pPr>
            <a:endParaRPr lang="en-US" sz="1000" dirty="0">
              <a:latin typeface="Times New Roman" panose="02020603050405020304" pitchFamily="18" charset="0"/>
              <a:cs typeface="Times New Roman" panose="02020603050405020304" pitchFamily="18" charset="0"/>
            </a:endParaRPr>
          </a:p>
          <a:p>
            <a:pPr marL="571500" indent="-571500">
              <a:buFont typeface="System Font Regular"/>
              <a:buChar char="&gt;"/>
            </a:pPr>
            <a:r>
              <a:rPr lang="en-US" sz="3600" b="1" dirty="0">
                <a:solidFill>
                  <a:srgbClr val="462498"/>
                </a:solidFill>
                <a:latin typeface="Times New Roman" panose="02020603050405020304" pitchFamily="18" charset="0"/>
                <a:cs typeface="Times New Roman" panose="02020603050405020304" pitchFamily="18" charset="0"/>
              </a:rPr>
              <a:t>Social Anxiety Scale for Adolescents </a:t>
            </a:r>
            <a:r>
              <a:rPr lang="en-US" sz="3600" dirty="0">
                <a:latin typeface="Times New Roman" panose="02020603050405020304" pitchFamily="18" charset="0"/>
                <a:cs typeface="Times New Roman" panose="02020603050405020304" pitchFamily="18" charset="0"/>
              </a:rPr>
              <a:t>(ages 22):  Self-report data on the Social Anxiety Scale with items on subscales determining avoidance and distress in new situations as well as generally and fear of negative evaluation </a:t>
            </a:r>
          </a:p>
        </p:txBody>
      </p:sp>
      <p:cxnSp>
        <p:nvCxnSpPr>
          <p:cNvPr id="13" name="Straight Connector 12">
            <a:extLst>
              <a:ext uri="{FF2B5EF4-FFF2-40B4-BE49-F238E27FC236}">
                <a16:creationId xmlns:a16="http://schemas.microsoft.com/office/drawing/2014/main" id="{AA459B17-1301-2748-A358-0993FA7732D2}"/>
              </a:ext>
            </a:extLst>
          </p:cNvPr>
          <p:cNvCxnSpPr/>
          <p:nvPr/>
        </p:nvCxnSpPr>
        <p:spPr>
          <a:xfrm>
            <a:off x="395525" y="3507173"/>
            <a:ext cx="43100143" cy="0"/>
          </a:xfrm>
          <a:prstGeom prst="line">
            <a:avLst/>
          </a:prstGeom>
          <a:ln w="38100">
            <a:solidFill>
              <a:srgbClr val="462498"/>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E8E1D57F-906C-6C4E-B488-F2D176905734}"/>
              </a:ext>
            </a:extLst>
          </p:cNvPr>
          <p:cNvSpPr txBox="1"/>
          <p:nvPr/>
        </p:nvSpPr>
        <p:spPr>
          <a:xfrm>
            <a:off x="38264450" y="1923484"/>
            <a:ext cx="5231218" cy="1200329"/>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Abigail Carlson</a:t>
            </a:r>
          </a:p>
          <a:p>
            <a:r>
              <a:rPr lang="en-US" sz="3600" dirty="0">
                <a:latin typeface="Times New Roman" panose="02020603050405020304" pitchFamily="18" charset="0"/>
                <a:cs typeface="Times New Roman" panose="02020603050405020304" pitchFamily="18" charset="0"/>
              </a:rPr>
              <a:t>carlsoar@dukes.jmu.edu</a:t>
            </a:r>
          </a:p>
        </p:txBody>
      </p:sp>
      <p:sp>
        <p:nvSpPr>
          <p:cNvPr id="18" name="TextBox 17">
            <a:extLst>
              <a:ext uri="{FF2B5EF4-FFF2-40B4-BE49-F238E27FC236}">
                <a16:creationId xmlns:a16="http://schemas.microsoft.com/office/drawing/2014/main" id="{8EC8A97A-C756-5A4D-863B-9DD26D38D59D}"/>
              </a:ext>
            </a:extLst>
          </p:cNvPr>
          <p:cNvSpPr txBox="1"/>
          <p:nvPr/>
        </p:nvSpPr>
        <p:spPr>
          <a:xfrm>
            <a:off x="14923967" y="18031159"/>
            <a:ext cx="14043244" cy="701731"/>
          </a:xfrm>
          <a:prstGeom prst="rect">
            <a:avLst/>
          </a:prstGeom>
          <a:solidFill>
            <a:srgbClr val="355752"/>
          </a:solidFill>
          <a:ln>
            <a:solidFill>
              <a:srgbClr val="355752"/>
            </a:solidFill>
          </a:ln>
        </p:spPr>
        <p:txBody>
          <a:bodyPr wrap="square" rtlCol="0">
            <a:spAutoFit/>
          </a:bodyPr>
          <a:lstStyle/>
          <a:p>
            <a:pPr algn="ctr"/>
            <a:r>
              <a:rPr lang="en-US" sz="3960" b="1" dirty="0">
                <a:solidFill>
                  <a:schemeClr val="bg1"/>
                </a:solidFill>
                <a:latin typeface="Times New Roman" panose="02020603050405020304" pitchFamily="18" charset="0"/>
                <a:cs typeface="Times New Roman" panose="02020603050405020304" pitchFamily="18" charset="0"/>
              </a:rPr>
              <a:t>RESULTS</a:t>
            </a:r>
          </a:p>
        </p:txBody>
      </p:sp>
      <p:sp>
        <p:nvSpPr>
          <p:cNvPr id="19" name="TextBox 18">
            <a:extLst>
              <a:ext uri="{FF2B5EF4-FFF2-40B4-BE49-F238E27FC236}">
                <a16:creationId xmlns:a16="http://schemas.microsoft.com/office/drawing/2014/main" id="{35E4BE62-A07F-204D-9894-F82890C3C51C}"/>
              </a:ext>
            </a:extLst>
          </p:cNvPr>
          <p:cNvSpPr txBox="1"/>
          <p:nvPr/>
        </p:nvSpPr>
        <p:spPr>
          <a:xfrm>
            <a:off x="29640491" y="19224088"/>
            <a:ext cx="13667110" cy="701731"/>
          </a:xfrm>
          <a:prstGeom prst="rect">
            <a:avLst/>
          </a:prstGeom>
          <a:solidFill>
            <a:srgbClr val="355752"/>
          </a:solidFill>
          <a:ln>
            <a:solidFill>
              <a:srgbClr val="355752"/>
            </a:solidFill>
          </a:ln>
        </p:spPr>
        <p:txBody>
          <a:bodyPr wrap="square" rtlCol="0">
            <a:spAutoFit/>
          </a:bodyPr>
          <a:lstStyle/>
          <a:p>
            <a:pPr algn="ctr"/>
            <a:r>
              <a:rPr lang="en-US" sz="3960" b="1" dirty="0">
                <a:solidFill>
                  <a:schemeClr val="bg1"/>
                </a:solidFill>
                <a:latin typeface="Times New Roman" panose="02020603050405020304" pitchFamily="18" charset="0"/>
                <a:cs typeface="Times New Roman" panose="02020603050405020304" pitchFamily="18" charset="0"/>
              </a:rPr>
              <a:t>DISCUSSION</a:t>
            </a:r>
          </a:p>
        </p:txBody>
      </p:sp>
      <p:pic>
        <p:nvPicPr>
          <p:cNvPr id="22" name="Picture 21">
            <a:extLst>
              <a:ext uri="{FF2B5EF4-FFF2-40B4-BE49-F238E27FC236}">
                <a16:creationId xmlns:a16="http://schemas.microsoft.com/office/drawing/2014/main" id="{50467E38-19C5-FC4E-B66E-6768574DB60D}"/>
              </a:ext>
            </a:extLst>
          </p:cNvPr>
          <p:cNvPicPr>
            <a:picLocks noChangeAspect="1"/>
          </p:cNvPicPr>
          <p:nvPr/>
        </p:nvPicPr>
        <p:blipFill>
          <a:blip r:embed="rId4"/>
          <a:stretch>
            <a:fillRect/>
          </a:stretch>
        </p:blipFill>
        <p:spPr>
          <a:xfrm>
            <a:off x="1100138" y="819667"/>
            <a:ext cx="7514639" cy="2314033"/>
          </a:xfrm>
          <a:prstGeom prst="rect">
            <a:avLst/>
          </a:prstGeom>
        </p:spPr>
      </p:pic>
      <p:graphicFrame>
        <p:nvGraphicFramePr>
          <p:cNvPr id="12" name="Object 11">
            <a:extLst>
              <a:ext uri="{FF2B5EF4-FFF2-40B4-BE49-F238E27FC236}">
                <a16:creationId xmlns:a16="http://schemas.microsoft.com/office/drawing/2014/main" id="{DB59A0BA-9C8C-A34A-9E77-974E8912F592}"/>
              </a:ext>
            </a:extLst>
          </p:cNvPr>
          <p:cNvGraphicFramePr>
            <a:graphicFrameLocks noChangeAspect="1"/>
          </p:cNvGraphicFramePr>
          <p:nvPr>
            <p:extLst>
              <p:ext uri="{D42A27DB-BD31-4B8C-83A1-F6EECF244321}">
                <p14:modId xmlns:p14="http://schemas.microsoft.com/office/powerpoint/2010/main" val="3138569511"/>
              </p:ext>
            </p:extLst>
          </p:nvPr>
        </p:nvGraphicFramePr>
        <p:xfrm>
          <a:off x="29122140" y="8650437"/>
          <a:ext cx="14327678" cy="7959821"/>
        </p:xfrm>
        <a:graphic>
          <a:graphicData uri="http://schemas.openxmlformats.org/presentationml/2006/ole">
            <mc:AlternateContent xmlns:mc="http://schemas.openxmlformats.org/markup-compatibility/2006">
              <mc:Choice xmlns:v="urn:schemas-microsoft-com:vml" Requires="v">
                <p:oleObj name="Document" r:id="rId5" imgW="5943600" imgH="3302000" progId="Word.Document.12">
                  <p:embed/>
                </p:oleObj>
              </mc:Choice>
              <mc:Fallback>
                <p:oleObj name="Document" r:id="rId5" imgW="5943600" imgH="3302000" progId="Word.Document.12">
                  <p:embed/>
                  <p:pic>
                    <p:nvPicPr>
                      <p:cNvPr id="0" name=""/>
                      <p:cNvPicPr/>
                      <p:nvPr/>
                    </p:nvPicPr>
                    <p:blipFill>
                      <a:blip r:embed="rId6"/>
                      <a:stretch>
                        <a:fillRect/>
                      </a:stretch>
                    </p:blipFill>
                    <p:spPr>
                      <a:xfrm>
                        <a:off x="29122140" y="8650437"/>
                        <a:ext cx="14327678" cy="7959821"/>
                      </a:xfrm>
                      <a:prstGeom prst="rect">
                        <a:avLst/>
                      </a:prstGeom>
                    </p:spPr>
                  </p:pic>
                </p:oleObj>
              </mc:Fallback>
            </mc:AlternateContent>
          </a:graphicData>
        </a:graphic>
      </p:graphicFrame>
      <p:graphicFrame>
        <p:nvGraphicFramePr>
          <p:cNvPr id="20" name="Object 19">
            <a:extLst>
              <a:ext uri="{FF2B5EF4-FFF2-40B4-BE49-F238E27FC236}">
                <a16:creationId xmlns:a16="http://schemas.microsoft.com/office/drawing/2014/main" id="{4DBCACEE-F7CA-1843-8B60-2F2F9C8B1AD2}"/>
              </a:ext>
            </a:extLst>
          </p:cNvPr>
          <p:cNvGraphicFramePr>
            <a:graphicFrameLocks noChangeAspect="1"/>
          </p:cNvGraphicFramePr>
          <p:nvPr>
            <p:extLst>
              <p:ext uri="{D42A27DB-BD31-4B8C-83A1-F6EECF244321}">
                <p14:modId xmlns:p14="http://schemas.microsoft.com/office/powerpoint/2010/main" val="2673711463"/>
              </p:ext>
            </p:extLst>
          </p:nvPr>
        </p:nvGraphicFramePr>
        <p:xfrm>
          <a:off x="29264357" y="17391736"/>
          <a:ext cx="14043244" cy="1620374"/>
        </p:xfrm>
        <a:graphic>
          <a:graphicData uri="http://schemas.openxmlformats.org/presentationml/2006/ole">
            <mc:AlternateContent xmlns:mc="http://schemas.openxmlformats.org/markup-compatibility/2006">
              <mc:Choice xmlns:v="urn:schemas-microsoft-com:vml" Requires="v">
                <p:oleObj name="Document" r:id="rId7" imgW="5943600" imgH="685800" progId="Word.Document.12">
                  <p:embed/>
                </p:oleObj>
              </mc:Choice>
              <mc:Fallback>
                <p:oleObj name="Document" r:id="rId7" imgW="5943600" imgH="685800" progId="Word.Document.12">
                  <p:embed/>
                  <p:pic>
                    <p:nvPicPr>
                      <p:cNvPr id="0" name=""/>
                      <p:cNvPicPr/>
                      <p:nvPr/>
                    </p:nvPicPr>
                    <p:blipFill>
                      <a:blip r:embed="rId8"/>
                      <a:stretch>
                        <a:fillRect/>
                      </a:stretch>
                    </p:blipFill>
                    <p:spPr>
                      <a:xfrm>
                        <a:off x="29264357" y="17391736"/>
                        <a:ext cx="14043244" cy="1620374"/>
                      </a:xfrm>
                      <a:prstGeom prst="rect">
                        <a:avLst/>
                      </a:prstGeom>
                    </p:spPr>
                  </p:pic>
                </p:oleObj>
              </mc:Fallback>
            </mc:AlternateContent>
          </a:graphicData>
        </a:graphic>
      </p:graphicFrame>
      <p:sp>
        <p:nvSpPr>
          <p:cNvPr id="35" name="TextBox 34">
            <a:extLst>
              <a:ext uri="{FF2B5EF4-FFF2-40B4-BE49-F238E27FC236}">
                <a16:creationId xmlns:a16="http://schemas.microsoft.com/office/drawing/2014/main" id="{AAB1CAA5-CF7E-FB48-A954-45FA5DE4E7F1}"/>
              </a:ext>
            </a:extLst>
          </p:cNvPr>
          <p:cNvSpPr txBox="1"/>
          <p:nvPr/>
        </p:nvSpPr>
        <p:spPr>
          <a:xfrm>
            <a:off x="29640491" y="31593209"/>
            <a:ext cx="13667110" cy="830997"/>
          </a:xfrm>
          <a:prstGeom prst="rect">
            <a:avLst/>
          </a:prstGeom>
          <a:solidFill>
            <a:srgbClr val="462498">
              <a:alpha val="36078"/>
            </a:srgbClr>
          </a:solidFill>
          <a:ln>
            <a:solidFill>
              <a:srgbClr val="462498"/>
            </a:solidFill>
          </a:ln>
        </p:spPr>
        <p:txBody>
          <a:bodyPr wrap="square" rtlCol="0">
            <a:spAutoFit/>
          </a:bodyPr>
          <a:lstStyle/>
          <a:p>
            <a:pPr algn="ctr"/>
            <a:r>
              <a:rPr lang="en-US" sz="3200" b="1" dirty="0">
                <a:latin typeface="Times New Roman" panose="02020603050405020304" pitchFamily="18" charset="0"/>
                <a:cs typeface="Times New Roman" panose="02020603050405020304" pitchFamily="18" charset="0"/>
              </a:rPr>
              <a:t>REFERENCES AVAILABLE UPON REQUEST*</a:t>
            </a:r>
          </a:p>
          <a:p>
            <a:pPr algn="ctr"/>
            <a:r>
              <a:rPr lang="en-US" sz="1600" b="1" dirty="0">
                <a:latin typeface="Times New Roman" panose="02020603050405020304" pitchFamily="18" charset="0"/>
                <a:cs typeface="Times New Roman" panose="02020603050405020304" pitchFamily="18" charset="0"/>
              </a:rPr>
              <a:t>SEE EMAIL AT THE TOP</a:t>
            </a:r>
          </a:p>
        </p:txBody>
      </p:sp>
      <p:sp>
        <p:nvSpPr>
          <p:cNvPr id="33" name="TextBox 32">
            <a:extLst>
              <a:ext uri="{FF2B5EF4-FFF2-40B4-BE49-F238E27FC236}">
                <a16:creationId xmlns:a16="http://schemas.microsoft.com/office/drawing/2014/main" id="{1D38F20C-584B-F642-AD49-818487385CC5}"/>
              </a:ext>
            </a:extLst>
          </p:cNvPr>
          <p:cNvSpPr txBox="1"/>
          <p:nvPr/>
        </p:nvSpPr>
        <p:spPr>
          <a:xfrm>
            <a:off x="29640491" y="20211655"/>
            <a:ext cx="13667110" cy="11480066"/>
          </a:xfrm>
          <a:prstGeom prst="rect">
            <a:avLst/>
          </a:prstGeom>
          <a:noFill/>
        </p:spPr>
        <p:txBody>
          <a:bodyPr wrap="square" rtlCol="0">
            <a:spAutoFit/>
          </a:bodyPr>
          <a:lstStyle/>
          <a:p>
            <a:pPr marL="571500" indent="-571500">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There is evidence to suggest that </a:t>
            </a:r>
            <a:r>
              <a:rPr lang="en-US" sz="3600" b="1" dirty="0">
                <a:solidFill>
                  <a:srgbClr val="462498"/>
                </a:solidFill>
                <a:latin typeface="Times New Roman" panose="02020603050405020304" pitchFamily="18" charset="0"/>
                <a:cs typeface="Times New Roman" panose="02020603050405020304" pitchFamily="18" charset="0"/>
              </a:rPr>
              <a:t>parental autonomy inhibition </a:t>
            </a:r>
            <a:r>
              <a:rPr lang="en-US" sz="3600" dirty="0">
                <a:latin typeface="Times New Roman" panose="02020603050405020304" pitchFamily="18" charset="0"/>
                <a:cs typeface="Times New Roman" panose="02020603050405020304" pitchFamily="18" charset="0"/>
              </a:rPr>
              <a:t>in early adolescence </a:t>
            </a:r>
            <a:r>
              <a:rPr lang="en-US" sz="3600" b="1" dirty="0">
                <a:solidFill>
                  <a:srgbClr val="462498"/>
                </a:solidFill>
                <a:latin typeface="Times New Roman" panose="02020603050405020304" pitchFamily="18" charset="0"/>
                <a:cs typeface="Times New Roman" panose="02020603050405020304" pitchFamily="18" charset="0"/>
              </a:rPr>
              <a:t>predicts passivity</a:t>
            </a:r>
            <a:r>
              <a:rPr lang="en-US" sz="3600" dirty="0">
                <a:latin typeface="Times New Roman" panose="02020603050405020304" pitchFamily="18" charset="0"/>
                <a:cs typeface="Times New Roman" panose="02020603050405020304" pitchFamily="18" charset="0"/>
              </a:rPr>
              <a:t> in both romantic and peer relationships in later adolescence.  We observed </a:t>
            </a:r>
            <a:r>
              <a:rPr lang="en-US" sz="3600" b="1" dirty="0">
                <a:solidFill>
                  <a:srgbClr val="462498"/>
                </a:solidFill>
                <a:latin typeface="Times New Roman" panose="02020603050405020304" pitchFamily="18" charset="0"/>
                <a:cs typeface="Times New Roman" panose="02020603050405020304" pitchFamily="18" charset="0"/>
              </a:rPr>
              <a:t>more relationships with avoidant</a:t>
            </a:r>
            <a:r>
              <a:rPr lang="en-US" sz="3600" dirty="0">
                <a:latin typeface="Times New Roman" panose="02020603050405020304" pitchFamily="18" charset="0"/>
                <a:cs typeface="Times New Roman" panose="02020603050405020304" pitchFamily="18" charset="0"/>
              </a:rPr>
              <a:t> behaviors over dominance.  Results suggest a </a:t>
            </a:r>
            <a:r>
              <a:rPr lang="en-US" sz="3600" b="1" dirty="0">
                <a:solidFill>
                  <a:srgbClr val="462498"/>
                </a:solidFill>
                <a:latin typeface="Times New Roman" panose="02020603050405020304" pitchFamily="18" charset="0"/>
                <a:cs typeface="Times New Roman" panose="02020603050405020304" pitchFamily="18" charset="0"/>
              </a:rPr>
              <a:t>stronger paternal influence </a:t>
            </a:r>
            <a:r>
              <a:rPr lang="en-US" sz="3600" dirty="0">
                <a:latin typeface="Times New Roman" panose="02020603050405020304" pitchFamily="18" charset="0"/>
                <a:cs typeface="Times New Roman" panose="02020603050405020304" pitchFamily="18" charset="0"/>
              </a:rPr>
              <a:t>in this relationship over maternal influence. </a:t>
            </a:r>
          </a:p>
          <a:p>
            <a:endParaRPr lang="en-US" sz="1000" dirty="0">
              <a:latin typeface="Times New Roman" panose="02020603050405020304" pitchFamily="18" charset="0"/>
              <a:cs typeface="Times New Roman" panose="02020603050405020304" pitchFamily="18" charset="0"/>
            </a:endParaRPr>
          </a:p>
          <a:p>
            <a:pPr marL="571500" indent="-571500">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Some differences in results based on who reported the data suggests </a:t>
            </a:r>
            <a:r>
              <a:rPr lang="en-US" sz="3600" b="1" dirty="0">
                <a:solidFill>
                  <a:srgbClr val="462498"/>
                </a:solidFill>
                <a:latin typeface="Times New Roman" panose="02020603050405020304" pitchFamily="18" charset="0"/>
                <a:cs typeface="Times New Roman" panose="02020603050405020304" pitchFamily="18" charset="0"/>
              </a:rPr>
              <a:t>perception of behaviors could play a part </a:t>
            </a:r>
            <a:r>
              <a:rPr lang="en-US" sz="3600" dirty="0">
                <a:latin typeface="Times New Roman" panose="02020603050405020304" pitchFamily="18" charset="0"/>
                <a:cs typeface="Times New Roman" panose="02020603050405020304" pitchFamily="18" charset="0"/>
              </a:rPr>
              <a:t>along with the behaviors themselves</a:t>
            </a:r>
          </a:p>
          <a:p>
            <a:endParaRPr lang="en-US" sz="1000" dirty="0">
              <a:latin typeface="Times New Roman" panose="02020603050405020304" pitchFamily="18" charset="0"/>
              <a:cs typeface="Times New Roman" panose="02020603050405020304" pitchFamily="18" charset="0"/>
            </a:endParaRPr>
          </a:p>
          <a:p>
            <a:pPr marL="571500" indent="-571500">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No strong evidence presented itself to conclude our passivity measures predict social anxiety. Our findings contradict previous research which established significant relationships between submissive behaviors and social anxiety.</a:t>
            </a:r>
          </a:p>
          <a:p>
            <a:endParaRPr lang="en-US" sz="1000" dirty="0">
              <a:latin typeface="Times New Roman" panose="02020603050405020304" pitchFamily="18" charset="0"/>
              <a:cs typeface="Times New Roman" panose="02020603050405020304" pitchFamily="18" charset="0"/>
            </a:endParaRPr>
          </a:p>
          <a:p>
            <a:pPr marL="571500" indent="-571500">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No mediating effects were found, and contrary to what researchers believed, correlational analyses seemed to </a:t>
            </a:r>
            <a:r>
              <a:rPr lang="en-US" sz="3600" b="1" dirty="0">
                <a:solidFill>
                  <a:srgbClr val="462498"/>
                </a:solidFill>
                <a:latin typeface="Times New Roman" panose="02020603050405020304" pitchFamily="18" charset="0"/>
                <a:cs typeface="Times New Roman" panose="02020603050405020304" pitchFamily="18" charset="0"/>
              </a:rPr>
              <a:t>suggest more autonomy inhibition</a:t>
            </a:r>
            <a:r>
              <a:rPr lang="en-US" sz="3600" dirty="0">
                <a:latin typeface="Times New Roman" panose="02020603050405020304" pitchFamily="18" charset="0"/>
                <a:cs typeface="Times New Roman" panose="02020603050405020304" pitchFamily="18" charset="0"/>
              </a:rPr>
              <a:t>, both from observable behavior and self-report data was associated with </a:t>
            </a:r>
            <a:r>
              <a:rPr lang="en-US" sz="3600" b="1" dirty="0">
                <a:solidFill>
                  <a:srgbClr val="462498"/>
                </a:solidFill>
                <a:latin typeface="Times New Roman" panose="02020603050405020304" pitchFamily="18" charset="0"/>
                <a:cs typeface="Times New Roman" panose="02020603050405020304" pitchFamily="18" charset="0"/>
              </a:rPr>
              <a:t>fewer symptoms of social anxiety</a:t>
            </a:r>
            <a:r>
              <a:rPr lang="en-US" sz="3600" dirty="0">
                <a:latin typeface="Times New Roman" panose="02020603050405020304" pitchFamily="18" charset="0"/>
                <a:cs typeface="Times New Roman" panose="02020603050405020304" pitchFamily="18" charset="0"/>
              </a:rPr>
              <a:t>.  Our findings contradict general patterns upheld by other research that finds more autonomy support predicts less anxiety rather than the reverse (Scharf &amp; Mayseless, 2008). </a:t>
            </a:r>
          </a:p>
        </p:txBody>
      </p:sp>
      <p:sp>
        <p:nvSpPr>
          <p:cNvPr id="34" name="TextBox 33">
            <a:extLst>
              <a:ext uri="{FF2B5EF4-FFF2-40B4-BE49-F238E27FC236}">
                <a16:creationId xmlns:a16="http://schemas.microsoft.com/office/drawing/2014/main" id="{B2896D2C-373D-B342-AC0C-2A36744E837B}"/>
              </a:ext>
            </a:extLst>
          </p:cNvPr>
          <p:cNvSpPr txBox="1"/>
          <p:nvPr/>
        </p:nvSpPr>
        <p:spPr>
          <a:xfrm>
            <a:off x="29471602" y="16591935"/>
            <a:ext cx="1981200" cy="646331"/>
          </a:xfrm>
          <a:prstGeom prst="rect">
            <a:avLst/>
          </a:prstGeom>
          <a:noFill/>
        </p:spPr>
        <p:txBody>
          <a:bodyPr wrap="square" rtlCol="0">
            <a:spAutoFit/>
          </a:bodyPr>
          <a:lstStyle/>
          <a:p>
            <a:r>
              <a:rPr lang="en-US" sz="3600" i="1" dirty="0">
                <a:solidFill>
                  <a:schemeClr val="bg1"/>
                </a:solidFill>
                <a:latin typeface="Times New Roman" panose="02020603050405020304" pitchFamily="18" charset="0"/>
                <a:cs typeface="Times New Roman" panose="02020603050405020304" pitchFamily="18" charset="0"/>
              </a:rPr>
              <a:t>Figure C</a:t>
            </a:r>
          </a:p>
        </p:txBody>
      </p:sp>
      <p:sp>
        <p:nvSpPr>
          <p:cNvPr id="40" name="TextBox 39">
            <a:extLst>
              <a:ext uri="{FF2B5EF4-FFF2-40B4-BE49-F238E27FC236}">
                <a16:creationId xmlns:a16="http://schemas.microsoft.com/office/drawing/2014/main" id="{93BDE29F-4ED4-234D-98FE-931FC0A46ABF}"/>
              </a:ext>
            </a:extLst>
          </p:cNvPr>
          <p:cNvSpPr txBox="1"/>
          <p:nvPr/>
        </p:nvSpPr>
        <p:spPr>
          <a:xfrm>
            <a:off x="29343977" y="7844229"/>
            <a:ext cx="1981200" cy="646331"/>
          </a:xfrm>
          <a:prstGeom prst="rect">
            <a:avLst/>
          </a:prstGeom>
          <a:noFill/>
        </p:spPr>
        <p:txBody>
          <a:bodyPr wrap="square" rtlCol="0">
            <a:spAutoFit/>
          </a:bodyPr>
          <a:lstStyle/>
          <a:p>
            <a:r>
              <a:rPr lang="en-US" sz="3600" i="1" dirty="0">
                <a:solidFill>
                  <a:schemeClr val="bg1"/>
                </a:solidFill>
                <a:latin typeface="Times New Roman" panose="02020603050405020304" pitchFamily="18" charset="0"/>
                <a:cs typeface="Times New Roman" panose="02020603050405020304" pitchFamily="18" charset="0"/>
              </a:rPr>
              <a:t>Figure B</a:t>
            </a:r>
          </a:p>
        </p:txBody>
      </p:sp>
      <p:sp>
        <p:nvSpPr>
          <p:cNvPr id="41" name="TextBox 40">
            <a:extLst>
              <a:ext uri="{FF2B5EF4-FFF2-40B4-BE49-F238E27FC236}">
                <a16:creationId xmlns:a16="http://schemas.microsoft.com/office/drawing/2014/main" id="{05D64853-A875-814C-B0EB-FEBC554B5197}"/>
              </a:ext>
            </a:extLst>
          </p:cNvPr>
          <p:cNvSpPr txBox="1"/>
          <p:nvPr/>
        </p:nvSpPr>
        <p:spPr>
          <a:xfrm>
            <a:off x="26852607" y="30692695"/>
            <a:ext cx="1981200" cy="646331"/>
          </a:xfrm>
          <a:prstGeom prst="rect">
            <a:avLst/>
          </a:prstGeom>
          <a:noFill/>
        </p:spPr>
        <p:txBody>
          <a:bodyPr wrap="square" rtlCol="0">
            <a:spAutoFit/>
          </a:bodyPr>
          <a:lstStyle/>
          <a:p>
            <a:r>
              <a:rPr lang="en-US" sz="3600" i="1" dirty="0">
                <a:solidFill>
                  <a:schemeClr val="bg1"/>
                </a:solidFill>
                <a:latin typeface="Times New Roman" panose="02020603050405020304" pitchFamily="18" charset="0"/>
                <a:cs typeface="Times New Roman" panose="02020603050405020304" pitchFamily="18" charset="0"/>
              </a:rPr>
              <a:t>Figure A</a:t>
            </a:r>
          </a:p>
        </p:txBody>
      </p:sp>
      <p:sp>
        <p:nvSpPr>
          <p:cNvPr id="36" name="TextBox 35">
            <a:extLst>
              <a:ext uri="{FF2B5EF4-FFF2-40B4-BE49-F238E27FC236}">
                <a16:creationId xmlns:a16="http://schemas.microsoft.com/office/drawing/2014/main" id="{DE5C6760-64A4-EF49-B3A9-2FE2E4ECB24D}"/>
              </a:ext>
            </a:extLst>
          </p:cNvPr>
          <p:cNvSpPr txBox="1"/>
          <p:nvPr/>
        </p:nvSpPr>
        <p:spPr>
          <a:xfrm>
            <a:off x="14923962" y="19109094"/>
            <a:ext cx="14043243" cy="4832092"/>
          </a:xfrm>
          <a:prstGeom prst="rect">
            <a:avLst/>
          </a:prstGeom>
          <a:noFill/>
        </p:spPr>
        <p:txBody>
          <a:bodyPr wrap="square" rtlCol="0">
            <a:spAutoFit/>
          </a:bodyPr>
          <a:lstStyle/>
          <a:p>
            <a:pPr marL="571500" indent="-571500">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Data were run in preliminary analyses to find correlations which directed the later regression analyses.</a:t>
            </a:r>
          </a:p>
          <a:p>
            <a:pPr marL="171450" indent="-171450">
              <a:buFont typeface="Arial" panose="020B0604020202020204" pitchFamily="34" charset="0"/>
              <a:buChar char="•"/>
            </a:pPr>
            <a:endParaRPr lang="en-US" sz="1000" dirty="0">
              <a:latin typeface="Times New Roman" panose="02020603050405020304" pitchFamily="18" charset="0"/>
              <a:cs typeface="Times New Roman" panose="02020603050405020304" pitchFamily="18" charset="0"/>
            </a:endParaRPr>
          </a:p>
          <a:p>
            <a:pPr marL="571500" indent="-571500">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Regressions were run between each autonomy variable, each measure of passivity, and the total social anxiety scale. While running regressions, gender and income were controlled for.</a:t>
            </a:r>
          </a:p>
          <a:p>
            <a:pPr marL="171450" indent="-171450">
              <a:buFont typeface="Arial" panose="020B0604020202020204" pitchFamily="34" charset="0"/>
              <a:buChar char="•"/>
            </a:pPr>
            <a:endParaRPr lang="en-US" sz="1000" dirty="0">
              <a:latin typeface="Times New Roman" panose="02020603050405020304" pitchFamily="18" charset="0"/>
              <a:cs typeface="Times New Roman" panose="02020603050405020304" pitchFamily="18" charset="0"/>
            </a:endParaRPr>
          </a:p>
          <a:p>
            <a:pPr marL="571500" indent="-571500">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Multiple regressions were run to investigate mediating relationships of passivity within the predictive relation between autonomy inhibition and social anxiety.</a:t>
            </a:r>
          </a:p>
        </p:txBody>
      </p:sp>
      <p:cxnSp>
        <p:nvCxnSpPr>
          <p:cNvPr id="44" name="Straight Connector 43">
            <a:extLst>
              <a:ext uri="{FF2B5EF4-FFF2-40B4-BE49-F238E27FC236}">
                <a16:creationId xmlns:a16="http://schemas.microsoft.com/office/drawing/2014/main" id="{E05C120E-1235-E745-A5B3-437A737E1DBE}"/>
              </a:ext>
            </a:extLst>
          </p:cNvPr>
          <p:cNvCxnSpPr>
            <a:cxnSpLocks/>
          </p:cNvCxnSpPr>
          <p:nvPr/>
        </p:nvCxnSpPr>
        <p:spPr>
          <a:xfrm>
            <a:off x="29343977" y="16412221"/>
            <a:ext cx="13622699" cy="0"/>
          </a:xfrm>
          <a:prstGeom prst="line">
            <a:avLst/>
          </a:prstGeom>
          <a:ln w="38100">
            <a:solidFill>
              <a:srgbClr val="462498"/>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95B9AC69-4215-DD48-9953-1BC936AD8423}"/>
              </a:ext>
            </a:extLst>
          </p:cNvPr>
          <p:cNvCxnSpPr>
            <a:cxnSpLocks/>
          </p:cNvCxnSpPr>
          <p:nvPr/>
        </p:nvCxnSpPr>
        <p:spPr>
          <a:xfrm>
            <a:off x="29264357" y="7648583"/>
            <a:ext cx="13622699" cy="0"/>
          </a:xfrm>
          <a:prstGeom prst="line">
            <a:avLst/>
          </a:prstGeom>
          <a:ln w="38100">
            <a:solidFill>
              <a:srgbClr val="462498"/>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371CD61F-0205-7F42-B71C-BD4F5CC0D69F}"/>
              </a:ext>
            </a:extLst>
          </p:cNvPr>
          <p:cNvCxnSpPr>
            <a:cxnSpLocks/>
          </p:cNvCxnSpPr>
          <p:nvPr/>
        </p:nvCxnSpPr>
        <p:spPr>
          <a:xfrm>
            <a:off x="14784731" y="24048924"/>
            <a:ext cx="13622699" cy="0"/>
          </a:xfrm>
          <a:prstGeom prst="line">
            <a:avLst/>
          </a:prstGeom>
          <a:ln w="38100">
            <a:solidFill>
              <a:srgbClr val="462498"/>
            </a:solidFill>
          </a:ln>
        </p:spPr>
        <p:style>
          <a:lnRef idx="1">
            <a:schemeClr val="accent1"/>
          </a:lnRef>
          <a:fillRef idx="0">
            <a:schemeClr val="accent1"/>
          </a:fillRef>
          <a:effectRef idx="0">
            <a:schemeClr val="accent1"/>
          </a:effectRef>
          <a:fontRef idx="minor">
            <a:schemeClr val="tx1"/>
          </a:fontRef>
        </p:style>
      </p:cxnSp>
      <p:pic>
        <p:nvPicPr>
          <p:cNvPr id="65" name="Picture 64">
            <a:extLst>
              <a:ext uri="{FF2B5EF4-FFF2-40B4-BE49-F238E27FC236}">
                <a16:creationId xmlns:a16="http://schemas.microsoft.com/office/drawing/2014/main" id="{005D7B3F-71EC-BC4F-B14D-BCE9EB3EE853}"/>
              </a:ext>
            </a:extLst>
          </p:cNvPr>
          <p:cNvPicPr>
            <a:picLocks noChangeAspect="1"/>
          </p:cNvPicPr>
          <p:nvPr/>
        </p:nvPicPr>
        <p:blipFill rotWithShape="1">
          <a:blip r:embed="rId4">
            <a:lum bright="70000" contrast="-70000"/>
          </a:blip>
          <a:srcRect b="55137"/>
          <a:stretch/>
        </p:blipFill>
        <p:spPr>
          <a:xfrm>
            <a:off x="1070060" y="804191"/>
            <a:ext cx="7514639" cy="1038136"/>
          </a:xfrm>
          <a:prstGeom prst="rect">
            <a:avLst/>
          </a:prstGeom>
        </p:spPr>
      </p:pic>
    </p:spTree>
    <p:extLst>
      <p:ext uri="{BB962C8B-B14F-4D97-AF65-F5344CB8AC3E}">
        <p14:creationId xmlns:p14="http://schemas.microsoft.com/office/powerpoint/2010/main" val="125700443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30094</TotalTime>
  <Words>989</Words>
  <Application>Microsoft Office PowerPoint</Application>
  <PresentationFormat>Custom</PresentationFormat>
  <Paragraphs>76</Paragraphs>
  <Slides>1</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8" baseType="lpstr">
      <vt:lpstr>Arial</vt:lpstr>
      <vt:lpstr>Calibri</vt:lpstr>
      <vt:lpstr>Calibri Light</vt:lpstr>
      <vt:lpstr>System Font Regular</vt:lpstr>
      <vt:lpstr>Times New Roman</vt:lpstr>
      <vt:lpstr>Office Theme</vt:lpstr>
      <vt:lpstr>Document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Carlson, Abby - carlsoar</dc:creator>
  <cp:lastModifiedBy>Breeden, Lauren Victoria (lvb5hq)</cp:lastModifiedBy>
  <cp:revision>82</cp:revision>
  <dcterms:created xsi:type="dcterms:W3CDTF">2022-02-15T13:44:46Z</dcterms:created>
  <dcterms:modified xsi:type="dcterms:W3CDTF">2023-07-11T14:12:56Z</dcterms:modified>
</cp:coreProperties>
</file>