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12"/>
  </p:notesMasterIdLst>
  <p:sldIdLst>
    <p:sldId id="256" r:id="rId2"/>
    <p:sldId id="258" r:id="rId3"/>
    <p:sldId id="259" r:id="rId4"/>
    <p:sldId id="260" r:id="rId5"/>
    <p:sldId id="267" r:id="rId6"/>
    <p:sldId id="268" r:id="rId7"/>
    <p:sldId id="262"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3"/>
    <p:restoredTop sz="75115"/>
  </p:normalViewPr>
  <p:slideViewPr>
    <p:cSldViewPr snapToGrid="0">
      <p:cViewPr varScale="1">
        <p:scale>
          <a:sx n="83" d="100"/>
          <a:sy n="83" d="100"/>
        </p:scale>
        <p:origin x="13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7645B-1910-9A40-843D-A69FECEB5F15}"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ACD8B-6C26-BE46-BB6C-B3A0BF6ED048}" type="slidenum">
              <a:rPr lang="en-US" smtClean="0"/>
              <a:t>‹#›</a:t>
            </a:fld>
            <a:endParaRPr lang="en-US"/>
          </a:p>
        </p:txBody>
      </p:sp>
    </p:spTree>
    <p:extLst>
      <p:ext uri="{BB962C8B-B14F-4D97-AF65-F5344CB8AC3E}">
        <p14:creationId xmlns:p14="http://schemas.microsoft.com/office/powerpoint/2010/main" val="38000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following talk from </a:t>
            </a:r>
            <a:r>
              <a:rPr lang="en-US" dirty="0" err="1"/>
              <a:t>Jingrun</a:t>
            </a:r>
            <a:r>
              <a:rPr lang="en-US" dirty="0"/>
              <a:t> come from the same study. My talk will focus on self-regulation and associated brain regions that are activated in response to threat of pain</a:t>
            </a:r>
          </a:p>
        </p:txBody>
      </p:sp>
      <p:sp>
        <p:nvSpPr>
          <p:cNvPr id="4" name="Slide Number Placeholder 3"/>
          <p:cNvSpPr>
            <a:spLocks noGrp="1"/>
          </p:cNvSpPr>
          <p:nvPr>
            <p:ph type="sldNum" sz="quarter" idx="5"/>
          </p:nvPr>
        </p:nvSpPr>
        <p:spPr/>
        <p:txBody>
          <a:bodyPr/>
          <a:lstStyle/>
          <a:p>
            <a:fld id="{87EACD8B-6C26-BE46-BB6C-B3A0BF6ED048}" type="slidenum">
              <a:rPr lang="en-US" smtClean="0"/>
              <a:t>1</a:t>
            </a:fld>
            <a:endParaRPr lang="en-US"/>
          </a:p>
        </p:txBody>
      </p:sp>
    </p:spTree>
    <p:extLst>
      <p:ext uri="{BB962C8B-B14F-4D97-AF65-F5344CB8AC3E}">
        <p14:creationId xmlns:p14="http://schemas.microsoft.com/office/powerpoint/2010/main" val="60457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Empathy definition: The ability to put yourself in another person’s shoes – see their perspective and/or feel what they feel</a:t>
            </a:r>
          </a:p>
          <a:p>
            <a:endParaRPr lang="en-US" sz="1200" dirty="0"/>
          </a:p>
          <a:p>
            <a:r>
              <a:rPr lang="en-US" sz="1200" dirty="0"/>
              <a:t>(Emotion understanding aspects of empathy develop very quickly in first years of life, while self-regulatory capacity develops through adolescence)</a:t>
            </a:r>
          </a:p>
          <a:p>
            <a:endParaRPr lang="en-US" dirty="0"/>
          </a:p>
        </p:txBody>
      </p:sp>
      <p:sp>
        <p:nvSpPr>
          <p:cNvPr id="4" name="Slide Number Placeholder 3"/>
          <p:cNvSpPr>
            <a:spLocks noGrp="1"/>
          </p:cNvSpPr>
          <p:nvPr>
            <p:ph type="sldNum" sz="quarter" idx="5"/>
          </p:nvPr>
        </p:nvSpPr>
        <p:spPr/>
        <p:txBody>
          <a:bodyPr/>
          <a:lstStyle/>
          <a:p>
            <a:fld id="{87EACD8B-6C26-BE46-BB6C-B3A0BF6ED048}" type="slidenum">
              <a:rPr lang="en-US" smtClean="0"/>
              <a:t>2</a:t>
            </a:fld>
            <a:endParaRPr lang="en-US"/>
          </a:p>
        </p:txBody>
      </p:sp>
    </p:spTree>
    <p:extLst>
      <p:ext uri="{BB962C8B-B14F-4D97-AF65-F5344CB8AC3E}">
        <p14:creationId xmlns:p14="http://schemas.microsoft.com/office/powerpoint/2010/main" val="469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Emotion regulation is important for empathy because individuals need to maintain optimal arousal to achieve goals and engage </a:t>
            </a:r>
            <a:r>
              <a:rPr lang="en-US" dirty="0" err="1"/>
              <a:t>prosocially</a:t>
            </a:r>
            <a:r>
              <a:rPr lang="en-US" dirty="0"/>
              <a:t> with others. </a:t>
            </a:r>
          </a:p>
          <a:p>
            <a:pPr marL="171450" indent="-171450">
              <a:buFont typeface="Arial" panose="020B0604020202020204" pitchFamily="34" charset="0"/>
              <a:buChar char="•"/>
            </a:pPr>
            <a:r>
              <a:rPr lang="en-US" dirty="0"/>
              <a:t>Emotion regulation capacities and skills also develop dramatically during adolescence</a:t>
            </a:r>
          </a:p>
          <a:p>
            <a:pPr marL="171450" indent="-171450">
              <a:buFont typeface="Arial" panose="020B0604020202020204" pitchFamily="34" charset="0"/>
              <a:buChar char="•"/>
            </a:pPr>
            <a:r>
              <a:rPr lang="en-US" dirty="0"/>
              <a:t>Studies of the neurodevelopment of emotion regulation have found several sites that are consistently activated when regulating our emotions, including </a:t>
            </a:r>
            <a:r>
              <a:rPr lang="en-US" dirty="0" err="1"/>
              <a:t>dACC</a:t>
            </a:r>
            <a:r>
              <a:rPr lang="en-US" dirty="0"/>
              <a:t> and </a:t>
            </a:r>
            <a:r>
              <a:rPr lang="en-US" dirty="0" err="1"/>
              <a:t>dlPFC</a:t>
            </a:r>
            <a:endParaRPr lang="en-US" dirty="0"/>
          </a:p>
          <a:p>
            <a:pPr marL="171450" indent="-171450">
              <a:buFont typeface="Arial" panose="020B0604020202020204" pitchFamily="34" charset="0"/>
              <a:buChar char="•"/>
            </a:pPr>
            <a:r>
              <a:rPr lang="en-US" dirty="0"/>
              <a:t>The </a:t>
            </a:r>
            <a:r>
              <a:rPr lang="en-US" dirty="0" err="1"/>
              <a:t>dACC</a:t>
            </a:r>
            <a:r>
              <a:rPr lang="en-US" dirty="0"/>
              <a:t> may play more of a role in appraisal (perception) of emotions, particularly negative, while the </a:t>
            </a:r>
            <a:r>
              <a:rPr lang="en-US" dirty="0" err="1"/>
              <a:t>dlPFC</a:t>
            </a:r>
            <a:r>
              <a:rPr lang="en-US" dirty="0"/>
              <a:t> may play a more complex role in modulating mood, with a recent cathodal transcranial direct current stimulation study supporting these different roles (</a:t>
            </a:r>
            <a:r>
              <a:rPr lang="en-US" dirty="0" err="1"/>
              <a:t>Piretti</a:t>
            </a:r>
            <a:r>
              <a:rPr lang="en-US" dirty="0"/>
              <a:t> et al., 2022)</a:t>
            </a:r>
          </a:p>
          <a:p>
            <a:pPr marL="171450" indent="-171450">
              <a:buFont typeface="Arial" panose="020B0604020202020204" pitchFamily="34" charset="0"/>
              <a:buChar char="•"/>
            </a:pPr>
            <a:r>
              <a:rPr lang="en-US" dirty="0"/>
              <a:t>And since adolescence is such an important period for the development of self-regulation AND empathic skills within friendships, this led us to our question…</a:t>
            </a:r>
          </a:p>
          <a:p>
            <a:pPr marL="171450" indent="-171450">
              <a:buFont typeface="Arial" panose="020B0604020202020204" pitchFamily="34" charset="0"/>
              <a:buChar char="•"/>
            </a:pPr>
            <a:r>
              <a:rPr lang="en-US" dirty="0"/>
              <a:t>Due to the link between empathy and self-regulatory capacities, we would expect more empathic behaviors to be associated with greater activation of both of these self-regulatory brain regions, but that may not be the case with these emerging findings.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(Interestingly, recent work using cathodal transcranial direct current stimulation found differential processes from stimulating the </a:t>
            </a:r>
            <a:r>
              <a:rPr lang="en-US" dirty="0" err="1"/>
              <a:t>dACC</a:t>
            </a:r>
            <a:r>
              <a:rPr lang="en-US" dirty="0"/>
              <a:t> vs. left </a:t>
            </a:r>
            <a:r>
              <a:rPr lang="en-US" dirty="0" err="1"/>
              <a:t>dlPFC</a:t>
            </a:r>
            <a:r>
              <a:rPr lang="en-US" dirty="0"/>
              <a:t>: only stimulation of the </a:t>
            </a:r>
            <a:r>
              <a:rPr lang="en-US" dirty="0" err="1"/>
              <a:t>dACC</a:t>
            </a:r>
            <a:r>
              <a:rPr lang="en-US" dirty="0"/>
              <a:t> was associated with reduced arousal ratings of emotional stimuli (words and pictures), while left </a:t>
            </a:r>
            <a:r>
              <a:rPr lang="en-US" dirty="0" err="1"/>
              <a:t>dlPFC</a:t>
            </a:r>
            <a:r>
              <a:rPr lang="en-US" dirty="0"/>
              <a:t> had more of a mood regulating role by reducing positive affective state)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EACD8B-6C26-BE46-BB6C-B3A0BF6ED048}" type="slidenum">
              <a:rPr lang="en-US" smtClean="0"/>
              <a:t>3</a:t>
            </a:fld>
            <a:endParaRPr lang="en-US"/>
          </a:p>
        </p:txBody>
      </p:sp>
    </p:spTree>
    <p:extLst>
      <p:ext uri="{BB962C8B-B14F-4D97-AF65-F5344CB8AC3E}">
        <p14:creationId xmlns:p14="http://schemas.microsoft.com/office/powerpoint/2010/main" val="339061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come from larger longitudinal study conducted in the Southeast, starting in 1998</a:t>
            </a:r>
          </a:p>
          <a:p>
            <a:r>
              <a:rPr lang="en-US" dirty="0"/>
              <a:t>184 adolescents at age 13 participated in supportive behavior task with friend</a:t>
            </a:r>
          </a:p>
          <a:p>
            <a:r>
              <a:rPr lang="en-US" dirty="0"/>
              <a:t>85 of the original 184 participated in the fMRI task at age 24</a:t>
            </a:r>
          </a:p>
          <a:p>
            <a:r>
              <a:rPr lang="en-US" dirty="0"/>
              <a:t>Close friends could (and did) change across waves, but we are not necessarily looking at relationship quality but rather skills that the participant brings to the friendship, whoever that person is – to understand what their friend is going through and provide attuned support</a:t>
            </a:r>
          </a:p>
        </p:txBody>
      </p:sp>
      <p:sp>
        <p:nvSpPr>
          <p:cNvPr id="4" name="Slide Number Placeholder 3"/>
          <p:cNvSpPr>
            <a:spLocks noGrp="1"/>
          </p:cNvSpPr>
          <p:nvPr>
            <p:ph type="sldNum" sz="quarter" idx="5"/>
          </p:nvPr>
        </p:nvSpPr>
        <p:spPr/>
        <p:txBody>
          <a:bodyPr/>
          <a:lstStyle/>
          <a:p>
            <a:fld id="{87EACD8B-6C26-BE46-BB6C-B3A0BF6ED048}" type="slidenum">
              <a:rPr lang="en-US" smtClean="0"/>
              <a:t>4</a:t>
            </a:fld>
            <a:endParaRPr lang="en-US"/>
          </a:p>
        </p:txBody>
      </p:sp>
    </p:spTree>
    <p:extLst>
      <p:ext uri="{BB962C8B-B14F-4D97-AF65-F5344CB8AC3E}">
        <p14:creationId xmlns:p14="http://schemas.microsoft.com/office/powerpoint/2010/main" val="236439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support provision: understands and supports the feelings their friend brings up</a:t>
            </a:r>
          </a:p>
          <a:p>
            <a:r>
              <a:rPr lang="en-US" dirty="0"/>
              <a:t>Instrumental support provision: gives advice, works together with friend to solve the problem</a:t>
            </a:r>
          </a:p>
          <a:p>
            <a:r>
              <a:rPr lang="en-US" dirty="0"/>
              <a:t>Emotional engagement: how connected they are to the other person – listening, following-up, showing that they’re interested and understanding</a:t>
            </a:r>
          </a:p>
          <a:p>
            <a:r>
              <a:rPr lang="en-US" dirty="0"/>
              <a:t>Accurate interpretation: how well they recognize and understand the concern or problem</a:t>
            </a:r>
          </a:p>
          <a:p>
            <a:endParaRPr lang="en-US" dirty="0"/>
          </a:p>
          <a:p>
            <a:r>
              <a:rPr lang="en-US" dirty="0"/>
              <a:t>ICCs for age 13 (W1): emo support = .80, </a:t>
            </a:r>
            <a:r>
              <a:rPr lang="en-US" dirty="0" err="1"/>
              <a:t>instrum</a:t>
            </a:r>
            <a:r>
              <a:rPr lang="en-US" dirty="0"/>
              <a:t> support = .84, engage = .61, interpretation = .55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ICCs for age 13 (W2): emo support = .76, </a:t>
            </a:r>
            <a:r>
              <a:rPr lang="en-US" dirty="0" err="1"/>
              <a:t>instrum</a:t>
            </a:r>
            <a:r>
              <a:rPr lang="en-US" dirty="0"/>
              <a:t> support = .80, engage = .68, interpretation = .25 (restricted range - ICCs for total empathy score were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ICCs from .67 to .84 from ages 13 to 17</a:t>
            </a:r>
          </a:p>
          <a:p>
            <a:endParaRPr lang="en-US" dirty="0"/>
          </a:p>
        </p:txBody>
      </p:sp>
      <p:sp>
        <p:nvSpPr>
          <p:cNvPr id="4" name="Slide Number Placeholder 3"/>
          <p:cNvSpPr>
            <a:spLocks noGrp="1"/>
          </p:cNvSpPr>
          <p:nvPr>
            <p:ph type="sldNum" sz="quarter" idx="5"/>
          </p:nvPr>
        </p:nvSpPr>
        <p:spPr/>
        <p:txBody>
          <a:bodyPr/>
          <a:lstStyle/>
          <a:p>
            <a:fld id="{87EACD8B-6C26-BE46-BB6C-B3A0BF6ED048}" type="slidenum">
              <a:rPr lang="en-US" smtClean="0"/>
              <a:t>5</a:t>
            </a:fld>
            <a:endParaRPr lang="en-US"/>
          </a:p>
        </p:txBody>
      </p:sp>
    </p:spTree>
    <p:extLst>
      <p:ext uri="{BB962C8B-B14F-4D97-AF65-F5344CB8AC3E}">
        <p14:creationId xmlns:p14="http://schemas.microsoft.com/office/powerpoint/2010/main" val="356674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Differential roles of the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dACC</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dlPFC</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in emotion regulation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Piretti</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et al., 2022)</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*Finding of greater activation means that that self-regulatory region was more activated when the participant was threatened with pain than when they were “safe”</a:t>
            </a:r>
          </a:p>
          <a:p>
            <a:endParaRPr lang="en-US" sz="1800" kern="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t>Each “X” indicated a 20% chance of shock</a:t>
            </a:r>
            <a:endParaRPr lang="en-US" sz="1800" b="0"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EACD8B-6C26-BE46-BB6C-B3A0BF6ED048}" type="slidenum">
              <a:rPr lang="en-US" smtClean="0"/>
              <a:t>6</a:t>
            </a:fld>
            <a:endParaRPr lang="en-US"/>
          </a:p>
        </p:txBody>
      </p:sp>
    </p:spTree>
    <p:extLst>
      <p:ext uri="{BB962C8B-B14F-4D97-AF65-F5344CB8AC3E}">
        <p14:creationId xmlns:p14="http://schemas.microsoft.com/office/powerpoint/2010/main" val="311723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Hierarchical regression models were run using full-information maximum likelihood estimation, and we controlled for sex and family income assessed as percent of the poverty level</a:t>
            </a:r>
          </a:p>
          <a:p>
            <a:r>
              <a:rPr lang="en-US" dirty="0"/>
              <a:t>Consistent with the recent study of the differential roles of these two regions in emotion regulation, we found that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adolescents who engaged in more empathic behaviors toward friends in early adolescence later experienced greater activation in the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dACC</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but not the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dlPFC</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when awaiting shocks</a:t>
            </a:r>
          </a:p>
          <a:p>
            <a:endParaRPr lang="en-US" sz="1800" kern="0" dirty="0">
              <a:effectLst/>
              <a:latin typeface="Calibri" panose="020F0502020204030204" pitchFamily="34" charset="0"/>
              <a:cs typeface="Times New Roman" panose="02020603050405020304" pitchFamily="18" charset="0"/>
            </a:endParaRPr>
          </a:p>
          <a:p>
            <a:r>
              <a:rPr lang="en-US" sz="1800" kern="0" dirty="0">
                <a:effectLst/>
                <a:latin typeface="Calibri" panose="020F0502020204030204" pitchFamily="34" charset="0"/>
                <a:cs typeface="Times New Roman" panose="02020603050405020304" pitchFamily="18" charset="0"/>
              </a:rPr>
              <a:t>(Mood modulation as more about valence like pos vs. neg, while arousal more about intensity)</a:t>
            </a:r>
            <a:endParaRPr lang="en-US" dirty="0"/>
          </a:p>
        </p:txBody>
      </p:sp>
      <p:sp>
        <p:nvSpPr>
          <p:cNvPr id="4" name="Slide Number Placeholder 3"/>
          <p:cNvSpPr>
            <a:spLocks noGrp="1"/>
          </p:cNvSpPr>
          <p:nvPr>
            <p:ph type="sldNum" sz="quarter" idx="5"/>
          </p:nvPr>
        </p:nvSpPr>
        <p:spPr/>
        <p:txBody>
          <a:bodyPr/>
          <a:lstStyle/>
          <a:p>
            <a:fld id="{87EACD8B-6C26-BE46-BB6C-B3A0BF6ED048}" type="slidenum">
              <a:rPr lang="en-US" smtClean="0"/>
              <a:t>7</a:t>
            </a:fld>
            <a:endParaRPr lang="en-US"/>
          </a:p>
        </p:txBody>
      </p:sp>
    </p:spTree>
    <p:extLst>
      <p:ext uri="{BB962C8B-B14F-4D97-AF65-F5344CB8AC3E}">
        <p14:creationId xmlns:p14="http://schemas.microsoft.com/office/powerpoint/2010/main" val="154747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This increased activation in the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dACC</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may indicate greater attempts to down-regulate emotional arousal when threatened with physical pain, per previous findings.</a:t>
            </a:r>
          </a:p>
          <a:p>
            <a:r>
              <a:rPr lang="en-US" sz="1800" kern="0" dirty="0">
                <a:effectLst/>
                <a:latin typeface="Calibri" panose="020F0502020204030204" pitchFamily="34" charset="0"/>
                <a:cs typeface="Times New Roman" panose="02020603050405020304" pitchFamily="18" charset="0"/>
              </a:rPr>
              <a:t>The fact that there is a link between empathic behaviors in adolescence and activation in this self-regulatory brain region, the </a:t>
            </a:r>
            <a:r>
              <a:rPr lang="en-US" sz="1800" kern="0" dirty="0" err="1">
                <a:effectLst/>
                <a:latin typeface="Calibri" panose="020F0502020204030204" pitchFamily="34" charset="0"/>
                <a:cs typeface="Times New Roman" panose="02020603050405020304" pitchFamily="18" charset="0"/>
              </a:rPr>
              <a:t>dACC</a:t>
            </a:r>
            <a:r>
              <a:rPr lang="en-US" sz="1800" kern="0" dirty="0">
                <a:effectLst/>
                <a:latin typeface="Calibri" panose="020F0502020204030204" pitchFamily="34" charset="0"/>
                <a:cs typeface="Times New Roman" panose="02020603050405020304" pitchFamily="18" charset="0"/>
              </a:rPr>
              <a:t>, is consistent with previously found links between empathy and self-regulation</a:t>
            </a:r>
          </a:p>
          <a:p>
            <a:r>
              <a:rPr lang="en-US" sz="1800" kern="0" dirty="0">
                <a:effectLst/>
                <a:latin typeface="Calibri" panose="020F0502020204030204" pitchFamily="34" charset="0"/>
                <a:cs typeface="Times New Roman" panose="02020603050405020304" pitchFamily="18" charset="0"/>
              </a:rPr>
              <a:t>Current work adds to empathy neurodevelopment research by investigating </a:t>
            </a:r>
            <a:r>
              <a:rPr lang="en-US" sz="1800" i="1" kern="0" dirty="0">
                <a:effectLst/>
                <a:latin typeface="Calibri" panose="020F0502020204030204" pitchFamily="34" charset="0"/>
                <a:cs typeface="Times New Roman" panose="02020603050405020304" pitchFamily="18" charset="0"/>
              </a:rPr>
              <a:t>observed empathy</a:t>
            </a:r>
            <a:r>
              <a:rPr lang="en-US" sz="1800" i="0" kern="0" dirty="0">
                <a:effectLst/>
                <a:latin typeface="Calibri" panose="020F0502020204030204" pitchFamily="34" charset="0"/>
                <a:cs typeface="Times New Roman" panose="02020603050405020304" pitchFamily="18" charset="0"/>
              </a:rPr>
              <a:t> </a:t>
            </a:r>
            <a:r>
              <a:rPr lang="en-US" sz="1800" i="1" kern="0" dirty="0">
                <a:effectLst/>
                <a:latin typeface="Calibri" panose="020F0502020204030204" pitchFamily="34" charset="0"/>
                <a:cs typeface="Times New Roman" panose="02020603050405020304" pitchFamily="18" charset="0"/>
              </a:rPr>
              <a:t>in real adolescent friendships</a:t>
            </a:r>
            <a:endParaRPr lang="en-US" sz="1800" kern="0" dirty="0">
              <a:effectLst/>
              <a:latin typeface="Calibri" panose="020F0502020204030204" pitchFamily="34" charset="0"/>
              <a:cs typeface="Times New Roman" panose="02020603050405020304" pitchFamily="18" charset="0"/>
            </a:endParaRPr>
          </a:p>
          <a:p>
            <a:r>
              <a:rPr lang="en-US" sz="1800" kern="0" dirty="0">
                <a:effectLst/>
                <a:latin typeface="Calibri" panose="020F0502020204030204" pitchFamily="34" charset="0"/>
                <a:cs typeface="Times New Roman" panose="02020603050405020304" pitchFamily="18" charset="0"/>
              </a:rPr>
              <a:t>Some limitations, including: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sum, these findings suggest that the ability to show empathy in an important period of adolescent friendship development may play a role in shaping neural circuits to better support self-regulation of emotional arousal in times of stress.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7EACD8B-6C26-BE46-BB6C-B3A0BF6ED048}" type="slidenum">
              <a:rPr lang="en-US" smtClean="0"/>
              <a:t>8</a:t>
            </a:fld>
            <a:endParaRPr lang="en-US"/>
          </a:p>
        </p:txBody>
      </p:sp>
    </p:spTree>
    <p:extLst>
      <p:ext uri="{BB962C8B-B14F-4D97-AF65-F5344CB8AC3E}">
        <p14:creationId xmlns:p14="http://schemas.microsoft.com/office/powerpoint/2010/main" val="235945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ACD8B-6C26-BE46-BB6C-B3A0BF6ED048}" type="slidenum">
              <a:rPr lang="en-US" smtClean="0"/>
              <a:t>10</a:t>
            </a:fld>
            <a:endParaRPr lang="en-US"/>
          </a:p>
        </p:txBody>
      </p:sp>
    </p:spTree>
    <p:extLst>
      <p:ext uri="{BB962C8B-B14F-4D97-AF65-F5344CB8AC3E}">
        <p14:creationId xmlns:p14="http://schemas.microsoft.com/office/powerpoint/2010/main" val="428140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7CEF-D09D-0073-FFBF-56B93B34FC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D89C7-DA46-F2F6-F93C-AB5B97128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9C90F-B55F-909E-B810-C41B1D283DA8}"/>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5" name="Footer Placeholder 4">
            <a:extLst>
              <a:ext uri="{FF2B5EF4-FFF2-40B4-BE49-F238E27FC236}">
                <a16:creationId xmlns:a16="http://schemas.microsoft.com/office/drawing/2014/main" id="{1FDB032A-AC83-9C0F-BCBD-48BA432C4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164C5-C053-7C4D-1553-97938D0C67B5}"/>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51011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828F-2475-1932-DF13-83A17A26FF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28808-A3D0-5CFF-83F0-55ED500CB2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F1019-A387-36F7-6B2A-3BBDE7F69979}"/>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5" name="Footer Placeholder 4">
            <a:extLst>
              <a:ext uri="{FF2B5EF4-FFF2-40B4-BE49-F238E27FC236}">
                <a16:creationId xmlns:a16="http://schemas.microsoft.com/office/drawing/2014/main" id="{F140D083-DFED-4314-A1F7-0AB989DB5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7701E-27A4-C120-DD52-977E1A4ED241}"/>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349411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1DADF-423C-AAD0-062B-60E7A6602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EE47E7-F8C8-9501-246F-FBD1CF8C41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E35CD-671E-B46A-9519-0DF13E72923B}"/>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5" name="Footer Placeholder 4">
            <a:extLst>
              <a:ext uri="{FF2B5EF4-FFF2-40B4-BE49-F238E27FC236}">
                <a16:creationId xmlns:a16="http://schemas.microsoft.com/office/drawing/2014/main" id="{53B28ED1-0238-341F-8ADE-B4C4FA11A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CF132-5EBE-5E07-BC99-F7AA5A111931}"/>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285049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2B79-703B-86DC-C268-9F1FB9EA2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074AB-D0CE-C166-C149-062C78CCF4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2561D-E4A1-C000-96E6-FB8004400F50}"/>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5" name="Footer Placeholder 4">
            <a:extLst>
              <a:ext uri="{FF2B5EF4-FFF2-40B4-BE49-F238E27FC236}">
                <a16:creationId xmlns:a16="http://schemas.microsoft.com/office/drawing/2014/main" id="{084516D1-25B4-A9DE-1262-FBADB0515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BDF6E-F2FC-BA19-44FA-F28238D7C49B}"/>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19324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B49A-6344-43E2-8801-13E975E371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652721-B13E-7139-CD2E-83801349C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0A8C5-BE03-02C4-27B6-24B6E9302DEE}"/>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5" name="Footer Placeholder 4">
            <a:extLst>
              <a:ext uri="{FF2B5EF4-FFF2-40B4-BE49-F238E27FC236}">
                <a16:creationId xmlns:a16="http://schemas.microsoft.com/office/drawing/2014/main" id="{C260CB50-9F98-7F06-7BC6-C1592270D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9AACE-5CDE-3B39-5255-20F9E0A7601D}"/>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343181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73A4-40B4-DD6B-C12C-0EA9634FF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2EBAB-2F5B-84BA-9DB5-74888782B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CB74C7-521E-34E0-87E5-F03F8EF21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F371F9-46B1-D900-E81E-B9602CCCCA8E}"/>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6" name="Footer Placeholder 5">
            <a:extLst>
              <a:ext uri="{FF2B5EF4-FFF2-40B4-BE49-F238E27FC236}">
                <a16:creationId xmlns:a16="http://schemas.microsoft.com/office/drawing/2014/main" id="{EF3FCCAD-6DFC-8790-5E29-E0A8A4096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1D92F-9BFF-D59D-72B1-D4815E8DB71F}"/>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106514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27FC-4EB5-272C-E1A9-DC55A3EA89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376179-B0C7-FD39-9FF5-262559E32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05A49-BD37-7446-9BB8-A847A8260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4E57BC-2C7A-AC1C-9104-527ADEF5A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53C28-D711-8C72-F56A-625D9F362D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9F6011-2580-2609-395B-8C5B717EBC24}"/>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8" name="Footer Placeholder 7">
            <a:extLst>
              <a:ext uri="{FF2B5EF4-FFF2-40B4-BE49-F238E27FC236}">
                <a16:creationId xmlns:a16="http://schemas.microsoft.com/office/drawing/2014/main" id="{0FF6F195-8338-F2EA-CF6B-9EDA8EED41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96C615-4B0E-4D36-04F6-875EB959EEF1}"/>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242884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C400-CCA1-9029-73E8-DCEB7307ED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8C3C40-DF86-2F6A-0352-98F315B6E831}"/>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4" name="Footer Placeholder 3">
            <a:extLst>
              <a:ext uri="{FF2B5EF4-FFF2-40B4-BE49-F238E27FC236}">
                <a16:creationId xmlns:a16="http://schemas.microsoft.com/office/drawing/2014/main" id="{CA100C41-C4C2-35C1-C3E7-21F7D2DD5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55DFDD-F7BD-952F-3BEF-F05FC70EDA5B}"/>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375313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9B1E5-DCF6-7B12-A34E-ABE500D9BCA4}"/>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3" name="Footer Placeholder 2">
            <a:extLst>
              <a:ext uri="{FF2B5EF4-FFF2-40B4-BE49-F238E27FC236}">
                <a16:creationId xmlns:a16="http://schemas.microsoft.com/office/drawing/2014/main" id="{9442DA77-C13D-E104-2949-938281D0CA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C7E62F-0974-C8CE-D231-8E2DA859D2D9}"/>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185821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2309-8800-09D6-3E79-D23874D69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F1A0C-5547-F1F9-86D4-9E791B3BE4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3628C0-CF1C-0140-B9B0-E98D92509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0C522-B6C4-289F-63C0-92B263977AD9}"/>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6" name="Footer Placeholder 5">
            <a:extLst>
              <a:ext uri="{FF2B5EF4-FFF2-40B4-BE49-F238E27FC236}">
                <a16:creationId xmlns:a16="http://schemas.microsoft.com/office/drawing/2014/main" id="{79517482-9661-C296-FCEC-A85CF97EA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419F-41FB-A167-BECA-0CD5FA5C0886}"/>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4231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C2FB-BF2F-92C2-ABE5-43974017E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5DAEFE-EFF4-1481-7626-5BB71C2AF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11ED90-FD74-DA94-0B54-4F333F0F2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13F4A-9274-AD35-2684-55E51D219635}"/>
              </a:ext>
            </a:extLst>
          </p:cNvPr>
          <p:cNvSpPr>
            <a:spLocks noGrp="1"/>
          </p:cNvSpPr>
          <p:nvPr>
            <p:ph type="dt" sz="half" idx="10"/>
          </p:nvPr>
        </p:nvSpPr>
        <p:spPr/>
        <p:txBody>
          <a:bodyPr/>
          <a:lstStyle/>
          <a:p>
            <a:fld id="{E7D60B53-3CDE-C045-9327-91D5FAC35E9F}" type="datetimeFigureOut">
              <a:rPr lang="en-US" smtClean="0"/>
              <a:t>4/25/2024</a:t>
            </a:fld>
            <a:endParaRPr lang="en-US"/>
          </a:p>
        </p:txBody>
      </p:sp>
      <p:sp>
        <p:nvSpPr>
          <p:cNvPr id="6" name="Footer Placeholder 5">
            <a:extLst>
              <a:ext uri="{FF2B5EF4-FFF2-40B4-BE49-F238E27FC236}">
                <a16:creationId xmlns:a16="http://schemas.microsoft.com/office/drawing/2014/main" id="{096919F7-68A5-26F2-8DB7-C97AABE877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FA6532-4EC2-7C85-ECBD-03E02A825A59}"/>
              </a:ext>
            </a:extLst>
          </p:cNvPr>
          <p:cNvSpPr>
            <a:spLocks noGrp="1"/>
          </p:cNvSpPr>
          <p:nvPr>
            <p:ph type="sldNum" sz="quarter" idx="12"/>
          </p:nvPr>
        </p:nvSpPr>
        <p:spPr/>
        <p:txBody>
          <a:bodyPr/>
          <a:lstStyle/>
          <a:p>
            <a:fld id="{4EAE1FBE-6F06-484A-9E01-D4C3BD9C0176}" type="slidenum">
              <a:rPr lang="en-US" smtClean="0"/>
              <a:t>‹#›</a:t>
            </a:fld>
            <a:endParaRPr lang="en-US"/>
          </a:p>
        </p:txBody>
      </p:sp>
    </p:spTree>
    <p:extLst>
      <p:ext uri="{BB962C8B-B14F-4D97-AF65-F5344CB8AC3E}">
        <p14:creationId xmlns:p14="http://schemas.microsoft.com/office/powerpoint/2010/main" val="240370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0CE03-921F-4DBA-180C-6273F98DB0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B6AAA-6AD4-C0C2-561E-7DB64225B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370A0-6FEE-0A91-B543-B503477CB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60B53-3CDE-C045-9327-91D5FAC35E9F}" type="datetimeFigureOut">
              <a:rPr lang="en-US" smtClean="0"/>
              <a:t>4/25/2024</a:t>
            </a:fld>
            <a:endParaRPr lang="en-US"/>
          </a:p>
        </p:txBody>
      </p:sp>
      <p:sp>
        <p:nvSpPr>
          <p:cNvPr id="5" name="Footer Placeholder 4">
            <a:extLst>
              <a:ext uri="{FF2B5EF4-FFF2-40B4-BE49-F238E27FC236}">
                <a16:creationId xmlns:a16="http://schemas.microsoft.com/office/drawing/2014/main" id="{53CB8774-128F-76DF-4697-BC3FB0A0B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EC38CA-79E0-81E7-2388-CA7B5518C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E1FBE-6F06-484A-9E01-D4C3BD9C0176}" type="slidenum">
              <a:rPr lang="en-US" smtClean="0"/>
              <a:t>‹#›</a:t>
            </a:fld>
            <a:endParaRPr lang="en-US"/>
          </a:p>
        </p:txBody>
      </p:sp>
    </p:spTree>
    <p:extLst>
      <p:ext uri="{BB962C8B-B14F-4D97-AF65-F5344CB8AC3E}">
        <p14:creationId xmlns:p14="http://schemas.microsoft.com/office/powerpoint/2010/main" val="165444017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59/0003177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i.org/10.1016/j.copsyc.2021.09.023" TargetMode="External"/><Relationship Id="rId5" Type="http://schemas.openxmlformats.org/officeDocument/2006/relationships/hyperlink" Target="https://doi.org/10.3758/s13415-021-00952-3" TargetMode="External"/><Relationship Id="rId4" Type="http://schemas.openxmlformats.org/officeDocument/2006/relationships/hyperlink" Target="https://doi.org/10.1016/j.mhp.2018.11.0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8C26-68E7-3E49-CEA9-502798F5C49E}"/>
              </a:ext>
            </a:extLst>
          </p:cNvPr>
          <p:cNvSpPr>
            <a:spLocks noGrp="1"/>
          </p:cNvSpPr>
          <p:nvPr>
            <p:ph type="ctrTitle"/>
          </p:nvPr>
        </p:nvSpPr>
        <p:spPr>
          <a:xfrm>
            <a:off x="1524000" y="877825"/>
            <a:ext cx="9144000" cy="2170176"/>
          </a:xfrm>
        </p:spPr>
        <p:txBody>
          <a:bodyPr>
            <a:normAutofit/>
          </a:bodyPr>
          <a:lstStyle/>
          <a:p>
            <a:r>
              <a:rPr lang="en-US" sz="4400" kern="0" dirty="0">
                <a:effectLst/>
                <a:latin typeface="Calibri" panose="020F0502020204030204" pitchFamily="34" charset="0"/>
                <a:ea typeface="Calibri" panose="020F0502020204030204" pitchFamily="34" charset="0"/>
                <a:cs typeface="Times New Roman" panose="02020603050405020304" pitchFamily="18" charset="0"/>
              </a:rPr>
              <a:t>Links of observed adolescent empathy in friendships to activation in self-regulatory brain regions in adulthood</a:t>
            </a:r>
            <a:r>
              <a:rPr lang="en-US" sz="4400" dirty="0">
                <a:effectLst/>
              </a:rPr>
              <a:t> </a:t>
            </a:r>
            <a:endParaRPr lang="en-US" sz="4400" dirty="0"/>
          </a:p>
        </p:txBody>
      </p:sp>
      <p:sp>
        <p:nvSpPr>
          <p:cNvPr id="3" name="Subtitle 2">
            <a:extLst>
              <a:ext uri="{FF2B5EF4-FFF2-40B4-BE49-F238E27FC236}">
                <a16:creationId xmlns:a16="http://schemas.microsoft.com/office/drawing/2014/main" id="{AEB6B20A-CAD6-F7FC-E4F4-F66F9ACCEC47}"/>
              </a:ext>
            </a:extLst>
          </p:cNvPr>
          <p:cNvSpPr>
            <a:spLocks noGrp="1"/>
          </p:cNvSpPr>
          <p:nvPr>
            <p:ph type="subTitle" idx="1"/>
          </p:nvPr>
        </p:nvSpPr>
        <p:spPr>
          <a:xfrm>
            <a:off x="1524000" y="3429000"/>
            <a:ext cx="9144000" cy="1138773"/>
          </a:xfrm>
        </p:spPr>
        <p:txBody>
          <a:bodyPr/>
          <a:lstStyle/>
          <a:p>
            <a:r>
              <a:rPr lang="en-US" dirty="0"/>
              <a:t>Amanda F. Hellwig, </a:t>
            </a:r>
            <a:r>
              <a:rPr lang="en-US" dirty="0" err="1"/>
              <a:t>Jingrun</a:t>
            </a:r>
            <a:r>
              <a:rPr lang="en-US" dirty="0"/>
              <a:t> Lin, Jessica A. Stern, James. A. </a:t>
            </a:r>
            <a:r>
              <a:rPr lang="en-US" dirty="0" err="1"/>
              <a:t>Coan</a:t>
            </a:r>
            <a:r>
              <a:rPr lang="en-US" dirty="0"/>
              <a:t>, and Joseph P. Allen</a:t>
            </a:r>
          </a:p>
        </p:txBody>
      </p:sp>
      <p:pic>
        <p:nvPicPr>
          <p:cNvPr id="4" name="Picture 3">
            <a:extLst>
              <a:ext uri="{FF2B5EF4-FFF2-40B4-BE49-F238E27FC236}">
                <a16:creationId xmlns:a16="http://schemas.microsoft.com/office/drawing/2014/main" id="{3CA87281-23C3-898B-FADD-F34374F0ECC9}"/>
              </a:ext>
            </a:extLst>
          </p:cNvPr>
          <p:cNvPicPr>
            <a:picLocks noChangeAspect="1"/>
          </p:cNvPicPr>
          <p:nvPr/>
        </p:nvPicPr>
        <p:blipFill>
          <a:blip r:embed="rId3"/>
          <a:stretch>
            <a:fillRect/>
          </a:stretch>
        </p:blipFill>
        <p:spPr>
          <a:xfrm>
            <a:off x="318654" y="4814412"/>
            <a:ext cx="2941709" cy="1655762"/>
          </a:xfrm>
          <a:prstGeom prst="rect">
            <a:avLst/>
          </a:prstGeom>
        </p:spPr>
      </p:pic>
      <p:sp>
        <p:nvSpPr>
          <p:cNvPr id="5" name="TextBox 4">
            <a:extLst>
              <a:ext uri="{FF2B5EF4-FFF2-40B4-BE49-F238E27FC236}">
                <a16:creationId xmlns:a16="http://schemas.microsoft.com/office/drawing/2014/main" id="{82B9E813-F67A-4C25-3FED-EF7D4A79A3E2}"/>
              </a:ext>
            </a:extLst>
          </p:cNvPr>
          <p:cNvSpPr txBox="1"/>
          <p:nvPr/>
        </p:nvSpPr>
        <p:spPr>
          <a:xfrm>
            <a:off x="3633216" y="5685853"/>
            <a:ext cx="8363712" cy="1138773"/>
          </a:xfrm>
          <a:prstGeom prst="rect">
            <a:avLst/>
          </a:prstGeom>
          <a:noFill/>
        </p:spPr>
        <p:txBody>
          <a:bodyPr wrap="square" rtlCol="0">
            <a:spAutoFit/>
          </a:bodyPr>
          <a:lstStyle/>
          <a:p>
            <a:pPr algn="ctr"/>
            <a:r>
              <a:rPr lang="en-US" sz="1600" b="0" i="0" u="none" strike="noStrike" dirty="0">
                <a:solidFill>
                  <a:srgbClr val="000000"/>
                </a:solidFill>
                <a:effectLst/>
              </a:rPr>
              <a:t>This study was supported by grants from the National Institute of Child Health and Human Development and the National Institute of Mental Health to Joseph </a:t>
            </a:r>
            <a:r>
              <a:rPr lang="en-US" sz="1600" dirty="0">
                <a:solidFill>
                  <a:srgbClr val="000000"/>
                </a:solidFill>
              </a:rPr>
              <a:t>Allen (R37HD058305, </a:t>
            </a:r>
            <a:r>
              <a:rPr lang="en-US" sz="1600" dirty="0">
                <a:solidFill>
                  <a:srgbClr val="222222"/>
                </a:solidFill>
              </a:rPr>
              <a:t>R01-MH58066</a:t>
            </a:r>
            <a:r>
              <a:rPr lang="en-US" sz="1600" dirty="0">
                <a:solidFill>
                  <a:srgbClr val="000000"/>
                </a:solidFill>
              </a:rPr>
              <a:t>, &amp; R01HD058305) </a:t>
            </a:r>
            <a:r>
              <a:rPr lang="en-US" sz="1600" b="0" i="0" u="none" strike="noStrike" dirty="0">
                <a:solidFill>
                  <a:srgbClr val="000000"/>
                </a:solidFill>
                <a:effectLst/>
              </a:rPr>
              <a:t>and James </a:t>
            </a:r>
            <a:r>
              <a:rPr lang="en-US" sz="1600" b="0" i="0" u="none" strike="noStrike" dirty="0" err="1">
                <a:solidFill>
                  <a:srgbClr val="000000"/>
                </a:solidFill>
                <a:effectLst/>
              </a:rPr>
              <a:t>Coan</a:t>
            </a:r>
            <a:r>
              <a:rPr lang="en-US" sz="1600" b="0" i="0" u="none" strike="noStrike" dirty="0">
                <a:solidFill>
                  <a:srgbClr val="000000"/>
                </a:solidFill>
                <a:effectLst/>
              </a:rPr>
              <a:t> (R01MH080725).</a:t>
            </a:r>
            <a:endParaRPr lang="en-US" sz="1600" dirty="0"/>
          </a:p>
          <a:p>
            <a:endParaRPr lang="en-US" dirty="0"/>
          </a:p>
        </p:txBody>
      </p:sp>
    </p:spTree>
    <p:extLst>
      <p:ext uri="{BB962C8B-B14F-4D97-AF65-F5344CB8AC3E}">
        <p14:creationId xmlns:p14="http://schemas.microsoft.com/office/powerpoint/2010/main" val="94265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64973A4-4425-EF93-BA88-BC8C0865E125}"/>
              </a:ext>
            </a:extLst>
          </p:cNvPr>
          <p:cNvSpPr>
            <a:spLocks noGrp="1"/>
          </p:cNvSpPr>
          <p:nvPr>
            <p:ph idx="1"/>
          </p:nvPr>
        </p:nvSpPr>
        <p:spPr/>
        <p:txBody>
          <a:bodyPr>
            <a:normAutofit/>
          </a:bodyPr>
          <a:lstStyle/>
          <a:p>
            <a:pPr marL="0" indent="0">
              <a:buNone/>
            </a:pPr>
            <a:r>
              <a:rPr lang="en-US" sz="2000" dirty="0" err="1">
                <a:cs typeface="Catamaran Thin" pitchFamily="2" charset="77"/>
              </a:rPr>
              <a:t>Decety</a:t>
            </a:r>
            <a:r>
              <a:rPr lang="en-US" sz="2000" dirty="0">
                <a:cs typeface="Catamaran Thin" pitchFamily="2" charset="77"/>
              </a:rPr>
              <a:t>, J. (2010). The neurodevelopment of empathy in humans. </a:t>
            </a:r>
            <a:r>
              <a:rPr lang="en-US" sz="2000" i="1" dirty="0">
                <a:cs typeface="Catamaran Thin" pitchFamily="2" charset="77"/>
              </a:rPr>
              <a:t>Developmental Neuroscience, 32</a:t>
            </a:r>
            <a:r>
              <a:rPr lang="en-US" sz="2000" dirty="0">
                <a:cs typeface="Catamaran Thin" pitchFamily="2" charset="77"/>
              </a:rPr>
              <a:t>(4), 257–267. </a:t>
            </a:r>
            <a:r>
              <a:rPr lang="en-US" sz="2000" dirty="0">
                <a:cs typeface="Catamaran Thin" pitchFamily="2" charset="77"/>
                <a:hlinkClick r:id="rId3">
                  <a:extLst>
                    <a:ext uri="{A12FA001-AC4F-418D-AE19-62706E023703}">
                      <ahyp:hlinkClr xmlns:ahyp="http://schemas.microsoft.com/office/drawing/2018/hyperlinkcolor" val="tx"/>
                    </a:ext>
                  </a:extLst>
                </a:hlinkClick>
              </a:rPr>
              <a:t>https://doi.org/10.1159/000317771</a:t>
            </a:r>
            <a:r>
              <a:rPr lang="en-US" sz="2000" dirty="0">
                <a:cs typeface="Catamaran Thin" pitchFamily="2" charset="77"/>
              </a:rPr>
              <a:t> </a:t>
            </a:r>
          </a:p>
          <a:p>
            <a:pPr marL="0" indent="0">
              <a:buNone/>
            </a:pPr>
            <a:r>
              <a:rPr lang="en-US" sz="2000" b="0" i="0" u="none" strike="noStrike" dirty="0">
                <a:effectLst/>
                <a:highlight>
                  <a:srgbClr val="FFFFFF"/>
                </a:highlight>
              </a:rPr>
              <a:t>MacDonald, H. Z., &amp; Price, J. L. (2019). The role of emotion regulation in the relationship between empathy and internalizing symptoms in college students. </a:t>
            </a:r>
            <a:r>
              <a:rPr lang="en-US" sz="2000" b="0" i="1" u="none" strike="noStrike" dirty="0">
                <a:effectLst/>
              </a:rPr>
              <a:t>Mental Health and Prevention, 13,</a:t>
            </a:r>
            <a:r>
              <a:rPr lang="en-US" sz="2000" b="0" i="0" u="none" strike="noStrike" dirty="0">
                <a:effectLst/>
                <a:highlight>
                  <a:srgbClr val="FFFFFF"/>
                </a:highlight>
              </a:rPr>
              <a:t> 43–49. </a:t>
            </a:r>
            <a:r>
              <a:rPr lang="en-US" sz="2000" b="0" i="0" u="none" strike="noStrike" dirty="0">
                <a:effectLst/>
                <a:hlinkClick r:id="rId4">
                  <a:extLst>
                    <a:ext uri="{A12FA001-AC4F-418D-AE19-62706E023703}">
                      <ahyp:hlinkClr xmlns:ahyp="http://schemas.microsoft.com/office/drawing/2018/hyperlinkcolor" val="tx"/>
                    </a:ext>
                  </a:extLst>
                </a:hlinkClick>
              </a:rPr>
              <a:t>https://doi.org/10.1016/j.mhp.2018.11.004</a:t>
            </a:r>
            <a:endParaRPr lang="en-US" sz="2000" dirty="0">
              <a:cs typeface="Catamaran Thin" pitchFamily="2" charset="77"/>
            </a:endParaRPr>
          </a:p>
          <a:p>
            <a:pPr marL="0" indent="0">
              <a:buNone/>
            </a:pPr>
            <a:r>
              <a:rPr lang="en-US" sz="2000" dirty="0" err="1">
                <a:cs typeface="Catamaran Thin" pitchFamily="2" charset="77"/>
              </a:rPr>
              <a:t>Piretti</a:t>
            </a:r>
            <a:r>
              <a:rPr lang="en-US" sz="2000" dirty="0">
                <a:cs typeface="Catamaran Thin" pitchFamily="2" charset="77"/>
              </a:rPr>
              <a:t>, L., </a:t>
            </a:r>
            <a:r>
              <a:rPr lang="en-US" sz="2000" dirty="0" err="1">
                <a:cs typeface="Catamaran Thin" pitchFamily="2" charset="77"/>
              </a:rPr>
              <a:t>Pappaianni</a:t>
            </a:r>
            <a:r>
              <a:rPr lang="en-US" sz="2000" dirty="0">
                <a:cs typeface="Catamaran Thin" pitchFamily="2" charset="77"/>
              </a:rPr>
              <a:t>, E., Gobbo, S. </a:t>
            </a:r>
            <a:r>
              <a:rPr lang="en-US" sz="2000" dirty="0" err="1">
                <a:cs typeface="Catamaran Thin" pitchFamily="2" charset="77"/>
              </a:rPr>
              <a:t>Rumiati</a:t>
            </a:r>
            <a:r>
              <a:rPr lang="en-US" sz="2000" dirty="0">
                <a:cs typeface="Catamaran Thin" pitchFamily="2" charset="77"/>
              </a:rPr>
              <a:t>, R. I., Job, R., &amp; </a:t>
            </a:r>
            <a:r>
              <a:rPr lang="en-US" sz="2000" dirty="0" err="1">
                <a:cs typeface="Catamaran Thin" pitchFamily="2" charset="77"/>
              </a:rPr>
              <a:t>Grecucci</a:t>
            </a:r>
            <a:r>
              <a:rPr lang="en-US" sz="2000" dirty="0">
                <a:cs typeface="Catamaran Thin" pitchFamily="2" charset="77"/>
              </a:rPr>
              <a:t>, A. (2022). Dissociating the role of </a:t>
            </a:r>
            <a:r>
              <a:rPr lang="en-US" sz="2000" dirty="0" err="1">
                <a:cs typeface="Catamaran Thin" pitchFamily="2" charset="77"/>
              </a:rPr>
              <a:t>dACC</a:t>
            </a:r>
            <a:r>
              <a:rPr lang="en-US" sz="2000" dirty="0">
                <a:cs typeface="Catamaran Thin" pitchFamily="2" charset="77"/>
              </a:rPr>
              <a:t> and </a:t>
            </a:r>
            <a:r>
              <a:rPr lang="en-US" sz="2000" dirty="0" err="1">
                <a:cs typeface="Catamaran Thin" pitchFamily="2" charset="77"/>
              </a:rPr>
              <a:t>dlPFC</a:t>
            </a:r>
            <a:r>
              <a:rPr lang="en-US" sz="2000" dirty="0">
                <a:cs typeface="Catamaran Thin" pitchFamily="2" charset="77"/>
              </a:rPr>
              <a:t> for emotion appraisal and mood regulation using cathodal </a:t>
            </a:r>
            <a:r>
              <a:rPr lang="en-US" sz="2000" dirty="0" err="1">
                <a:cs typeface="Catamaran Thin" pitchFamily="2" charset="77"/>
              </a:rPr>
              <a:t>tDCS</a:t>
            </a:r>
            <a:r>
              <a:rPr lang="en-US" sz="2000" dirty="0">
                <a:cs typeface="Catamaran Thin" pitchFamily="2" charset="77"/>
              </a:rPr>
              <a:t>. </a:t>
            </a:r>
            <a:r>
              <a:rPr lang="en-US" sz="2000" i="1" dirty="0">
                <a:cs typeface="Catamaran Thin" pitchFamily="2" charset="77"/>
              </a:rPr>
              <a:t>Cognitive, Affective, &amp; Behavioral Neuroscience</a:t>
            </a:r>
            <a:r>
              <a:rPr lang="en-US" sz="2000" dirty="0">
                <a:cs typeface="Catamaran Thin" pitchFamily="2" charset="77"/>
              </a:rPr>
              <a:t>, </a:t>
            </a:r>
            <a:r>
              <a:rPr lang="en-US" sz="2000" i="1" dirty="0">
                <a:cs typeface="Catamaran Thin" pitchFamily="2" charset="77"/>
              </a:rPr>
              <a:t>22</a:t>
            </a:r>
            <a:r>
              <a:rPr lang="en-US" sz="2000" dirty="0">
                <a:cs typeface="Catamaran Thin" pitchFamily="2" charset="77"/>
              </a:rPr>
              <a:t>, 304–315. </a:t>
            </a:r>
            <a:r>
              <a:rPr lang="en-US" sz="2000" dirty="0">
                <a:cs typeface="Catamaran Thin" pitchFamily="2" charset="77"/>
                <a:hlinkClick r:id="rId5">
                  <a:extLst>
                    <a:ext uri="{A12FA001-AC4F-418D-AE19-62706E023703}">
                      <ahyp:hlinkClr xmlns:ahyp="http://schemas.microsoft.com/office/drawing/2018/hyperlinkcolor" val="tx"/>
                    </a:ext>
                  </a:extLst>
                </a:hlinkClick>
              </a:rPr>
              <a:t>https://doi.org/10.3758/s13415-021-00952-3</a:t>
            </a:r>
            <a:r>
              <a:rPr lang="en-US" sz="2000" dirty="0">
                <a:cs typeface="Catamaran Thin" pitchFamily="2" charset="77"/>
              </a:rPr>
              <a:t> </a:t>
            </a:r>
          </a:p>
          <a:p>
            <a:pPr marL="0" indent="0">
              <a:buNone/>
            </a:pPr>
            <a:r>
              <a:rPr lang="en-US" sz="2000" b="0" i="0" u="none" strike="noStrike" dirty="0">
                <a:effectLst/>
                <a:highlight>
                  <a:srgbClr val="FFFFFF"/>
                </a:highlight>
              </a:rPr>
              <a:t>Silvers J. A. (2022). Adolescence as a pivotal period for emotion regulation development. </a:t>
            </a:r>
            <a:r>
              <a:rPr lang="en-US" sz="2000" b="0" i="1" u="none" strike="noStrike" dirty="0">
                <a:effectLst/>
              </a:rPr>
              <a:t>Current opinion in psychology</a:t>
            </a:r>
            <a:r>
              <a:rPr lang="en-US" sz="2000" b="0" i="0" u="none" strike="noStrike" dirty="0">
                <a:effectLst/>
                <a:highlight>
                  <a:srgbClr val="FFFFFF"/>
                </a:highlight>
              </a:rPr>
              <a:t>, </a:t>
            </a:r>
            <a:r>
              <a:rPr lang="en-US" sz="2000" b="0" i="1" u="none" strike="noStrike" dirty="0">
                <a:effectLst/>
              </a:rPr>
              <a:t>44</a:t>
            </a:r>
            <a:r>
              <a:rPr lang="en-US" sz="2000" b="0" i="0" u="none" strike="noStrike" dirty="0">
                <a:effectLst/>
                <a:highlight>
                  <a:srgbClr val="FFFFFF"/>
                </a:highlight>
              </a:rPr>
              <a:t>, 258–263. </a:t>
            </a:r>
            <a:r>
              <a:rPr lang="en-US" sz="2000" b="0" i="0" u="none" strike="noStrike" dirty="0">
                <a:effectLst/>
                <a:highlight>
                  <a:srgbClr val="FFFFFF"/>
                </a:highlight>
                <a:hlinkClick r:id="rId6">
                  <a:extLst>
                    <a:ext uri="{A12FA001-AC4F-418D-AE19-62706E023703}">
                      <ahyp:hlinkClr xmlns:ahyp="http://schemas.microsoft.com/office/drawing/2018/hyperlinkcolor" val="tx"/>
                    </a:ext>
                  </a:extLst>
                </a:hlinkClick>
              </a:rPr>
              <a:t>https://doi.org/10.1016/j.copsyc.2021.09.023</a:t>
            </a:r>
            <a:r>
              <a:rPr lang="en-US" sz="2000" b="0" i="0" u="none" strike="noStrike" dirty="0">
                <a:effectLst/>
                <a:highlight>
                  <a:srgbClr val="FFFFFF"/>
                </a:highlight>
              </a:rPr>
              <a:t> </a:t>
            </a:r>
            <a:endParaRPr lang="en-US" sz="2000" dirty="0">
              <a:cs typeface="Catamaran Thin" pitchFamily="2" charset="77"/>
            </a:endParaRPr>
          </a:p>
          <a:p>
            <a:pPr marL="0" indent="0">
              <a:buNone/>
            </a:pPr>
            <a:endParaRPr lang="en-US" sz="2000" dirty="0">
              <a:cs typeface="Catamaran Thin" pitchFamily="2" charset="77"/>
            </a:endParaRPr>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99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Neurodevelopment of Empathy</a:t>
            </a:r>
          </a:p>
        </p:txBody>
      </p:sp>
      <p:sp>
        <p:nvSpPr>
          <p:cNvPr id="3" name="Content Placeholder 2">
            <a:extLst>
              <a:ext uri="{FF2B5EF4-FFF2-40B4-BE49-F238E27FC236}">
                <a16:creationId xmlns:a16="http://schemas.microsoft.com/office/drawing/2014/main" id="{064973A4-4425-EF93-BA88-BC8C0865E125}"/>
              </a:ext>
            </a:extLst>
          </p:cNvPr>
          <p:cNvSpPr>
            <a:spLocks noGrp="1"/>
          </p:cNvSpPr>
          <p:nvPr>
            <p:ph sz="half" idx="1"/>
          </p:nvPr>
        </p:nvSpPr>
        <p:spPr>
          <a:xfrm>
            <a:off x="838199" y="1825625"/>
            <a:ext cx="5457481" cy="4351338"/>
          </a:xfrm>
        </p:spPr>
        <p:txBody>
          <a:bodyPr>
            <a:normAutofit lnSpcReduction="10000"/>
          </a:bodyPr>
          <a:lstStyle/>
          <a:p>
            <a:r>
              <a:rPr lang="en-US" dirty="0"/>
              <a:t>Empathy: key driver of prosocial behavior</a:t>
            </a:r>
          </a:p>
          <a:p>
            <a:r>
              <a:rPr lang="en-US" dirty="0"/>
              <a:t>Empathic skills develop in stages throughout childhood and adolescence (</a:t>
            </a:r>
            <a:r>
              <a:rPr lang="en-US" dirty="0" err="1"/>
              <a:t>Decety</a:t>
            </a:r>
            <a:r>
              <a:rPr lang="en-US" dirty="0"/>
              <a:t>, 2010)</a:t>
            </a:r>
          </a:p>
          <a:p>
            <a:pPr lvl="1"/>
            <a:r>
              <a:rPr lang="en-US" dirty="0"/>
              <a:t>Focus on self-regulatory development in adolescence</a:t>
            </a:r>
          </a:p>
          <a:p>
            <a:r>
              <a:rPr lang="en-US" dirty="0"/>
              <a:t>Different brain regions associated with different aspects of empathy (e.g., emotion regulation, perspective-taking)</a:t>
            </a:r>
          </a:p>
        </p:txBody>
      </p:sp>
      <p:sp>
        <p:nvSpPr>
          <p:cNvPr id="9" name="Content Placeholder 8">
            <a:extLst>
              <a:ext uri="{FF2B5EF4-FFF2-40B4-BE49-F238E27FC236}">
                <a16:creationId xmlns:a16="http://schemas.microsoft.com/office/drawing/2014/main" id="{44FFD774-31A1-B439-99E4-B3FDE7AA5C2C}"/>
              </a:ext>
            </a:extLst>
          </p:cNvPr>
          <p:cNvSpPr>
            <a:spLocks noGrp="1"/>
          </p:cNvSpPr>
          <p:nvPr>
            <p:ph sz="half" idx="2"/>
          </p:nvPr>
        </p:nvSpPr>
        <p:spPr/>
        <p:txBody>
          <a:bodyPr>
            <a:normAutofit lnSpcReduction="10000"/>
          </a:bodyPr>
          <a:lstStyle/>
          <a:p>
            <a:endParaRPr lang="en-US"/>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D9201C1-740C-C1D8-D5E6-D0286540D296}"/>
              </a:ext>
            </a:extLst>
          </p:cNvPr>
          <p:cNvPicPr>
            <a:picLocks noChangeAspect="1"/>
          </p:cNvPicPr>
          <p:nvPr/>
        </p:nvPicPr>
        <p:blipFill>
          <a:blip r:embed="rId3"/>
          <a:stretch>
            <a:fillRect/>
          </a:stretch>
        </p:blipFill>
        <p:spPr>
          <a:xfrm>
            <a:off x="6452314" y="1825626"/>
            <a:ext cx="5058119" cy="3157192"/>
          </a:xfrm>
          <a:prstGeom prst="rect">
            <a:avLst/>
          </a:prstGeom>
        </p:spPr>
      </p:pic>
    </p:spTree>
    <p:extLst>
      <p:ext uri="{BB962C8B-B14F-4D97-AF65-F5344CB8AC3E}">
        <p14:creationId xmlns:p14="http://schemas.microsoft.com/office/powerpoint/2010/main" val="46022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Emotion Regulation</a:t>
            </a:r>
          </a:p>
        </p:txBody>
      </p:sp>
      <p:sp>
        <p:nvSpPr>
          <p:cNvPr id="3" name="Content Placeholder 2">
            <a:extLst>
              <a:ext uri="{FF2B5EF4-FFF2-40B4-BE49-F238E27FC236}">
                <a16:creationId xmlns:a16="http://schemas.microsoft.com/office/drawing/2014/main" id="{064973A4-4425-EF93-BA88-BC8C0865E125}"/>
              </a:ext>
            </a:extLst>
          </p:cNvPr>
          <p:cNvSpPr>
            <a:spLocks noGrp="1"/>
          </p:cNvSpPr>
          <p:nvPr>
            <p:ph idx="1"/>
          </p:nvPr>
        </p:nvSpPr>
        <p:spPr/>
        <p:txBody>
          <a:bodyPr>
            <a:normAutofit lnSpcReduction="10000"/>
          </a:bodyPr>
          <a:lstStyle/>
          <a:p>
            <a:r>
              <a:rPr lang="en-US" dirty="0"/>
              <a:t>The ability to appropriately manage and respond to emotional experience and modulate emotional arousal</a:t>
            </a:r>
          </a:p>
          <a:p>
            <a:r>
              <a:rPr lang="en-US" dirty="0"/>
              <a:t>Important for empathic ability</a:t>
            </a:r>
          </a:p>
          <a:p>
            <a:r>
              <a:rPr lang="en-US" dirty="0"/>
              <a:t>Develops greatly in adolescence (Silvers, 2022)</a:t>
            </a:r>
          </a:p>
          <a:p>
            <a:r>
              <a:rPr lang="en-US" dirty="0" err="1"/>
              <a:t>dACC</a:t>
            </a:r>
            <a:r>
              <a:rPr lang="en-US" dirty="0"/>
              <a:t> (dorsal anterior cingulate cortex) and </a:t>
            </a:r>
            <a:r>
              <a:rPr lang="en-US" dirty="0" err="1"/>
              <a:t>dlPFC</a:t>
            </a:r>
            <a:r>
              <a:rPr lang="en-US" dirty="0"/>
              <a:t> (dorsolateral prefrontal cortex)</a:t>
            </a:r>
          </a:p>
          <a:p>
            <a:endParaRPr lang="en-US" dirty="0"/>
          </a:p>
          <a:p>
            <a:r>
              <a:rPr lang="en-US" dirty="0"/>
              <a:t>How do empathic behaviors in adolescence relate to activation in these two regions associated with self-regulation, when that individual is under threat of pain?</a:t>
            </a:r>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77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Present Study</a:t>
            </a:r>
          </a:p>
        </p:txBody>
      </p:sp>
      <p:sp>
        <p:nvSpPr>
          <p:cNvPr id="3" name="Content Placeholder 2">
            <a:extLst>
              <a:ext uri="{FF2B5EF4-FFF2-40B4-BE49-F238E27FC236}">
                <a16:creationId xmlns:a16="http://schemas.microsoft.com/office/drawing/2014/main" id="{064973A4-4425-EF93-BA88-BC8C0865E125}"/>
              </a:ext>
            </a:extLst>
          </p:cNvPr>
          <p:cNvSpPr>
            <a:spLocks noGrp="1"/>
          </p:cNvSpPr>
          <p:nvPr>
            <p:ph idx="1"/>
          </p:nvPr>
        </p:nvSpPr>
        <p:spPr>
          <a:xfrm>
            <a:off x="838200" y="1690687"/>
            <a:ext cx="10515600" cy="4193277"/>
          </a:xfrm>
        </p:spPr>
        <p:txBody>
          <a:bodyPr>
            <a:normAutofit/>
          </a:bodyPr>
          <a:lstStyle/>
          <a:p>
            <a:r>
              <a:rPr lang="en-US" dirty="0"/>
              <a:t>Larger longitudinal study: 184 adolescents recruited at age 13 from southeast; 99 females (53%)</a:t>
            </a:r>
          </a:p>
          <a:p>
            <a:r>
              <a:rPr lang="en-US" dirty="0"/>
              <a:t>Present study: 85 participants; 46 female (54%), 39 male</a:t>
            </a:r>
          </a:p>
          <a:p>
            <a:r>
              <a:rPr lang="en-US" dirty="0"/>
              <a:t>Diverse &amp; representative of the local population (</a:t>
            </a:r>
            <a:r>
              <a:rPr lang="en-US" kern="0" dirty="0">
                <a:effectLst/>
                <a:ea typeface="Calibri" panose="020F0502020204030204" pitchFamily="34" charset="0"/>
                <a:cs typeface="Times New Roman" panose="02020603050405020304" pitchFamily="18" charset="0"/>
              </a:rPr>
              <a:t>60% White, 26% Black, 14% mixed race or other races/ethnicities</a:t>
            </a:r>
            <a:r>
              <a:rPr lang="en-US" dirty="0"/>
              <a:t>)</a:t>
            </a:r>
          </a:p>
          <a:p>
            <a:r>
              <a:rPr lang="en-US" dirty="0"/>
              <a:t>Ages 13 and 14: Supportive Behavior Task with close friend</a:t>
            </a:r>
          </a:p>
          <a:p>
            <a:r>
              <a:rPr lang="en-US" dirty="0"/>
              <a:t>Age 24: fMRI task</a:t>
            </a:r>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48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Supportive Behavior Task</a:t>
            </a:r>
          </a:p>
        </p:txBody>
      </p:sp>
      <p:sp>
        <p:nvSpPr>
          <p:cNvPr id="3" name="Content Placeholder 2">
            <a:extLst>
              <a:ext uri="{FF2B5EF4-FFF2-40B4-BE49-F238E27FC236}">
                <a16:creationId xmlns:a16="http://schemas.microsoft.com/office/drawing/2014/main" id="{064973A4-4425-EF93-BA88-BC8C0865E125}"/>
              </a:ext>
            </a:extLst>
          </p:cNvPr>
          <p:cNvSpPr>
            <a:spLocks noGrp="1"/>
          </p:cNvSpPr>
          <p:nvPr>
            <p:ph idx="1"/>
          </p:nvPr>
        </p:nvSpPr>
        <p:spPr/>
        <p:txBody>
          <a:bodyPr>
            <a:normAutofit lnSpcReduction="10000"/>
          </a:bodyPr>
          <a:lstStyle/>
          <a:p>
            <a:r>
              <a:rPr lang="en-US" dirty="0"/>
              <a:t>Close friend asked for help with self-selected problem, 6 minutes</a:t>
            </a:r>
          </a:p>
          <a:p>
            <a:r>
              <a:rPr lang="en-US" dirty="0"/>
              <a:t>Video-recorded and double-coded by graduate students, averaged across coders</a:t>
            </a:r>
          </a:p>
          <a:p>
            <a:r>
              <a:rPr lang="en-US" dirty="0"/>
              <a:t>Behaviors coded:</a:t>
            </a:r>
          </a:p>
          <a:p>
            <a:pPr lvl="1"/>
            <a:r>
              <a:rPr lang="en-US" dirty="0"/>
              <a:t>Emotional support provision</a:t>
            </a:r>
          </a:p>
          <a:p>
            <a:pPr lvl="1"/>
            <a:r>
              <a:rPr lang="en-US" dirty="0"/>
              <a:t>Instrumental support provision</a:t>
            </a:r>
          </a:p>
          <a:p>
            <a:pPr lvl="1"/>
            <a:r>
              <a:rPr lang="en-US" dirty="0"/>
              <a:t>Emotional engagement</a:t>
            </a:r>
          </a:p>
          <a:p>
            <a:pPr lvl="1"/>
            <a:r>
              <a:rPr lang="en-US" dirty="0"/>
              <a:t>Accurate identification of friend’s problem </a:t>
            </a:r>
          </a:p>
          <a:p>
            <a:r>
              <a:rPr lang="en-US" dirty="0"/>
              <a:t>Mean behaviors = total empathy score</a:t>
            </a:r>
          </a:p>
          <a:p>
            <a:r>
              <a:rPr lang="en-US" dirty="0"/>
              <a:t>Averaged across ages 13 and 14</a:t>
            </a:r>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5,000+ Two Teenagers Talking Male Stock Videos and Royalty-Free Footage -  iStock">
            <a:extLst>
              <a:ext uri="{FF2B5EF4-FFF2-40B4-BE49-F238E27FC236}">
                <a16:creationId xmlns:a16="http://schemas.microsoft.com/office/drawing/2014/main" id="{D3832BBF-F07E-EB7A-69FA-54A40EECC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948" y="3733376"/>
            <a:ext cx="4713356" cy="265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5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fMRI Task</a:t>
            </a:r>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09E0034-D2FF-08F2-6AE1-4DE8B6B65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692" y="1868556"/>
            <a:ext cx="2921178" cy="27166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4973A4-4425-EF93-BA88-BC8C0865E125}"/>
              </a:ext>
            </a:extLst>
          </p:cNvPr>
          <p:cNvSpPr>
            <a:spLocks noGrp="1"/>
          </p:cNvSpPr>
          <p:nvPr>
            <p:ph idx="1"/>
          </p:nvPr>
        </p:nvSpPr>
        <p:spPr>
          <a:xfrm>
            <a:off x="838200" y="1565564"/>
            <a:ext cx="10515600" cy="4611399"/>
          </a:xfrm>
        </p:spPr>
        <p:txBody>
          <a:bodyPr/>
          <a:lstStyle/>
          <a:p>
            <a:r>
              <a:rPr lang="en-US" dirty="0"/>
              <a:t>Participants under threat of electric shock, 3 conditions</a:t>
            </a:r>
          </a:p>
          <a:p>
            <a:pPr lvl="1"/>
            <a:r>
              <a:rPr lang="en-US" dirty="0"/>
              <a:t>Alone</a:t>
            </a:r>
          </a:p>
          <a:p>
            <a:pPr lvl="1"/>
            <a:r>
              <a:rPr lang="en-US" dirty="0"/>
              <a:t>(Holding hands with opposite-sex partner [romantic, friend])</a:t>
            </a:r>
          </a:p>
          <a:p>
            <a:pPr lvl="1"/>
            <a:r>
              <a:rPr lang="en-US" dirty="0"/>
              <a:t>(Holding hands with stranger)</a:t>
            </a:r>
          </a:p>
          <a:p>
            <a:r>
              <a:rPr lang="en-US" dirty="0"/>
              <a:t>Results are contrast of threat vs. safety trials</a:t>
            </a:r>
          </a:p>
          <a:p>
            <a:r>
              <a:rPr lang="en-US" dirty="0"/>
              <a:t>Regions of interest: </a:t>
            </a:r>
          </a:p>
          <a:p>
            <a:pPr lvl="1"/>
            <a:r>
              <a:rPr lang="en-US" dirty="0"/>
              <a:t>Dorsal anterior cingulate cortex (</a:t>
            </a:r>
            <a:r>
              <a:rPr lang="en-US" dirty="0" err="1"/>
              <a:t>dACC</a:t>
            </a:r>
            <a:r>
              <a:rPr lang="en-US" dirty="0"/>
              <a:t>)</a:t>
            </a:r>
          </a:p>
          <a:p>
            <a:pPr lvl="1"/>
            <a:r>
              <a:rPr lang="en-US" dirty="0"/>
              <a:t>Dorsolateral prefrontal cortex (</a:t>
            </a:r>
            <a:r>
              <a:rPr lang="en-US" dirty="0" err="1"/>
              <a:t>dlPFC</a:t>
            </a:r>
            <a:r>
              <a:rPr lang="en-US" dirty="0"/>
              <a:t>)</a:t>
            </a:r>
          </a:p>
        </p:txBody>
      </p:sp>
      <p:pic>
        <p:nvPicPr>
          <p:cNvPr id="8" name="Picture 7">
            <a:extLst>
              <a:ext uri="{FF2B5EF4-FFF2-40B4-BE49-F238E27FC236}">
                <a16:creationId xmlns:a16="http://schemas.microsoft.com/office/drawing/2014/main" id="{78E86FC3-7123-6416-62E6-5E6920852986}"/>
              </a:ext>
            </a:extLst>
          </p:cNvPr>
          <p:cNvPicPr>
            <a:picLocks noChangeAspect="1"/>
          </p:cNvPicPr>
          <p:nvPr/>
        </p:nvPicPr>
        <p:blipFill>
          <a:blip r:embed="rId4"/>
          <a:stretch>
            <a:fillRect/>
          </a:stretch>
        </p:blipFill>
        <p:spPr>
          <a:xfrm>
            <a:off x="7351520" y="3954233"/>
            <a:ext cx="2723446" cy="2366804"/>
          </a:xfrm>
          <a:prstGeom prst="rect">
            <a:avLst/>
          </a:prstGeom>
        </p:spPr>
      </p:pic>
      <p:cxnSp>
        <p:nvCxnSpPr>
          <p:cNvPr id="10" name="Straight Arrow Connector 9">
            <a:extLst>
              <a:ext uri="{FF2B5EF4-FFF2-40B4-BE49-F238E27FC236}">
                <a16:creationId xmlns:a16="http://schemas.microsoft.com/office/drawing/2014/main" id="{56ACECFD-49AB-8D0D-9BB5-E5E5067889B4}"/>
              </a:ext>
            </a:extLst>
          </p:cNvPr>
          <p:cNvCxnSpPr>
            <a:cxnSpLocks/>
          </p:cNvCxnSpPr>
          <p:nvPr/>
        </p:nvCxnSpPr>
        <p:spPr>
          <a:xfrm>
            <a:off x="6519044" y="4412188"/>
            <a:ext cx="1336197" cy="17306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8AA0361-0220-A271-D40E-0D19C20BD9DD}"/>
              </a:ext>
            </a:extLst>
          </p:cNvPr>
          <p:cNvGrpSpPr>
            <a:grpSpLocks noChangeAspect="1"/>
          </p:cNvGrpSpPr>
          <p:nvPr/>
        </p:nvGrpSpPr>
        <p:grpSpPr>
          <a:xfrm>
            <a:off x="235087" y="5172318"/>
            <a:ext cx="7190509" cy="2108726"/>
            <a:chOff x="3233979" y="22999604"/>
            <a:chExt cx="11481594" cy="3367152"/>
          </a:xfrm>
        </p:grpSpPr>
        <p:grpSp>
          <p:nvGrpSpPr>
            <p:cNvPr id="7" name="Group 6">
              <a:extLst>
                <a:ext uri="{FF2B5EF4-FFF2-40B4-BE49-F238E27FC236}">
                  <a16:creationId xmlns:a16="http://schemas.microsoft.com/office/drawing/2014/main" id="{2379E5EF-AB04-57BE-C91E-CC6FEB915355}"/>
                </a:ext>
              </a:extLst>
            </p:cNvPr>
            <p:cNvGrpSpPr/>
            <p:nvPr/>
          </p:nvGrpSpPr>
          <p:grpSpPr>
            <a:xfrm>
              <a:off x="3233979" y="22999604"/>
              <a:ext cx="11481594" cy="2200277"/>
              <a:chOff x="1315564" y="21980554"/>
              <a:chExt cx="11481594" cy="2200277"/>
            </a:xfrm>
          </p:grpSpPr>
          <p:pic>
            <p:nvPicPr>
              <p:cNvPr id="22" name="Picture 65" descr="Threat">
                <a:extLst>
                  <a:ext uri="{FF2B5EF4-FFF2-40B4-BE49-F238E27FC236}">
                    <a16:creationId xmlns:a16="http://schemas.microsoft.com/office/drawing/2014/main" id="{1AFA74C3-D247-300B-6AB7-524C9E270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564" y="22510781"/>
                <a:ext cx="2152650"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 name="Picture 66" descr="Safety">
                <a:extLst>
                  <a:ext uri="{FF2B5EF4-FFF2-40B4-BE49-F238E27FC236}">
                    <a16:creationId xmlns:a16="http://schemas.microsoft.com/office/drawing/2014/main" id="{484F3545-491D-0BFC-65AF-610E55E6C0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9352" y="22478517"/>
                <a:ext cx="2152650"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4" name="Text Box 67">
                <a:extLst>
                  <a:ext uri="{FF2B5EF4-FFF2-40B4-BE49-F238E27FC236}">
                    <a16:creationId xmlns:a16="http://schemas.microsoft.com/office/drawing/2014/main" id="{5FAD3898-8290-D453-D2C2-06BA31776D8B}"/>
                  </a:ext>
                </a:extLst>
              </p:cNvPr>
              <p:cNvSpPr txBox="1">
                <a:spLocks noChangeArrowheads="1"/>
              </p:cNvSpPr>
              <p:nvPr/>
            </p:nvSpPr>
            <p:spPr bwMode="auto">
              <a:xfrm>
                <a:off x="1673953" y="21980554"/>
                <a:ext cx="1471929" cy="56516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THREAT</a:t>
                </a:r>
              </a:p>
            </p:txBody>
          </p:sp>
          <p:sp>
            <p:nvSpPr>
              <p:cNvPr id="25" name="Text Box 68">
                <a:extLst>
                  <a:ext uri="{FF2B5EF4-FFF2-40B4-BE49-F238E27FC236}">
                    <a16:creationId xmlns:a16="http://schemas.microsoft.com/office/drawing/2014/main" id="{F29026AF-0499-C974-3E41-CDDC89F03493}"/>
                  </a:ext>
                </a:extLst>
              </p:cNvPr>
              <p:cNvSpPr txBox="1">
                <a:spLocks noChangeArrowheads="1"/>
              </p:cNvSpPr>
              <p:nvPr/>
            </p:nvSpPr>
            <p:spPr bwMode="auto">
              <a:xfrm>
                <a:off x="4095023" y="21986906"/>
                <a:ext cx="1035259"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SAFETY</a:t>
                </a:r>
              </a:p>
            </p:txBody>
          </p:sp>
          <p:pic>
            <p:nvPicPr>
              <p:cNvPr id="26" name="Picture 69" descr="End">
                <a:extLst>
                  <a:ext uri="{FF2B5EF4-FFF2-40B4-BE49-F238E27FC236}">
                    <a16:creationId xmlns:a16="http://schemas.microsoft.com/office/drawing/2014/main" id="{0C17C060-6042-31C5-46F3-5427AFDB44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537" y="22478517"/>
                <a:ext cx="2151063"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7" name="Picture 70" descr="Fixation">
                <a:extLst>
                  <a:ext uri="{FF2B5EF4-FFF2-40B4-BE49-F238E27FC236}">
                    <a16:creationId xmlns:a16="http://schemas.microsoft.com/office/drawing/2014/main" id="{1C354616-86B6-F0C3-3979-645C1244A2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4058" y="22478517"/>
                <a:ext cx="2151062"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8" name="Text Box 71">
                <a:extLst>
                  <a:ext uri="{FF2B5EF4-FFF2-40B4-BE49-F238E27FC236}">
                    <a16:creationId xmlns:a16="http://schemas.microsoft.com/office/drawing/2014/main" id="{67967134-6893-51B0-84D7-4B5150B33C16}"/>
                  </a:ext>
                </a:extLst>
              </p:cNvPr>
              <p:cNvSpPr txBox="1">
                <a:spLocks noChangeArrowheads="1"/>
              </p:cNvSpPr>
              <p:nvPr/>
            </p:nvSpPr>
            <p:spPr bwMode="auto">
              <a:xfrm>
                <a:off x="6577553" y="21986906"/>
                <a:ext cx="1269767"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FIXATION</a:t>
                </a:r>
              </a:p>
            </p:txBody>
          </p:sp>
          <p:sp>
            <p:nvSpPr>
              <p:cNvPr id="29" name="Text Box 72">
                <a:extLst>
                  <a:ext uri="{FF2B5EF4-FFF2-40B4-BE49-F238E27FC236}">
                    <a16:creationId xmlns:a16="http://schemas.microsoft.com/office/drawing/2014/main" id="{9C4A2F69-3352-6EDC-7220-7AC07381918A}"/>
                  </a:ext>
                </a:extLst>
              </p:cNvPr>
              <p:cNvSpPr txBox="1">
                <a:spLocks noChangeArrowheads="1"/>
              </p:cNvSpPr>
              <p:nvPr/>
            </p:nvSpPr>
            <p:spPr bwMode="auto">
              <a:xfrm>
                <a:off x="8965519" y="21986906"/>
                <a:ext cx="703676"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END</a:t>
                </a:r>
              </a:p>
            </p:txBody>
          </p:sp>
          <p:sp>
            <p:nvSpPr>
              <p:cNvPr id="30" name="Text Box 74">
                <a:extLst>
                  <a:ext uri="{FF2B5EF4-FFF2-40B4-BE49-F238E27FC236}">
                    <a16:creationId xmlns:a16="http://schemas.microsoft.com/office/drawing/2014/main" id="{FDEB652E-1F3A-11A9-E353-F7AAD7AB8435}"/>
                  </a:ext>
                </a:extLst>
              </p:cNvPr>
              <p:cNvSpPr txBox="1">
                <a:spLocks noChangeArrowheads="1"/>
              </p:cNvSpPr>
              <p:nvPr/>
            </p:nvSpPr>
            <p:spPr bwMode="auto">
              <a:xfrm>
                <a:off x="11349603" y="21986906"/>
                <a:ext cx="761513"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REST</a:t>
                </a:r>
              </a:p>
            </p:txBody>
          </p:sp>
          <p:sp>
            <p:nvSpPr>
              <p:cNvPr id="31" name="Rectangle 73">
                <a:extLst>
                  <a:ext uri="{FF2B5EF4-FFF2-40B4-BE49-F238E27FC236}">
                    <a16:creationId xmlns:a16="http://schemas.microsoft.com/office/drawing/2014/main" id="{02A2E3B1-347B-3265-CC85-922E739D26F3}"/>
                  </a:ext>
                </a:extLst>
              </p:cNvPr>
              <p:cNvSpPr>
                <a:spLocks noChangeArrowheads="1"/>
              </p:cNvSpPr>
              <p:nvPr/>
            </p:nvSpPr>
            <p:spPr bwMode="auto">
              <a:xfrm>
                <a:off x="10663558" y="22472167"/>
                <a:ext cx="2133600" cy="1676400"/>
              </a:xfrm>
              <a:prstGeom prst="rect">
                <a:avLst/>
              </a:prstGeom>
              <a:solidFill>
                <a:schemeClr val="tx1"/>
              </a:solidFill>
              <a:ln>
                <a:noFill/>
              </a:ln>
              <a:extLs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nchor="ctr">
                <a:spAutoFit/>
              </a:bodyPr>
              <a:lstStyle/>
              <a:p>
                <a:endParaRPr lang="en-US"/>
              </a:p>
            </p:txBody>
          </p:sp>
        </p:grpSp>
        <p:sp>
          <p:nvSpPr>
            <p:cNvPr id="9" name="Text Box 47">
              <a:extLst>
                <a:ext uri="{FF2B5EF4-FFF2-40B4-BE49-F238E27FC236}">
                  <a16:creationId xmlns:a16="http://schemas.microsoft.com/office/drawing/2014/main" id="{982D53C2-614A-3DE6-C459-0C427FB48121}"/>
                </a:ext>
              </a:extLst>
            </p:cNvPr>
            <p:cNvSpPr txBox="1">
              <a:spLocks noChangeArrowheads="1"/>
            </p:cNvSpPr>
            <p:nvPr/>
          </p:nvSpPr>
          <p:spPr bwMode="auto">
            <a:xfrm>
              <a:off x="4756203" y="25250916"/>
              <a:ext cx="1386781"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T or S cue</a:t>
              </a:r>
            </a:p>
          </p:txBody>
        </p:sp>
        <p:sp>
          <p:nvSpPr>
            <p:cNvPr id="11" name="Text Box 48">
              <a:extLst>
                <a:ext uri="{FF2B5EF4-FFF2-40B4-BE49-F238E27FC236}">
                  <a16:creationId xmlns:a16="http://schemas.microsoft.com/office/drawing/2014/main" id="{3780394B-B65E-A860-32FC-5228DBEF6AC7}"/>
                </a:ext>
              </a:extLst>
            </p:cNvPr>
            <p:cNvSpPr txBox="1">
              <a:spLocks noChangeArrowheads="1"/>
            </p:cNvSpPr>
            <p:nvPr/>
          </p:nvSpPr>
          <p:spPr bwMode="auto">
            <a:xfrm>
              <a:off x="8261920" y="25249763"/>
              <a:ext cx="1501513"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fixation cue</a:t>
              </a:r>
            </a:p>
          </p:txBody>
        </p:sp>
        <p:sp>
          <p:nvSpPr>
            <p:cNvPr id="12" name="Text Box 49">
              <a:extLst>
                <a:ext uri="{FF2B5EF4-FFF2-40B4-BE49-F238E27FC236}">
                  <a16:creationId xmlns:a16="http://schemas.microsoft.com/office/drawing/2014/main" id="{A53933A7-2792-A2D4-A3B6-078DF06CBFE4}"/>
                </a:ext>
              </a:extLst>
            </p:cNvPr>
            <p:cNvSpPr txBox="1">
              <a:spLocks noChangeArrowheads="1"/>
            </p:cNvSpPr>
            <p:nvPr/>
          </p:nvSpPr>
          <p:spPr bwMode="auto">
            <a:xfrm>
              <a:off x="10830577" y="25249763"/>
              <a:ext cx="1123279"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end cue</a:t>
              </a:r>
            </a:p>
          </p:txBody>
        </p:sp>
        <p:sp>
          <p:nvSpPr>
            <p:cNvPr id="13" name="Text Box 56">
              <a:extLst>
                <a:ext uri="{FF2B5EF4-FFF2-40B4-BE49-F238E27FC236}">
                  <a16:creationId xmlns:a16="http://schemas.microsoft.com/office/drawing/2014/main" id="{71FECD38-9962-36E7-1C11-C8953571D372}"/>
                </a:ext>
              </a:extLst>
            </p:cNvPr>
            <p:cNvSpPr txBox="1">
              <a:spLocks noChangeArrowheads="1"/>
            </p:cNvSpPr>
            <p:nvPr/>
          </p:nvSpPr>
          <p:spPr bwMode="auto">
            <a:xfrm>
              <a:off x="13433110" y="25249763"/>
              <a:ext cx="719434"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rest </a:t>
              </a:r>
            </a:p>
          </p:txBody>
        </p:sp>
        <p:sp>
          <p:nvSpPr>
            <p:cNvPr id="14" name="Line 60">
              <a:extLst>
                <a:ext uri="{FF2B5EF4-FFF2-40B4-BE49-F238E27FC236}">
                  <a16:creationId xmlns:a16="http://schemas.microsoft.com/office/drawing/2014/main" id="{E4106210-271C-8820-DA4A-2C3A6429E53C}"/>
                </a:ext>
              </a:extLst>
            </p:cNvPr>
            <p:cNvSpPr>
              <a:spLocks noChangeShapeType="1"/>
            </p:cNvSpPr>
            <p:nvPr/>
          </p:nvSpPr>
          <p:spPr bwMode="auto">
            <a:xfrm flipV="1">
              <a:off x="5449593" y="25582109"/>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5" name="Line 61">
              <a:extLst>
                <a:ext uri="{FF2B5EF4-FFF2-40B4-BE49-F238E27FC236}">
                  <a16:creationId xmlns:a16="http://schemas.microsoft.com/office/drawing/2014/main" id="{5D644C72-53B4-E561-E040-9AD81957699B}"/>
                </a:ext>
              </a:extLst>
            </p:cNvPr>
            <p:cNvSpPr>
              <a:spLocks noChangeShapeType="1"/>
            </p:cNvSpPr>
            <p:nvPr/>
          </p:nvSpPr>
          <p:spPr bwMode="auto">
            <a:xfrm flipV="1">
              <a:off x="13750145"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62">
              <a:extLst>
                <a:ext uri="{FF2B5EF4-FFF2-40B4-BE49-F238E27FC236}">
                  <a16:creationId xmlns:a16="http://schemas.microsoft.com/office/drawing/2014/main" id="{2CE1D61B-8099-D25D-0E61-3E3F650906E7}"/>
                </a:ext>
              </a:extLst>
            </p:cNvPr>
            <p:cNvSpPr>
              <a:spLocks noChangeShapeType="1"/>
            </p:cNvSpPr>
            <p:nvPr/>
          </p:nvSpPr>
          <p:spPr bwMode="auto">
            <a:xfrm flipV="1">
              <a:off x="11392217"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62">
              <a:extLst>
                <a:ext uri="{FF2B5EF4-FFF2-40B4-BE49-F238E27FC236}">
                  <a16:creationId xmlns:a16="http://schemas.microsoft.com/office/drawing/2014/main" id="{F7CDC988-60F1-B90E-CF40-7DFB21C5713F}"/>
                </a:ext>
              </a:extLst>
            </p:cNvPr>
            <p:cNvSpPr>
              <a:spLocks noChangeShapeType="1"/>
            </p:cNvSpPr>
            <p:nvPr/>
          </p:nvSpPr>
          <p:spPr bwMode="auto">
            <a:xfrm flipV="1">
              <a:off x="9016671"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47">
              <a:extLst>
                <a:ext uri="{FF2B5EF4-FFF2-40B4-BE49-F238E27FC236}">
                  <a16:creationId xmlns:a16="http://schemas.microsoft.com/office/drawing/2014/main" id="{9BFCB3B0-8961-8581-7425-40A31D8683FA}"/>
                </a:ext>
              </a:extLst>
            </p:cNvPr>
            <p:cNvSpPr txBox="1">
              <a:spLocks noChangeArrowheads="1"/>
            </p:cNvSpPr>
            <p:nvPr/>
          </p:nvSpPr>
          <p:spPr bwMode="auto">
            <a:xfrm>
              <a:off x="5152789" y="25950698"/>
              <a:ext cx="563807"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1 s</a:t>
              </a:r>
            </a:p>
          </p:txBody>
        </p:sp>
        <p:sp>
          <p:nvSpPr>
            <p:cNvPr id="19" name="Text Box 48">
              <a:extLst>
                <a:ext uri="{FF2B5EF4-FFF2-40B4-BE49-F238E27FC236}">
                  <a16:creationId xmlns:a16="http://schemas.microsoft.com/office/drawing/2014/main" id="{306A3354-3E6B-0920-7045-606CCFE7DAA2}"/>
                </a:ext>
              </a:extLst>
            </p:cNvPr>
            <p:cNvSpPr txBox="1">
              <a:spLocks noChangeArrowheads="1"/>
            </p:cNvSpPr>
            <p:nvPr/>
          </p:nvSpPr>
          <p:spPr bwMode="auto">
            <a:xfrm>
              <a:off x="8505155" y="25946475"/>
              <a:ext cx="885176"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800" dirty="0">
                  <a:solidFill>
                    <a:srgbClr val="000000"/>
                  </a:solidFill>
                  <a:latin typeface="Helvetica" pitchFamily="2" charset="0"/>
                  <a:ea typeface="ＭＳ Ｐゴシック" panose="020B0600070205080204" pitchFamily="34" charset="-128"/>
                </a:rPr>
                <a:t>4-10 s</a:t>
              </a:r>
            </a:p>
          </p:txBody>
        </p:sp>
        <p:sp>
          <p:nvSpPr>
            <p:cNvPr id="20" name="Text Box 49">
              <a:extLst>
                <a:ext uri="{FF2B5EF4-FFF2-40B4-BE49-F238E27FC236}">
                  <a16:creationId xmlns:a16="http://schemas.microsoft.com/office/drawing/2014/main" id="{5EA77F2C-7F7F-8FC4-3690-EA30DD7B44C9}"/>
                </a:ext>
              </a:extLst>
            </p:cNvPr>
            <p:cNvSpPr txBox="1">
              <a:spLocks noChangeArrowheads="1"/>
            </p:cNvSpPr>
            <p:nvPr/>
          </p:nvSpPr>
          <p:spPr bwMode="auto">
            <a:xfrm>
              <a:off x="11023803" y="25946475"/>
              <a:ext cx="563807"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1 s</a:t>
              </a:r>
            </a:p>
          </p:txBody>
        </p:sp>
        <p:sp>
          <p:nvSpPr>
            <p:cNvPr id="21" name="Text Box 56">
              <a:extLst>
                <a:ext uri="{FF2B5EF4-FFF2-40B4-BE49-F238E27FC236}">
                  <a16:creationId xmlns:a16="http://schemas.microsoft.com/office/drawing/2014/main" id="{DC8F434F-0991-3B18-388F-19AA2B0E637E}"/>
                </a:ext>
              </a:extLst>
            </p:cNvPr>
            <p:cNvSpPr txBox="1">
              <a:spLocks noChangeArrowheads="1"/>
            </p:cNvSpPr>
            <p:nvPr/>
          </p:nvSpPr>
          <p:spPr bwMode="auto">
            <a:xfrm>
              <a:off x="13350240" y="25946477"/>
              <a:ext cx="885176"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800" dirty="0">
                  <a:solidFill>
                    <a:srgbClr val="000000"/>
                  </a:solidFill>
                  <a:latin typeface="Helvetica" pitchFamily="2" charset="0"/>
                  <a:ea typeface="ＭＳ Ｐゴシック" panose="020B0600070205080204" pitchFamily="34" charset="-128"/>
                </a:rPr>
                <a:t>4-10 s</a:t>
              </a:r>
            </a:p>
          </p:txBody>
        </p:sp>
      </p:gr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71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Results</a:t>
            </a:r>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1EB208C-AB51-CA93-6755-6879E21F584E}"/>
              </a:ext>
            </a:extLst>
          </p:cNvPr>
          <p:cNvSpPr/>
          <p:nvPr/>
        </p:nvSpPr>
        <p:spPr>
          <a:xfrm>
            <a:off x="1221971" y="2628070"/>
            <a:ext cx="2795118" cy="1601860"/>
          </a:xfrm>
          <a:prstGeom prst="roundRect">
            <a:avLst/>
          </a:prstGeom>
          <a:noFill/>
          <a:ln>
            <a:solidFill>
              <a:srgbClr val="232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Observed Empathy with Close Friend</a:t>
            </a:r>
          </a:p>
        </p:txBody>
      </p:sp>
      <p:sp>
        <p:nvSpPr>
          <p:cNvPr id="9" name="TextBox 8">
            <a:extLst>
              <a:ext uri="{FF2B5EF4-FFF2-40B4-BE49-F238E27FC236}">
                <a16:creationId xmlns:a16="http://schemas.microsoft.com/office/drawing/2014/main" id="{956E0120-EC48-0C00-355C-9D30D92934D4}"/>
              </a:ext>
            </a:extLst>
          </p:cNvPr>
          <p:cNvSpPr txBox="1"/>
          <p:nvPr/>
        </p:nvSpPr>
        <p:spPr>
          <a:xfrm>
            <a:off x="1827328" y="1628794"/>
            <a:ext cx="1584403" cy="400110"/>
          </a:xfrm>
          <a:prstGeom prst="rect">
            <a:avLst/>
          </a:prstGeom>
          <a:noFill/>
        </p:spPr>
        <p:txBody>
          <a:bodyPr wrap="square" rtlCol="0">
            <a:spAutoFit/>
          </a:bodyPr>
          <a:lstStyle/>
          <a:p>
            <a:pPr algn="ctr"/>
            <a:r>
              <a:rPr lang="en-US" sz="2000" u="sng" dirty="0"/>
              <a:t>ages 13-14</a:t>
            </a:r>
          </a:p>
        </p:txBody>
      </p:sp>
      <p:sp>
        <p:nvSpPr>
          <p:cNvPr id="10" name="Rounded Rectangle 9">
            <a:extLst>
              <a:ext uri="{FF2B5EF4-FFF2-40B4-BE49-F238E27FC236}">
                <a16:creationId xmlns:a16="http://schemas.microsoft.com/office/drawing/2014/main" id="{577A27C0-0E1F-9689-827D-7225E30C4E73}"/>
              </a:ext>
            </a:extLst>
          </p:cNvPr>
          <p:cNvSpPr/>
          <p:nvPr/>
        </p:nvSpPr>
        <p:spPr>
          <a:xfrm>
            <a:off x="7303758" y="4461952"/>
            <a:ext cx="2145792" cy="1185592"/>
          </a:xfrm>
          <a:prstGeom prst="roundRect">
            <a:avLst/>
          </a:prstGeom>
          <a:noFill/>
          <a:ln>
            <a:solidFill>
              <a:srgbClr val="232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dlPFC</a:t>
            </a:r>
            <a:endParaRPr lang="en-US" sz="3200" dirty="0">
              <a:solidFill>
                <a:schemeClr val="tx1"/>
              </a:solidFill>
            </a:endParaRPr>
          </a:p>
        </p:txBody>
      </p:sp>
      <p:sp>
        <p:nvSpPr>
          <p:cNvPr id="11" name="TextBox 10">
            <a:extLst>
              <a:ext uri="{FF2B5EF4-FFF2-40B4-BE49-F238E27FC236}">
                <a16:creationId xmlns:a16="http://schemas.microsoft.com/office/drawing/2014/main" id="{772CBF4A-0EFF-5CE0-5961-BD294771B546}"/>
              </a:ext>
            </a:extLst>
          </p:cNvPr>
          <p:cNvSpPr txBox="1"/>
          <p:nvPr/>
        </p:nvSpPr>
        <p:spPr>
          <a:xfrm>
            <a:off x="7866610" y="640816"/>
            <a:ext cx="963168" cy="400110"/>
          </a:xfrm>
          <a:prstGeom prst="rect">
            <a:avLst/>
          </a:prstGeom>
          <a:noFill/>
        </p:spPr>
        <p:txBody>
          <a:bodyPr wrap="square" rtlCol="0">
            <a:spAutoFit/>
          </a:bodyPr>
          <a:lstStyle/>
          <a:p>
            <a:pPr algn="ctr"/>
            <a:r>
              <a:rPr lang="en-US" sz="2000" u="sng" dirty="0"/>
              <a:t>age 24</a:t>
            </a:r>
          </a:p>
        </p:txBody>
      </p:sp>
      <p:cxnSp>
        <p:nvCxnSpPr>
          <p:cNvPr id="13" name="Straight Arrow Connector 12">
            <a:extLst>
              <a:ext uri="{FF2B5EF4-FFF2-40B4-BE49-F238E27FC236}">
                <a16:creationId xmlns:a16="http://schemas.microsoft.com/office/drawing/2014/main" id="{D9220435-F26D-5BE2-7876-0387C4808CBB}"/>
              </a:ext>
            </a:extLst>
          </p:cNvPr>
          <p:cNvCxnSpPr>
            <a:cxnSpLocks/>
            <a:endCxn id="27" idx="1"/>
          </p:cNvCxnSpPr>
          <p:nvPr/>
        </p:nvCxnSpPr>
        <p:spPr>
          <a:xfrm flipV="1">
            <a:off x="4029733" y="1920980"/>
            <a:ext cx="3245565" cy="1327721"/>
          </a:xfrm>
          <a:prstGeom prst="straightConnector1">
            <a:avLst/>
          </a:prstGeom>
          <a:ln w="31750">
            <a:solidFill>
              <a:srgbClr val="232D4B"/>
            </a:solidFill>
            <a:tailEnd type="triangle"/>
          </a:ln>
        </p:spPr>
        <p:style>
          <a:lnRef idx="3">
            <a:schemeClr val="dk1"/>
          </a:lnRef>
          <a:fillRef idx="0">
            <a:schemeClr val="dk1"/>
          </a:fillRef>
          <a:effectRef idx="2">
            <a:schemeClr val="dk1"/>
          </a:effectRef>
          <a:fontRef idx="minor">
            <a:schemeClr val="tx1"/>
          </a:fontRef>
        </p:style>
      </p:cxnSp>
      <p:sp>
        <p:nvSpPr>
          <p:cNvPr id="27" name="Rounded Rectangle 26">
            <a:extLst>
              <a:ext uri="{FF2B5EF4-FFF2-40B4-BE49-F238E27FC236}">
                <a16:creationId xmlns:a16="http://schemas.microsoft.com/office/drawing/2014/main" id="{B180467F-BCA3-CEF4-B31A-2289E572B746}"/>
              </a:ext>
            </a:extLst>
          </p:cNvPr>
          <p:cNvSpPr/>
          <p:nvPr/>
        </p:nvSpPr>
        <p:spPr>
          <a:xfrm>
            <a:off x="7275298" y="1328183"/>
            <a:ext cx="2145792" cy="1185593"/>
          </a:xfrm>
          <a:prstGeom prst="roundRect">
            <a:avLst/>
          </a:prstGeom>
          <a:noFill/>
          <a:ln>
            <a:solidFill>
              <a:srgbClr val="232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dACC</a:t>
            </a:r>
            <a:endParaRPr lang="en-US" sz="3200" dirty="0">
              <a:solidFill>
                <a:schemeClr val="tx1"/>
              </a:solidFill>
            </a:endParaRPr>
          </a:p>
        </p:txBody>
      </p:sp>
      <p:cxnSp>
        <p:nvCxnSpPr>
          <p:cNvPr id="34" name="Straight Arrow Connector 33">
            <a:extLst>
              <a:ext uri="{FF2B5EF4-FFF2-40B4-BE49-F238E27FC236}">
                <a16:creationId xmlns:a16="http://schemas.microsoft.com/office/drawing/2014/main" id="{F64820C3-D709-A587-E112-9DD72A107C3F}"/>
              </a:ext>
            </a:extLst>
          </p:cNvPr>
          <p:cNvCxnSpPr>
            <a:cxnSpLocks/>
            <a:endCxn id="10" idx="1"/>
          </p:cNvCxnSpPr>
          <p:nvPr/>
        </p:nvCxnSpPr>
        <p:spPr>
          <a:xfrm>
            <a:off x="4045549" y="3805945"/>
            <a:ext cx="3258209" cy="1248803"/>
          </a:xfrm>
          <a:prstGeom prst="straightConnector1">
            <a:avLst/>
          </a:prstGeom>
          <a:ln w="31750">
            <a:solidFill>
              <a:srgbClr val="232D4B"/>
            </a:solidFill>
            <a:prstDash val="sysDot"/>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7BE38994-A33B-47E8-36C1-8EC0DDB25609}"/>
              </a:ext>
            </a:extLst>
          </p:cNvPr>
          <p:cNvSpPr txBox="1"/>
          <p:nvPr/>
        </p:nvSpPr>
        <p:spPr>
          <a:xfrm>
            <a:off x="4055142" y="4576872"/>
            <a:ext cx="2272866" cy="369332"/>
          </a:xfrm>
          <a:prstGeom prst="rect">
            <a:avLst/>
          </a:prstGeom>
          <a:noFill/>
        </p:spPr>
        <p:txBody>
          <a:bodyPr wrap="square" rtlCol="0">
            <a:spAutoFit/>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dirty="0"/>
              <a:t> = .16,</a:t>
            </a:r>
            <a:r>
              <a:rPr lang="en-US" i="1" dirty="0"/>
              <a:t> p </a:t>
            </a:r>
            <a:r>
              <a:rPr lang="en-US" dirty="0"/>
              <a:t>= .219</a:t>
            </a:r>
          </a:p>
        </p:txBody>
      </p:sp>
      <p:sp>
        <p:nvSpPr>
          <p:cNvPr id="31" name="TextBox 30">
            <a:extLst>
              <a:ext uri="{FF2B5EF4-FFF2-40B4-BE49-F238E27FC236}">
                <a16:creationId xmlns:a16="http://schemas.microsoft.com/office/drawing/2014/main" id="{D5891C4F-B496-BA06-CC8D-C7EECD3E4A65}"/>
              </a:ext>
            </a:extLst>
          </p:cNvPr>
          <p:cNvSpPr txBox="1"/>
          <p:nvPr/>
        </p:nvSpPr>
        <p:spPr>
          <a:xfrm>
            <a:off x="4185347" y="2097950"/>
            <a:ext cx="2031461" cy="369332"/>
          </a:xfrm>
          <a:prstGeom prst="rect">
            <a:avLst/>
          </a:prstGeom>
          <a:noFill/>
        </p:spPr>
        <p:txBody>
          <a:bodyPr wrap="square" rtlCol="0">
            <a:spAutoFit/>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dirty="0"/>
              <a:t> = .33, </a:t>
            </a:r>
            <a:r>
              <a:rPr lang="en-US" i="1" dirty="0"/>
              <a:t>p</a:t>
            </a:r>
            <a:r>
              <a:rPr lang="en-US" dirty="0"/>
              <a:t> = .010</a:t>
            </a:r>
          </a:p>
        </p:txBody>
      </p:sp>
      <p:pic>
        <p:nvPicPr>
          <p:cNvPr id="3" name="Picture 2">
            <a:extLst>
              <a:ext uri="{FF2B5EF4-FFF2-40B4-BE49-F238E27FC236}">
                <a16:creationId xmlns:a16="http://schemas.microsoft.com/office/drawing/2014/main" id="{287907AE-4B1B-03DA-B58C-DC0781D6A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610" y="3499684"/>
            <a:ext cx="2714652" cy="25246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D996F9-2153-1A9C-90AF-1318330A7AC8}"/>
              </a:ext>
            </a:extLst>
          </p:cNvPr>
          <p:cNvPicPr>
            <a:picLocks noChangeAspect="1"/>
          </p:cNvPicPr>
          <p:nvPr/>
        </p:nvPicPr>
        <p:blipFill>
          <a:blip r:embed="rId4"/>
          <a:stretch>
            <a:fillRect/>
          </a:stretch>
        </p:blipFill>
        <p:spPr>
          <a:xfrm>
            <a:off x="9506610" y="573574"/>
            <a:ext cx="2637925" cy="2292482"/>
          </a:xfrm>
          <a:prstGeom prst="rect">
            <a:avLst/>
          </a:prstGeom>
        </p:spPr>
      </p:pic>
      <p:cxnSp>
        <p:nvCxnSpPr>
          <p:cNvPr id="7" name="Straight Arrow Connector 6">
            <a:extLst>
              <a:ext uri="{FF2B5EF4-FFF2-40B4-BE49-F238E27FC236}">
                <a16:creationId xmlns:a16="http://schemas.microsoft.com/office/drawing/2014/main" id="{7E3B21CE-3E6D-6F9B-9639-2CFEAAE23EE3}"/>
              </a:ext>
            </a:extLst>
          </p:cNvPr>
          <p:cNvCxnSpPr>
            <a:cxnSpLocks/>
          </p:cNvCxnSpPr>
          <p:nvPr/>
        </p:nvCxnSpPr>
        <p:spPr>
          <a:xfrm flipV="1">
            <a:off x="8858238" y="1328183"/>
            <a:ext cx="1138169" cy="55690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B895D7-01D2-880F-A61A-73697367E99C}"/>
              </a:ext>
            </a:extLst>
          </p:cNvPr>
          <p:cNvSpPr txBox="1"/>
          <p:nvPr/>
        </p:nvSpPr>
        <p:spPr>
          <a:xfrm>
            <a:off x="7348300" y="2584840"/>
            <a:ext cx="2031461" cy="646331"/>
          </a:xfrm>
          <a:prstGeom prst="rect">
            <a:avLst/>
          </a:prstGeom>
          <a:noFill/>
        </p:spPr>
        <p:txBody>
          <a:bodyPr wrap="square" rtlCol="0">
            <a:spAutoFit/>
          </a:bodyPr>
          <a:lstStyle/>
          <a:p>
            <a:pPr algn="ctr"/>
            <a:r>
              <a:rPr lang="en-US" dirty="0">
                <a:effectLst/>
                <a:ea typeface="Calibri" panose="020F0502020204030204" pitchFamily="34" charset="0"/>
                <a:cs typeface="Times New Roman" panose="02020603050405020304" pitchFamily="18" charset="0"/>
                <a:sym typeface="Symbol" pitchFamily="2" charset="2"/>
              </a:rPr>
              <a:t>(emotion appraisal/arousal)</a:t>
            </a:r>
            <a:endParaRPr lang="en-US" dirty="0"/>
          </a:p>
        </p:txBody>
      </p:sp>
      <p:sp>
        <p:nvSpPr>
          <p:cNvPr id="16" name="TextBox 15">
            <a:extLst>
              <a:ext uri="{FF2B5EF4-FFF2-40B4-BE49-F238E27FC236}">
                <a16:creationId xmlns:a16="http://schemas.microsoft.com/office/drawing/2014/main" id="{A74A695B-4609-2743-8982-793510F05B4F}"/>
              </a:ext>
            </a:extLst>
          </p:cNvPr>
          <p:cNvSpPr txBox="1"/>
          <p:nvPr/>
        </p:nvSpPr>
        <p:spPr>
          <a:xfrm>
            <a:off x="7332463" y="5703205"/>
            <a:ext cx="2031461" cy="369332"/>
          </a:xfrm>
          <a:prstGeom prst="rect">
            <a:avLst/>
          </a:prstGeom>
          <a:noFill/>
        </p:spPr>
        <p:txBody>
          <a:bodyPr wrap="square" rtlCol="0">
            <a:spAutoFit/>
          </a:bodyPr>
          <a:lstStyle/>
          <a:p>
            <a:pPr algn="ctr"/>
            <a:r>
              <a:rPr lang="en-US" dirty="0">
                <a:effectLst/>
                <a:ea typeface="Calibri" panose="020F0502020204030204" pitchFamily="34" charset="0"/>
                <a:cs typeface="Times New Roman" panose="02020603050405020304" pitchFamily="18" charset="0"/>
                <a:sym typeface="Symbol" pitchFamily="2" charset="2"/>
              </a:rPr>
              <a:t>(mood modulation)</a:t>
            </a:r>
            <a:endParaRPr lang="en-US" dirty="0"/>
          </a:p>
        </p:txBody>
      </p:sp>
    </p:spTree>
    <p:extLst>
      <p:ext uri="{BB962C8B-B14F-4D97-AF65-F5344CB8AC3E}">
        <p14:creationId xmlns:p14="http://schemas.microsoft.com/office/powerpoint/2010/main" val="247421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Conclusions &amp; Discussion</a:t>
            </a:r>
          </a:p>
        </p:txBody>
      </p:sp>
      <p:sp>
        <p:nvSpPr>
          <p:cNvPr id="3" name="Content Placeholder 2">
            <a:extLst>
              <a:ext uri="{FF2B5EF4-FFF2-40B4-BE49-F238E27FC236}">
                <a16:creationId xmlns:a16="http://schemas.microsoft.com/office/drawing/2014/main" id="{064973A4-4425-EF93-BA88-BC8C0865E125}"/>
              </a:ext>
            </a:extLst>
          </p:cNvPr>
          <p:cNvSpPr>
            <a:spLocks noGrp="1"/>
          </p:cNvSpPr>
          <p:nvPr>
            <p:ph idx="1"/>
          </p:nvPr>
        </p:nvSpPr>
        <p:spPr/>
        <p:txBody>
          <a:bodyPr>
            <a:normAutofit lnSpcReduction="10000"/>
          </a:bodyPr>
          <a:lstStyle/>
          <a:p>
            <a:r>
              <a:rPr lang="en-US" dirty="0"/>
              <a:t>Greater activation in </a:t>
            </a:r>
            <a:r>
              <a:rPr lang="en-US" dirty="0" err="1"/>
              <a:t>dACC</a:t>
            </a:r>
            <a:r>
              <a:rPr lang="en-US" dirty="0"/>
              <a:t> – attempts to down-regulate arousal</a:t>
            </a:r>
          </a:p>
          <a:p>
            <a:r>
              <a:rPr lang="en-US" dirty="0"/>
              <a:t>Consistent with links between empathy and self-regulation (MacDonald &amp; Price, 2019)</a:t>
            </a:r>
          </a:p>
          <a:p>
            <a:r>
              <a:rPr lang="en-US" dirty="0"/>
              <a:t>Adding to empathy and neural development research with findings regarding </a:t>
            </a:r>
            <a:r>
              <a:rPr lang="en-US" i="1" u="sng" dirty="0"/>
              <a:t>observed</a:t>
            </a:r>
            <a:r>
              <a:rPr lang="en-US" i="1" dirty="0"/>
              <a:t> </a:t>
            </a:r>
            <a:r>
              <a:rPr lang="en-US" dirty="0"/>
              <a:t>empathy</a:t>
            </a:r>
          </a:p>
          <a:p>
            <a:r>
              <a:rPr lang="en-US" dirty="0"/>
              <a:t>Limitations: </a:t>
            </a:r>
          </a:p>
          <a:p>
            <a:pPr lvl="1"/>
            <a:r>
              <a:rPr lang="en-US" dirty="0"/>
              <a:t>Did not investigate the other conditions or other potential regions of interest related to empathy or self-regulation (future directions)</a:t>
            </a:r>
          </a:p>
          <a:p>
            <a:pPr lvl="1"/>
            <a:r>
              <a:rPr lang="en-US" dirty="0"/>
              <a:t>Small sample size</a:t>
            </a:r>
          </a:p>
          <a:p>
            <a:pPr lvl="1"/>
            <a:r>
              <a:rPr lang="en-US" dirty="0"/>
              <a:t>Measured activation of brain regions, but not neural connectivity nor actual emotion regulation capacity</a:t>
            </a:r>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34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C0F-4DCF-AD03-9BA1-E00389248A95}"/>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64973A4-4425-EF93-BA88-BC8C0865E125}"/>
              </a:ext>
            </a:extLst>
          </p:cNvPr>
          <p:cNvSpPr>
            <a:spLocks noGrp="1"/>
          </p:cNvSpPr>
          <p:nvPr>
            <p:ph idx="1"/>
          </p:nvPr>
        </p:nvSpPr>
        <p:spPr/>
        <p:txBody>
          <a:bodyPr>
            <a:normAutofit lnSpcReduction="10000"/>
          </a:bodyPr>
          <a:lstStyle/>
          <a:p>
            <a:pPr marL="0" indent="0">
              <a:buNone/>
            </a:pPr>
            <a:r>
              <a:rPr lang="en-US" dirty="0"/>
              <a:t>Acknowledgments:</a:t>
            </a:r>
          </a:p>
          <a:p>
            <a:r>
              <a:rPr lang="en-US" dirty="0"/>
              <a:t>Our participants</a:t>
            </a:r>
          </a:p>
          <a:p>
            <a:r>
              <a:rPr lang="en-US" dirty="0"/>
              <a:t>My co-authors, particularly </a:t>
            </a:r>
            <a:r>
              <a:rPr lang="en-US" dirty="0" err="1"/>
              <a:t>Jingrun</a:t>
            </a:r>
            <a:r>
              <a:rPr lang="en-US" dirty="0"/>
              <a:t> Lin for her fMRI expertise and Jessie Stern for her empathy expertise</a:t>
            </a:r>
          </a:p>
          <a:p>
            <a:r>
              <a:rPr lang="en-US" dirty="0"/>
              <a:t>Joe Allen (faculty advisor)</a:t>
            </a:r>
          </a:p>
          <a:p>
            <a:r>
              <a:rPr lang="en-US" dirty="0"/>
              <a:t>ARG Lab Members</a:t>
            </a:r>
          </a:p>
          <a:p>
            <a:pPr marL="0" indent="0">
              <a:buNone/>
            </a:pPr>
            <a:endParaRPr lang="en-US" dirty="0"/>
          </a:p>
          <a:p>
            <a:pPr marL="0" indent="0">
              <a:buNone/>
            </a:pPr>
            <a:r>
              <a:rPr lang="en-US" dirty="0"/>
              <a:t>Adolescence Research Group: </a:t>
            </a:r>
            <a:r>
              <a:rPr lang="en-US" dirty="0" err="1"/>
              <a:t>teenresearch.org</a:t>
            </a:r>
            <a:endParaRPr lang="en-US" dirty="0"/>
          </a:p>
          <a:p>
            <a:pPr marL="0" indent="0">
              <a:buNone/>
            </a:pPr>
            <a:r>
              <a:rPr lang="en-US" dirty="0"/>
              <a:t>Virginia Affective Neuroscience Lab: </a:t>
            </a:r>
            <a:r>
              <a:rPr lang="en-US" dirty="0" err="1"/>
              <a:t>affectiveneuroscience.org</a:t>
            </a:r>
            <a:endParaRPr lang="en-US" dirty="0"/>
          </a:p>
        </p:txBody>
      </p:sp>
      <p:sp>
        <p:nvSpPr>
          <p:cNvPr id="4" name="Rectangle 3">
            <a:extLst>
              <a:ext uri="{FF2B5EF4-FFF2-40B4-BE49-F238E27FC236}">
                <a16:creationId xmlns:a16="http://schemas.microsoft.com/office/drawing/2014/main" id="{95AD5F7A-8A85-04BA-3343-9925AB005522}"/>
              </a:ext>
            </a:extLst>
          </p:cNvPr>
          <p:cNvSpPr/>
          <p:nvPr/>
        </p:nvSpPr>
        <p:spPr>
          <a:xfrm>
            <a:off x="-97536" y="-50228"/>
            <a:ext cx="12399264" cy="306260"/>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528AA9-34DE-0737-0A49-56800964AFAA}"/>
              </a:ext>
            </a:extLst>
          </p:cNvPr>
          <p:cNvSpPr/>
          <p:nvPr/>
        </p:nvSpPr>
        <p:spPr>
          <a:xfrm>
            <a:off x="-97536" y="6592316"/>
            <a:ext cx="12399264" cy="30626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715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2083</TotalTime>
  <Words>1575</Words>
  <Application>Microsoft Office PowerPoint</Application>
  <PresentationFormat>Widescreen</PresentationFormat>
  <Paragraphs>131</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Catamaran Thin</vt:lpstr>
      <vt:lpstr>Helvetica</vt:lpstr>
      <vt:lpstr>Times New Roman</vt:lpstr>
      <vt:lpstr>Office Theme</vt:lpstr>
      <vt:lpstr>Links of observed adolescent empathy in friendships to activation in self-regulatory brain regions in adulthood </vt:lpstr>
      <vt:lpstr>Neurodevelopment of Empathy</vt:lpstr>
      <vt:lpstr>Emotion Regulation</vt:lpstr>
      <vt:lpstr>Present Study</vt:lpstr>
      <vt:lpstr>Supportive Behavior Task</vt:lpstr>
      <vt:lpstr>fMRI Task</vt:lpstr>
      <vt:lpstr>Results</vt:lpstr>
      <vt:lpstr>Conclusions &amp; Discussion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 Regulation of the Oxytocin System as an Indicator of Adaptation to Overcontrolling Parenting and Psychosocial Functioning in Adulthood</dc:title>
  <dc:creator>Amanda Hellwig</dc:creator>
  <cp:lastModifiedBy>Breeden, Lauren Victoria (lvb5hq)</cp:lastModifiedBy>
  <cp:revision>133</cp:revision>
  <dcterms:created xsi:type="dcterms:W3CDTF">2023-04-09T17:41:40Z</dcterms:created>
  <dcterms:modified xsi:type="dcterms:W3CDTF">2024-04-25T14:14:48Z</dcterms:modified>
</cp:coreProperties>
</file>