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57" r:id="rId3"/>
    <p:sldId id="258" r:id="rId4"/>
    <p:sldId id="260" r:id="rId5"/>
    <p:sldId id="259" r:id="rId6"/>
    <p:sldId id="266" r:id="rId7"/>
    <p:sldId id="268" r:id="rId8"/>
    <p:sldId id="267" r:id="rId9"/>
    <p:sldId id="261" r:id="rId10"/>
    <p:sldId id="265" r:id="rId11"/>
    <p:sldId id="264" r:id="rId12"/>
    <p:sldId id="263" r:id="rId13"/>
    <p:sldId id="269" r:id="rId14"/>
    <p:sldId id="262" r:id="rId15"/>
    <p:sldId id="272" r:id="rId16"/>
    <p:sldId id="273" r:id="rId17"/>
    <p:sldId id="274" r:id="rId18"/>
    <p:sldId id="283" r:id="rId19"/>
    <p:sldId id="275" r:id="rId20"/>
    <p:sldId id="276" r:id="rId21"/>
    <p:sldId id="277" r:id="rId22"/>
    <p:sldId id="278" r:id="rId23"/>
    <p:sldId id="279" r:id="rId24"/>
    <p:sldId id="280" r:id="rId25"/>
    <p:sldId id="284" r:id="rId26"/>
    <p:sldId id="281" r:id="rId27"/>
    <p:sldId id="282" r:id="rId28"/>
    <p:sldId id="271" r:id="rId29"/>
    <p:sldId id="27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p:restoredTop sz="94648"/>
  </p:normalViewPr>
  <p:slideViewPr>
    <p:cSldViewPr snapToGrid="0">
      <p:cViewPr varScale="1">
        <p:scale>
          <a:sx n="112" d="100"/>
          <a:sy n="112" d="100"/>
        </p:scale>
        <p:origin x="12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14484-F17A-9149-9427-91EC59995960}" type="datetimeFigureOut">
              <a:rPr lang="en-US" smtClean="0"/>
              <a:t>5/1/25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BAC85-B8A9-A242-A80D-2FDE6EE552F6}" type="slidenum">
              <a:rPr lang="en-US" smtClean="0"/>
              <a:t>‹#›</a:t>
            </a:fld>
            <a:endParaRPr lang="en-US"/>
          </a:p>
        </p:txBody>
      </p:sp>
    </p:spTree>
    <p:extLst>
      <p:ext uri="{BB962C8B-B14F-4D97-AF65-F5344CB8AC3E}">
        <p14:creationId xmlns:p14="http://schemas.microsoft.com/office/powerpoint/2010/main" val="152239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055">
            <a:extLst>
              <a:ext uri="{FF2B5EF4-FFF2-40B4-BE49-F238E27FC236}">
                <a16:creationId xmlns:a16="http://schemas.microsoft.com/office/drawing/2014/main" id="{F22ED519-F01D-C98A-FD3A-C683962DA2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200">
                <a:solidFill>
                  <a:schemeClr val="tx1"/>
                </a:solidFill>
                <a:latin typeface="Times New Roman" panose="02020603050405020304" pitchFamily="18" charset="0"/>
                <a:ea typeface="MS PGothic" panose="020B0600070205080204" pitchFamily="34" charset="-128"/>
              </a:defRPr>
            </a:lvl1pPr>
            <a:lvl2pPr marL="742950" indent="-285750" algn="ctr">
              <a:defRPr sz="4200">
                <a:solidFill>
                  <a:schemeClr val="tx1"/>
                </a:solidFill>
                <a:latin typeface="Times New Roman" panose="02020603050405020304" pitchFamily="18" charset="0"/>
                <a:ea typeface="MS PGothic" panose="020B0600070205080204" pitchFamily="34" charset="-128"/>
              </a:defRPr>
            </a:lvl2pPr>
            <a:lvl3pPr marL="1143000" indent="-228600" algn="ctr">
              <a:defRPr sz="4200">
                <a:solidFill>
                  <a:schemeClr val="tx1"/>
                </a:solidFill>
                <a:latin typeface="Times New Roman" panose="02020603050405020304" pitchFamily="18" charset="0"/>
                <a:ea typeface="MS PGothic" panose="020B0600070205080204" pitchFamily="34" charset="-128"/>
              </a:defRPr>
            </a:lvl3pPr>
            <a:lvl4pPr marL="1600200" indent="-228600" algn="ctr">
              <a:defRPr sz="4200">
                <a:solidFill>
                  <a:schemeClr val="tx1"/>
                </a:solidFill>
                <a:latin typeface="Times New Roman" panose="02020603050405020304" pitchFamily="18" charset="0"/>
                <a:ea typeface="MS PGothic" panose="020B0600070205080204" pitchFamily="34" charset="-128"/>
              </a:defRPr>
            </a:lvl4pPr>
            <a:lvl5pPr marL="2057400" indent="-228600" algn="ctr">
              <a:defRPr sz="42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r"/>
            <a:fld id="{FAB74A9B-5991-DE44-BEB1-653CF9A05EC9}" type="slidenum">
              <a:rPr lang="en-US" altLang="en-US" sz="1200"/>
              <a:pPr algn="r"/>
              <a:t>13</a:t>
            </a:fld>
            <a:endParaRPr lang="en-US" altLang="en-US" sz="1200"/>
          </a:p>
        </p:txBody>
      </p:sp>
      <p:sp>
        <p:nvSpPr>
          <p:cNvPr id="16387" name="Rectangle 2">
            <a:extLst>
              <a:ext uri="{FF2B5EF4-FFF2-40B4-BE49-F238E27FC236}">
                <a16:creationId xmlns:a16="http://schemas.microsoft.com/office/drawing/2014/main" id="{84E9E239-F19E-A02E-8BBB-4A13D69AE7F5}"/>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1A7A0E8-88A7-4020-72EB-E450549FDC11}"/>
              </a:ext>
            </a:extLst>
          </p:cNvPr>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C70F477-F776-5741-B26F-02EC518F20AC}"/>
              </a:ext>
            </a:extLst>
          </p:cNvPr>
          <p:cNvSpPr>
            <a:spLocks noGrp="1" noRot="1" noChangeAspect="1" noChangeArrowheads="1" noTextEdit="1"/>
          </p:cNvSpPr>
          <p:nvPr>
            <p:ph type="sldImg"/>
          </p:nvPr>
        </p:nvSpPr>
        <p:spPr>
          <a:xfrm>
            <a:off x="1181100" y="696913"/>
            <a:ext cx="4648200" cy="3486150"/>
          </a:xfrm>
          <a:ln/>
        </p:spPr>
      </p:sp>
      <p:sp>
        <p:nvSpPr>
          <p:cNvPr id="16386" name="Notes Placeholder 2">
            <a:extLst>
              <a:ext uri="{FF2B5EF4-FFF2-40B4-BE49-F238E27FC236}">
                <a16:creationId xmlns:a16="http://schemas.microsoft.com/office/drawing/2014/main" id="{A01EE9CB-6DB4-4E4D-B951-6090BED41E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7" name="Slide Number Placeholder 3">
            <a:extLst>
              <a:ext uri="{FF2B5EF4-FFF2-40B4-BE49-F238E27FC236}">
                <a16:creationId xmlns:a16="http://schemas.microsoft.com/office/drawing/2014/main" id="{9CF226A5-CBA5-A249-8C43-810B79A42C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4200" b="1">
                <a:solidFill>
                  <a:schemeClr val="bg1"/>
                </a:solidFill>
                <a:latin typeface="Arial" panose="020B0604020202020204" pitchFamily="34" charset="0"/>
                <a:ea typeface="MS PGothic" panose="020B0600070205080204" pitchFamily="34" charset="-128"/>
              </a:defRPr>
            </a:lvl1pPr>
            <a:lvl2pPr marL="742950" indent="-285750" defTabSz="931863">
              <a:defRPr sz="4200" b="1">
                <a:solidFill>
                  <a:schemeClr val="bg1"/>
                </a:solidFill>
                <a:latin typeface="Arial" panose="020B0604020202020204" pitchFamily="34" charset="0"/>
                <a:ea typeface="MS PGothic" panose="020B0600070205080204" pitchFamily="34" charset="-128"/>
              </a:defRPr>
            </a:lvl2pPr>
            <a:lvl3pPr marL="1143000" indent="-228600" defTabSz="931863">
              <a:defRPr sz="4200" b="1">
                <a:solidFill>
                  <a:schemeClr val="bg1"/>
                </a:solidFill>
                <a:latin typeface="Arial" panose="020B0604020202020204" pitchFamily="34" charset="0"/>
                <a:ea typeface="MS PGothic" panose="020B0600070205080204" pitchFamily="34" charset="-128"/>
              </a:defRPr>
            </a:lvl3pPr>
            <a:lvl4pPr marL="1600200" indent="-228600" defTabSz="931863">
              <a:defRPr sz="4200" b="1">
                <a:solidFill>
                  <a:schemeClr val="bg1"/>
                </a:solidFill>
                <a:latin typeface="Arial" panose="020B0604020202020204" pitchFamily="34" charset="0"/>
                <a:ea typeface="MS PGothic" panose="020B0600070205080204" pitchFamily="34" charset="-128"/>
              </a:defRPr>
            </a:lvl4pPr>
            <a:lvl5pPr marL="2057400" indent="-228600" defTabSz="931863">
              <a:defRPr sz="4200" b="1">
                <a:solidFill>
                  <a:schemeClr val="bg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fld id="{691554FA-BE7C-5F41-8219-4DD0F74D54A3}" type="slidenum">
              <a:rPr lang="en-US" altLang="en-US" sz="1200" b="0">
                <a:solidFill>
                  <a:schemeClr val="tx1"/>
                </a:solidFill>
                <a:latin typeface="Times New Roman" panose="02020603050405020304" pitchFamily="18" charset="0"/>
              </a:rPr>
              <a:pPr/>
              <a:t>25</a:t>
            </a:fld>
            <a:endParaRPr lang="en-US" altLang="en-US" sz="1200" b="0">
              <a:solidFill>
                <a:schemeClr val="tx1"/>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06DCE0-13F3-BD4D-BA58-A483362B1652}" type="datetimeFigureOut">
              <a:rPr lang="en-US" smtClean="0"/>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389730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6DCE0-13F3-BD4D-BA58-A483362B1652}" type="datetimeFigureOut">
              <a:rPr lang="en-US" smtClean="0"/>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281865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6DCE0-13F3-BD4D-BA58-A483362B1652}" type="datetimeFigureOut">
              <a:rPr lang="en-US" smtClean="0"/>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208277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6DCE0-13F3-BD4D-BA58-A483362B1652}" type="datetimeFigureOut">
              <a:rPr lang="en-US" smtClean="0"/>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199897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6DCE0-13F3-BD4D-BA58-A483362B1652}" type="datetimeFigureOut">
              <a:rPr lang="en-US" smtClean="0"/>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35202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06DCE0-13F3-BD4D-BA58-A483362B1652}" type="datetimeFigureOut">
              <a:rPr lang="en-US" smtClean="0"/>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110647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06DCE0-13F3-BD4D-BA58-A483362B1652}" type="datetimeFigureOut">
              <a:rPr lang="en-US" smtClean="0"/>
              <a:t>5/1/25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289047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06DCE0-13F3-BD4D-BA58-A483362B1652}" type="datetimeFigureOut">
              <a:rPr lang="en-US" smtClean="0"/>
              <a:t>5/1/25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16795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6DCE0-13F3-BD4D-BA58-A483362B1652}" type="datetimeFigureOut">
              <a:rPr lang="en-US" smtClean="0"/>
              <a:t>5/1/25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260679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06DCE0-13F3-BD4D-BA58-A483362B1652}" type="datetimeFigureOut">
              <a:rPr lang="en-US" smtClean="0"/>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164748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06DCE0-13F3-BD4D-BA58-A483362B1652}" type="datetimeFigureOut">
              <a:rPr lang="en-US" smtClean="0"/>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85F541-B192-DE4B-A037-4A0F41BEF57E}" type="slidenum">
              <a:rPr lang="en-US" smtClean="0"/>
              <a:t>‹#›</a:t>
            </a:fld>
            <a:endParaRPr lang="en-US"/>
          </a:p>
        </p:txBody>
      </p:sp>
    </p:spTree>
    <p:extLst>
      <p:ext uri="{BB962C8B-B14F-4D97-AF65-F5344CB8AC3E}">
        <p14:creationId xmlns:p14="http://schemas.microsoft.com/office/powerpoint/2010/main" val="274668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06DCE0-13F3-BD4D-BA58-A483362B1652}" type="datetimeFigureOut">
              <a:rPr lang="en-US" smtClean="0"/>
              <a:t>5/1/25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85F541-B192-DE4B-A037-4A0F41BEF57E}" type="slidenum">
              <a:rPr lang="en-US" smtClean="0"/>
              <a:t>‹#›</a:t>
            </a:fld>
            <a:endParaRPr lang="en-US"/>
          </a:p>
        </p:txBody>
      </p:sp>
    </p:spTree>
    <p:extLst>
      <p:ext uri="{BB962C8B-B14F-4D97-AF65-F5344CB8AC3E}">
        <p14:creationId xmlns:p14="http://schemas.microsoft.com/office/powerpoint/2010/main" val="1346773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4085/1947-380X-21-051" TargetMode="External"/><Relationship Id="rId7"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doi.org/10.4085/1947-380X-20-29"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3.xml"/><Relationship Id="rId7"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sv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jpg"/></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1BD72-A9DE-E520-DFAA-7491E14FE096}"/>
              </a:ext>
            </a:extLst>
          </p:cNvPr>
          <p:cNvPicPr>
            <a:picLocks noChangeAspect="1"/>
          </p:cNvPicPr>
          <p:nvPr/>
        </p:nvPicPr>
        <p:blipFill>
          <a:blip r:embed="rId2"/>
          <a:stretch>
            <a:fillRect/>
          </a:stretch>
        </p:blipFill>
        <p:spPr>
          <a:xfrm>
            <a:off x="0" y="-103909"/>
            <a:ext cx="9144000" cy="7065819"/>
          </a:xfrm>
          <a:prstGeom prst="rect">
            <a:avLst/>
          </a:prstGeom>
        </p:spPr>
      </p:pic>
    </p:spTree>
    <p:extLst>
      <p:ext uri="{BB962C8B-B14F-4D97-AF65-F5344CB8AC3E}">
        <p14:creationId xmlns:p14="http://schemas.microsoft.com/office/powerpoint/2010/main" val="136882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AE338-B7EF-1561-27E1-223EBDC743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CDFFBF-1C4F-CCF9-52BF-6A6B54D1D72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47395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5AAA-F2AE-CC8E-B585-9D79D4F7ED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AD084E-6DCE-ADD9-A9E4-8BFA43F37E0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6196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431A-1925-9BB3-D1C1-02866BD5EB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F37A22-3573-FF99-A37E-B15ECCD7723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57117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AA71B6-5ED9-55C5-506E-6B58EA6B16AE}"/>
              </a:ext>
            </a:extLst>
          </p:cNvPr>
          <p:cNvSpPr/>
          <p:nvPr/>
        </p:nvSpPr>
        <p:spPr bwMode="auto">
          <a:xfrm>
            <a:off x="5950" y="36037"/>
            <a:ext cx="1516063" cy="774568"/>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19050" tIns="9525" rIns="19050" bIns="9525" numCol="1" rtlCol="0" anchor="ctr" anchorCtr="0" compatLnSpc="1">
            <a:prstTxWarp prst="textNoShape">
              <a:avLst/>
            </a:prstTxWarp>
          </a:bodyPr>
          <a:lstStyle/>
          <a:p>
            <a:pPr algn="ctr" defTabSz="333322" eaLnBrk="0" fontAlgn="base" hangingPunct="0">
              <a:spcBef>
                <a:spcPct val="0"/>
              </a:spcBef>
              <a:spcAft>
                <a:spcPct val="0"/>
              </a:spcAft>
            </a:pPr>
            <a:endParaRPr lang="en-US" sz="875">
              <a:latin typeface="Times New Roman" charset="0"/>
              <a:ea typeface="ＭＳ Ｐゴシック" charset="0"/>
            </a:endParaRPr>
          </a:p>
        </p:txBody>
      </p:sp>
      <p:sp>
        <p:nvSpPr>
          <p:cNvPr id="13" name="Rectangle 12">
            <a:extLst>
              <a:ext uri="{FF2B5EF4-FFF2-40B4-BE49-F238E27FC236}">
                <a16:creationId xmlns:a16="http://schemas.microsoft.com/office/drawing/2014/main" id="{FC024657-5733-7EC5-9AA4-D13ADFA81024}"/>
              </a:ext>
            </a:extLst>
          </p:cNvPr>
          <p:cNvSpPr/>
          <p:nvPr/>
        </p:nvSpPr>
        <p:spPr bwMode="auto">
          <a:xfrm>
            <a:off x="-3639" y="817232"/>
            <a:ext cx="9147639" cy="315173"/>
          </a:xfrm>
          <a:prstGeom prst="rect">
            <a:avLst/>
          </a:prstGeom>
          <a:solidFill>
            <a:srgbClr val="232D4B"/>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19050" tIns="9525" rIns="19050" bIns="9525" numCol="1" rtlCol="0" anchor="ctr" anchorCtr="0" compatLnSpc="1">
            <a:prstTxWarp prst="textNoShape">
              <a:avLst/>
            </a:prstTxWarp>
          </a:bodyPr>
          <a:lstStyle/>
          <a:p>
            <a:pPr algn="ctr" defTabSz="333322" eaLnBrk="0" fontAlgn="base" hangingPunct="0">
              <a:spcBef>
                <a:spcPct val="0"/>
              </a:spcBef>
              <a:spcAft>
                <a:spcPct val="0"/>
              </a:spcAft>
            </a:pPr>
            <a:endParaRPr lang="en-US" sz="875">
              <a:latin typeface="Times New Roman" charset="0"/>
              <a:ea typeface="ＭＳ Ｐゴシック" charset="0"/>
            </a:endParaRPr>
          </a:p>
        </p:txBody>
      </p:sp>
      <p:cxnSp>
        <p:nvCxnSpPr>
          <p:cNvPr id="15362" name="Straight Connector 118">
            <a:extLst>
              <a:ext uri="{FF2B5EF4-FFF2-40B4-BE49-F238E27FC236}">
                <a16:creationId xmlns:a16="http://schemas.microsoft.com/office/drawing/2014/main" id="{B458639E-3147-C26D-3845-004B08FE5746}"/>
              </a:ext>
            </a:extLst>
          </p:cNvPr>
          <p:cNvCxnSpPr>
            <a:cxnSpLocks noChangeShapeType="1"/>
          </p:cNvCxnSpPr>
          <p:nvPr/>
        </p:nvCxnSpPr>
        <p:spPr bwMode="auto">
          <a:xfrm flipH="1">
            <a:off x="6860315" y="1139031"/>
            <a:ext cx="0" cy="5719300"/>
          </a:xfrm>
          <a:prstGeom prst="line">
            <a:avLst/>
          </a:prstGeom>
          <a:noFill/>
          <a:ln w="127000" cmpd="dbl">
            <a:solidFill>
              <a:srgbClr val="0F3B6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61" name="Text Box 2126">
            <a:extLst>
              <a:ext uri="{FF2B5EF4-FFF2-40B4-BE49-F238E27FC236}">
                <a16:creationId xmlns:a16="http://schemas.microsoft.com/office/drawing/2014/main" id="{3D68E8AF-0FCF-A806-FF71-6A3FE908203B}"/>
              </a:ext>
            </a:extLst>
          </p:cNvPr>
          <p:cNvSpPr txBox="1">
            <a:spLocks noChangeArrowheads="1"/>
          </p:cNvSpPr>
          <p:nvPr/>
        </p:nvSpPr>
        <p:spPr bwMode="auto">
          <a:xfrm>
            <a:off x="0" y="1156560"/>
            <a:ext cx="2286000"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Introduction</a:t>
            </a:r>
          </a:p>
        </p:txBody>
      </p:sp>
      <p:sp>
        <p:nvSpPr>
          <p:cNvPr id="15364" name="Text Box 2384">
            <a:extLst>
              <a:ext uri="{FF2B5EF4-FFF2-40B4-BE49-F238E27FC236}">
                <a16:creationId xmlns:a16="http://schemas.microsoft.com/office/drawing/2014/main" id="{F4A517EF-8666-34C1-A398-5556F752ABDD}"/>
              </a:ext>
            </a:extLst>
          </p:cNvPr>
          <p:cNvSpPr txBox="1">
            <a:spLocks noChangeArrowheads="1"/>
          </p:cNvSpPr>
          <p:nvPr/>
        </p:nvSpPr>
        <p:spPr bwMode="auto">
          <a:xfrm>
            <a:off x="6880820" y="5438526"/>
            <a:ext cx="2266818" cy="129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6669" rIns="33338" bIns="16669">
            <a:spAutoFit/>
          </a:bodyPr>
          <a:lstStyle>
            <a:lvl1pPr algn="ctr" defTabSz="1600200">
              <a:defRPr sz="4200">
                <a:solidFill>
                  <a:schemeClr val="tx1"/>
                </a:solidFill>
                <a:latin typeface="Times New Roman" panose="02020603050405020304" pitchFamily="18" charset="0"/>
                <a:ea typeface="MS PGothic" panose="020B0600070205080204" pitchFamily="34" charset="-128"/>
              </a:defRPr>
            </a:lvl1pPr>
            <a:lvl2pPr marL="800100" algn="ctr" defTabSz="1600200">
              <a:defRPr sz="4200">
                <a:solidFill>
                  <a:schemeClr val="tx1"/>
                </a:solidFill>
                <a:latin typeface="Times New Roman" panose="02020603050405020304" pitchFamily="18" charset="0"/>
                <a:ea typeface="MS PGothic" panose="020B0600070205080204" pitchFamily="34" charset="-128"/>
              </a:defRPr>
            </a:lvl2pPr>
            <a:lvl3pPr marL="1143000" indent="-228600" algn="ctr" defTabSz="1600200">
              <a:defRPr sz="4200">
                <a:solidFill>
                  <a:schemeClr val="tx1"/>
                </a:solidFill>
                <a:latin typeface="Times New Roman" panose="02020603050405020304" pitchFamily="18" charset="0"/>
                <a:ea typeface="MS PGothic" panose="020B0600070205080204" pitchFamily="34" charset="-128"/>
              </a:defRPr>
            </a:lvl3pPr>
            <a:lvl4pPr marL="1600200" indent="-228600" algn="ctr" defTabSz="1600200">
              <a:defRPr sz="4200">
                <a:solidFill>
                  <a:schemeClr val="tx1"/>
                </a:solidFill>
                <a:latin typeface="Times New Roman" panose="02020603050405020304" pitchFamily="18" charset="0"/>
                <a:ea typeface="MS PGothic" panose="020B0600070205080204" pitchFamily="34" charset="-128"/>
              </a:defRPr>
            </a:lvl4pPr>
            <a:lvl5pPr marL="2057400" indent="-228600" algn="ctr" defTabSz="1600200">
              <a:defRPr sz="4200">
                <a:solidFill>
                  <a:schemeClr val="tx1"/>
                </a:solidFill>
                <a:latin typeface="Times New Roman" panose="02020603050405020304" pitchFamily="18" charset="0"/>
                <a:ea typeface="MS PGothic" panose="020B0600070205080204" pitchFamily="34" charset="-128"/>
              </a:defRPr>
            </a:lvl5pPr>
            <a:lvl6pPr marL="25146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l"/>
            <a:r>
              <a:rPr lang="en-US" sz="375" dirty="0">
                <a:latin typeface="Palatino Linotype" panose="02040502050505030304" pitchFamily="18" charset="0"/>
              </a:rPr>
              <a:t>1. </a:t>
            </a:r>
            <a:r>
              <a:rPr lang="en-US" sz="375" dirty="0" err="1">
                <a:latin typeface="Palatino Linotype" panose="02040502050505030304" pitchFamily="18" charset="0"/>
              </a:rPr>
              <a:t>Rizzone</a:t>
            </a:r>
            <a:r>
              <a:rPr lang="en-US" sz="375" dirty="0">
                <a:latin typeface="Palatino Linotype" panose="02040502050505030304" pitchFamily="18" charset="0"/>
              </a:rPr>
              <a:t> KH, Day C, Mackenzie S, Issac L, Sanchez A, Jones CMC. Racial and Ethnic Diversity of Athletic Trainers in National Collegiate Athletic Association Institutions, 2008–2018: A Retrospective Study. </a:t>
            </a:r>
            <a:r>
              <a:rPr lang="en-US" sz="375" i="1" dirty="0">
                <a:latin typeface="Palatino Linotype" panose="02040502050505030304" pitchFamily="18" charset="0"/>
              </a:rPr>
              <a:t>Journal of Athletic Training</a:t>
            </a:r>
            <a:r>
              <a:rPr lang="en-US" sz="375" dirty="0">
                <a:latin typeface="Palatino Linotype" panose="02040502050505030304" pitchFamily="18" charset="0"/>
              </a:rPr>
              <a:t>. 2024;59(6):673-679. doi:10.4085/1062-6050-0741.20</a:t>
            </a:r>
            <a:endParaRPr lang="en-US" sz="375" dirty="0"/>
          </a:p>
          <a:p>
            <a:pPr algn="l"/>
            <a:r>
              <a:rPr lang="en-US" sz="375" dirty="0">
                <a:latin typeface="Palatino Linotype" panose="02040502050505030304" pitchFamily="18" charset="0"/>
              </a:rPr>
              <a:t>2. Greene ZI, Aronson PA, Bradney DA, Canida RL, Bowman TG. Racial Microaggressions During Clinical Education Experiences of Professional Master’s Athletic Training Students. </a:t>
            </a:r>
            <a:r>
              <a:rPr lang="en-US" sz="375" i="1" dirty="0">
                <a:latin typeface="Palatino Linotype" panose="02040502050505030304" pitchFamily="18" charset="0"/>
              </a:rPr>
              <a:t>Athletic Training Education Journal</a:t>
            </a:r>
            <a:r>
              <a:rPr lang="en-US" sz="375" dirty="0">
                <a:latin typeface="Palatino Linotype" panose="02040502050505030304" pitchFamily="18" charset="0"/>
              </a:rPr>
              <a:t>. 2022;17(4):329-338. doi:</a:t>
            </a:r>
            <a:r>
              <a:rPr lang="en-US" sz="375" dirty="0">
                <a:latin typeface="Palatino Linotype" panose="02040502050505030304" pitchFamily="18" charset="0"/>
                <a:hlinkClick r:id="rId3"/>
              </a:rPr>
              <a:t>10.4085/1947-380X-21-051</a:t>
            </a:r>
            <a:endParaRPr lang="en-US" sz="375" dirty="0">
              <a:latin typeface="Palatino Linotype" panose="02040502050505030304" pitchFamily="18" charset="0"/>
            </a:endParaRPr>
          </a:p>
          <a:p>
            <a:pPr algn="l">
              <a:lnSpc>
                <a:spcPct val="107000"/>
              </a:lnSpc>
            </a:pPr>
            <a:r>
              <a:rPr lang="en-US" sz="375" dirty="0">
                <a:latin typeface="Palatino Linotype" panose="02040502050505030304" pitchFamily="18" charset="0"/>
                <a:ea typeface="Cambria" panose="02040503050406030204" pitchFamily="18" charset="0"/>
                <a:cs typeface="Times New Roman" panose="02020603050405020304" pitchFamily="18" charset="0"/>
              </a:rPr>
              <a:t>3. AMA guidelines offer path to prevent discrimination in medicine. American Medical Association. Published June 15, 2021. Accessed April 18, 2024. https://</a:t>
            </a:r>
            <a:r>
              <a:rPr lang="en-US" sz="375" dirty="0" err="1">
                <a:latin typeface="Palatino Linotype" panose="02040502050505030304" pitchFamily="18" charset="0"/>
                <a:ea typeface="Cambria" panose="02040503050406030204" pitchFamily="18" charset="0"/>
                <a:cs typeface="Times New Roman" panose="02020603050405020304" pitchFamily="18" charset="0"/>
              </a:rPr>
              <a:t>www.ama-assn.org</a:t>
            </a:r>
            <a:r>
              <a:rPr lang="en-US" sz="375" dirty="0">
                <a:latin typeface="Palatino Linotype" panose="02040502050505030304" pitchFamily="18" charset="0"/>
                <a:ea typeface="Cambria" panose="02040503050406030204" pitchFamily="18" charset="0"/>
                <a:cs typeface="Times New Roman" panose="02020603050405020304" pitchFamily="18" charset="0"/>
              </a:rPr>
              <a:t>/delivering-care/health-equity/ama-guidelines-offer-path-prevent-discrimination-medicine</a:t>
            </a:r>
          </a:p>
          <a:p>
            <a:pPr algn="l">
              <a:lnSpc>
                <a:spcPct val="107000"/>
              </a:lnSpc>
            </a:pPr>
            <a:r>
              <a:rPr lang="en-US" sz="375" dirty="0">
                <a:latin typeface="Palatino Linotype" panose="02040502050505030304" pitchFamily="18" charset="0"/>
                <a:ea typeface="Cambria" panose="02040503050406030204" pitchFamily="18" charset="0"/>
                <a:cs typeface="Times New Roman" panose="02020603050405020304" pitchFamily="18" charset="0"/>
              </a:rPr>
              <a:t>4. American Psychological Association. Discrimination: What It Is, and How to Cope. </a:t>
            </a:r>
            <a:r>
              <a:rPr lang="en-US" sz="375" dirty="0" err="1">
                <a:latin typeface="Palatino Linotype" panose="02040502050505030304" pitchFamily="18" charset="0"/>
                <a:ea typeface="Cambria" panose="02040503050406030204" pitchFamily="18" charset="0"/>
                <a:cs typeface="Times New Roman" panose="02020603050405020304" pitchFamily="18" charset="0"/>
              </a:rPr>
              <a:t>Apa.org</a:t>
            </a:r>
            <a:r>
              <a:rPr lang="en-US" sz="375" dirty="0">
                <a:latin typeface="Palatino Linotype" panose="02040502050505030304" pitchFamily="18" charset="0"/>
                <a:ea typeface="Cambria" panose="02040503050406030204" pitchFamily="18" charset="0"/>
                <a:cs typeface="Times New Roman" panose="02020603050405020304" pitchFamily="18" charset="0"/>
              </a:rPr>
              <a:t>. Published October 31, 2019. https://</a:t>
            </a:r>
            <a:r>
              <a:rPr lang="en-US" sz="375" dirty="0" err="1">
                <a:latin typeface="Palatino Linotype" panose="02040502050505030304" pitchFamily="18" charset="0"/>
                <a:ea typeface="Cambria" panose="02040503050406030204" pitchFamily="18" charset="0"/>
                <a:cs typeface="Times New Roman" panose="02020603050405020304" pitchFamily="18" charset="0"/>
              </a:rPr>
              <a:t>www.apa.org</a:t>
            </a:r>
            <a:r>
              <a:rPr lang="en-US" sz="375" dirty="0">
                <a:latin typeface="Palatino Linotype" panose="02040502050505030304" pitchFamily="18" charset="0"/>
                <a:ea typeface="Cambria" panose="02040503050406030204" pitchFamily="18" charset="0"/>
                <a:cs typeface="Times New Roman" panose="02020603050405020304" pitchFamily="18" charset="0"/>
              </a:rPr>
              <a:t>/topics/racism-bias-discrimination/types-stress </a:t>
            </a:r>
          </a:p>
          <a:p>
            <a:pPr algn="l">
              <a:lnSpc>
                <a:spcPct val="107000"/>
              </a:lnSpc>
            </a:pPr>
            <a:r>
              <a:rPr lang="en-US" sz="375" dirty="0">
                <a:latin typeface="Palatino Linotype" panose="02040502050505030304" pitchFamily="18" charset="0"/>
                <a:ea typeface="Cambria" panose="02040503050406030204" pitchFamily="18" charset="0"/>
                <a:cs typeface="Times New Roman" panose="02020603050405020304" pitchFamily="18" charset="0"/>
              </a:rPr>
              <a:t>5. </a:t>
            </a:r>
            <a:r>
              <a:rPr lang="en-US" sz="375" dirty="0">
                <a:latin typeface="Palatino Linotype" panose="02040502050505030304" pitchFamily="18" charset="0"/>
              </a:rPr>
              <a:t>CAATE | Diversity, Equity, Inclusion, and Accessibility. </a:t>
            </a:r>
            <a:r>
              <a:rPr lang="en-US" sz="375" dirty="0" err="1">
                <a:latin typeface="Palatino Linotype" panose="02040502050505030304" pitchFamily="18" charset="0"/>
              </a:rPr>
              <a:t>Caate.net</a:t>
            </a:r>
            <a:r>
              <a:rPr lang="en-US" sz="375" dirty="0">
                <a:latin typeface="Palatino Linotype" panose="02040502050505030304" pitchFamily="18" charset="0"/>
              </a:rPr>
              <a:t>. Published 2024. https://</a:t>
            </a:r>
            <a:r>
              <a:rPr lang="en-US" sz="375" dirty="0" err="1">
                <a:latin typeface="Palatino Linotype" panose="02040502050505030304" pitchFamily="18" charset="0"/>
              </a:rPr>
              <a:t>caate.net</a:t>
            </a:r>
            <a:r>
              <a:rPr lang="en-US" sz="375" dirty="0">
                <a:latin typeface="Palatino Linotype" panose="02040502050505030304" pitchFamily="18" charset="0"/>
              </a:rPr>
              <a:t>/DEI</a:t>
            </a:r>
            <a:endParaRPr lang="en-US" sz="375" dirty="0">
              <a:latin typeface="Palatino Linotype" panose="02040502050505030304" pitchFamily="18" charset="0"/>
              <a:ea typeface="Cambria" panose="02040503050406030204" pitchFamily="18" charset="0"/>
              <a:cs typeface="Times New Roman" panose="02020603050405020304" pitchFamily="18" charset="0"/>
            </a:endParaRPr>
          </a:p>
          <a:p>
            <a:pPr algn="l">
              <a:lnSpc>
                <a:spcPct val="107000"/>
              </a:lnSpc>
            </a:pPr>
            <a:r>
              <a:rPr lang="en-US" sz="375" dirty="0">
                <a:latin typeface="Palatino Linotype" panose="02040502050505030304" pitchFamily="18" charset="0"/>
                <a:ea typeface="Cambria" panose="02040503050406030204" pitchFamily="18" charset="0"/>
                <a:cs typeface="Times New Roman" panose="02020603050405020304" pitchFamily="18" charset="0"/>
              </a:rPr>
              <a:t>6. </a:t>
            </a:r>
            <a:r>
              <a:rPr lang="en-US" sz="375" dirty="0">
                <a:latin typeface="Palatino Linotype" panose="02040502050505030304" pitchFamily="18" charset="0"/>
              </a:rPr>
              <a:t>White KA, Winkelmann ZK, Edler Nye JR, Eberman LE. Recruiting and Retaining Racially Minoritized Students into Professional Postbaccalaureate Athletic Training Programs. </a:t>
            </a:r>
            <a:r>
              <a:rPr lang="en-US" sz="375" i="1" dirty="0">
                <a:latin typeface="Palatino Linotype" panose="02040502050505030304" pitchFamily="18" charset="0"/>
              </a:rPr>
              <a:t>Athletic Training Education Journal</a:t>
            </a:r>
            <a:r>
              <a:rPr lang="en-US" sz="375" dirty="0">
                <a:latin typeface="Palatino Linotype" panose="02040502050505030304" pitchFamily="18" charset="0"/>
              </a:rPr>
              <a:t>. 2021;16(2):120-131. doi:</a:t>
            </a:r>
            <a:r>
              <a:rPr lang="en-US" sz="375" dirty="0">
                <a:latin typeface="Palatino Linotype" panose="02040502050505030304" pitchFamily="18" charset="0"/>
                <a:hlinkClick r:id="rId4"/>
              </a:rPr>
              <a:t>10.4085/1947-380X-20-29</a:t>
            </a:r>
            <a:endParaRPr lang="en-US" sz="375" dirty="0">
              <a:latin typeface="Palatino Linotype" panose="02040502050505030304" pitchFamily="18" charset="0"/>
            </a:endParaRPr>
          </a:p>
          <a:p>
            <a:pPr algn="l">
              <a:lnSpc>
                <a:spcPct val="107000"/>
              </a:lnSpc>
            </a:pPr>
            <a:endParaRPr lang="en-US" sz="500" dirty="0">
              <a:latin typeface="Palatino Linotype" panose="02040502050505030304" pitchFamily="18" charset="0"/>
              <a:ea typeface="Cambria" panose="02040503050406030204" pitchFamily="18" charset="0"/>
              <a:cs typeface="Times New Roman" panose="02020603050405020304" pitchFamily="18" charset="0"/>
            </a:endParaRPr>
          </a:p>
          <a:p>
            <a:pPr marL="55554" algn="l">
              <a:lnSpc>
                <a:spcPct val="107000"/>
              </a:lnSpc>
              <a:spcAft>
                <a:spcPts val="167"/>
              </a:spcAft>
            </a:pPr>
            <a:r>
              <a:rPr lang="en-US" sz="500" dirty="0">
                <a:latin typeface="Palatino Linotype" panose="02040502050505030304" pitchFamily="18" charset="0"/>
                <a:ea typeface="Cambria" panose="02040503050406030204" pitchFamily="18" charset="0"/>
                <a:cs typeface="Times New Roman" panose="02020603050405020304" pitchFamily="18" charset="0"/>
              </a:rPr>
              <a:t> </a:t>
            </a:r>
          </a:p>
          <a:p>
            <a:pPr algn="l"/>
            <a:endParaRPr lang="en-US" altLang="en-US" sz="729" dirty="0">
              <a:latin typeface="Palatino Linotype" panose="02040502050505030304" pitchFamily="18" charset="0"/>
            </a:endParaRPr>
          </a:p>
        </p:txBody>
      </p:sp>
      <p:sp>
        <p:nvSpPr>
          <p:cNvPr id="15365" name="Text Box 2390">
            <a:extLst>
              <a:ext uri="{FF2B5EF4-FFF2-40B4-BE49-F238E27FC236}">
                <a16:creationId xmlns:a16="http://schemas.microsoft.com/office/drawing/2014/main" id="{1BCAC99F-DBF8-31A5-A8C8-7BE7B19B3BF1}"/>
              </a:ext>
            </a:extLst>
          </p:cNvPr>
          <p:cNvSpPr txBox="1">
            <a:spLocks noChangeArrowheads="1"/>
          </p:cNvSpPr>
          <p:nvPr/>
        </p:nvSpPr>
        <p:spPr bwMode="auto">
          <a:xfrm>
            <a:off x="0" y="1461492"/>
            <a:ext cx="2286000" cy="71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6669" rIns="33338" bIns="16669" anchor="t">
            <a:spAutoFit/>
          </a:bodyPr>
          <a:lstStyle>
            <a:lvl1pPr algn="ctr" defTabSz="1600200">
              <a:defRPr sz="4200">
                <a:solidFill>
                  <a:schemeClr val="tx1"/>
                </a:solidFill>
                <a:latin typeface="Times New Roman" panose="02020603050405020304" pitchFamily="18" charset="0"/>
                <a:ea typeface="MS PGothic" panose="020B0600070205080204" pitchFamily="34" charset="-128"/>
              </a:defRPr>
            </a:lvl1pPr>
            <a:lvl2pPr marL="1371600" indent="-571500" algn="ctr" defTabSz="1600200">
              <a:defRPr sz="4200">
                <a:solidFill>
                  <a:schemeClr val="tx1"/>
                </a:solidFill>
                <a:latin typeface="Times New Roman" panose="02020603050405020304" pitchFamily="18" charset="0"/>
                <a:ea typeface="MS PGothic" panose="020B0600070205080204" pitchFamily="34" charset="-128"/>
              </a:defRPr>
            </a:lvl2pPr>
            <a:lvl3pPr marL="1143000" indent="-228600" algn="ctr" defTabSz="1600200">
              <a:defRPr sz="4200">
                <a:solidFill>
                  <a:schemeClr val="tx1"/>
                </a:solidFill>
                <a:latin typeface="Times New Roman" panose="02020603050405020304" pitchFamily="18" charset="0"/>
                <a:ea typeface="MS PGothic" panose="020B0600070205080204" pitchFamily="34" charset="-128"/>
              </a:defRPr>
            </a:lvl3pPr>
            <a:lvl4pPr marL="1600200" indent="-228600" algn="ctr" defTabSz="1600200">
              <a:defRPr sz="4200">
                <a:solidFill>
                  <a:schemeClr val="tx1"/>
                </a:solidFill>
                <a:latin typeface="Times New Roman" panose="02020603050405020304" pitchFamily="18" charset="0"/>
                <a:ea typeface="MS PGothic" panose="020B0600070205080204" pitchFamily="34" charset="-128"/>
              </a:defRPr>
            </a:lvl4pPr>
            <a:lvl5pPr marL="2057400" indent="-228600" algn="ctr" defTabSz="1600200">
              <a:defRPr sz="4200">
                <a:solidFill>
                  <a:schemeClr val="tx1"/>
                </a:solidFill>
                <a:latin typeface="Times New Roman" panose="02020603050405020304" pitchFamily="18" charset="0"/>
                <a:ea typeface="MS PGothic" panose="020B0600070205080204" pitchFamily="34" charset="-128"/>
              </a:defRPr>
            </a:lvl5pPr>
            <a:lvl6pPr marL="25146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l">
              <a:buFontTx/>
              <a:buChar char="•"/>
            </a:pPr>
            <a:r>
              <a:rPr lang="en-US" altLang="en-US" sz="833" dirty="0">
                <a:latin typeface="Palatino Linotype" panose="02040502050505030304" pitchFamily="18" charset="0"/>
                <a:ea typeface="MS PGothic"/>
              </a:rPr>
              <a:t> </a:t>
            </a:r>
            <a:r>
              <a:rPr lang="en-US" sz="833" dirty="0">
                <a:solidFill>
                  <a:srgbClr val="000000"/>
                </a:solidFill>
                <a:latin typeface="Palatino Linotype" panose="02040502050505030304" pitchFamily="18" charset="0"/>
                <a:ea typeface="MS PGothic"/>
              </a:rPr>
              <a:t>In recent years, there has been an apparent lack of diversity and representation in athletic trainers, specifically in the NCAA, excluding Historically Black Colleges and Universities</a:t>
            </a:r>
            <a:r>
              <a:rPr lang="en-US" sz="833" dirty="0">
                <a:latin typeface="Palatino Linotype" panose="02040502050505030304" pitchFamily="18" charset="0"/>
                <a:ea typeface="MS PGothic"/>
              </a:rPr>
              <a:t>.</a:t>
            </a:r>
            <a:r>
              <a:rPr lang="en-US" sz="833" baseline="30000" dirty="0">
                <a:solidFill>
                  <a:srgbClr val="000000"/>
                </a:solidFill>
                <a:latin typeface="Palatino Linotype" panose="02040502050505030304" pitchFamily="18" charset="0"/>
                <a:ea typeface="MS PGothic"/>
              </a:rPr>
              <a:t>1 </a:t>
            </a:r>
            <a:endParaRPr lang="en-US" sz="833" dirty="0">
              <a:solidFill>
                <a:srgbClr val="000000"/>
              </a:solidFill>
              <a:latin typeface="Palatino Linotype" panose="02040502050505030304" pitchFamily="18" charset="0"/>
              <a:ea typeface="MS PGothic"/>
            </a:endParaRPr>
          </a:p>
          <a:p>
            <a:pPr algn="l"/>
            <a:r>
              <a:rPr lang="en-US" sz="833" dirty="0">
                <a:solidFill>
                  <a:srgbClr val="000000"/>
                </a:solidFill>
                <a:latin typeface="Palatino Linotype" panose="02040502050505030304" pitchFamily="18" charset="0"/>
                <a:ea typeface="MS PGothic"/>
              </a:rPr>
              <a:t>Similar is observed within the National Athletic Trainers’ Association (NATA). As depicted in Figure 1, the majority of athletic trainers in the NATA are White/Caucasian, and the second most common group was Black/African American athletic trainers, with less than 4%. </a:t>
            </a:r>
            <a:r>
              <a:rPr lang="en-US" sz="833" dirty="0">
                <a:solidFill>
                  <a:srgbClr val="000000"/>
                </a:solidFill>
                <a:latin typeface="Palatino Linotype" panose="02040502050505030304" pitchFamily="18" charset="0"/>
              </a:rPr>
              <a:t>Measures of discrimination are also observed in professional master’s athletic training programs.</a:t>
            </a:r>
            <a:r>
              <a:rPr lang="en-US" sz="833" baseline="30000" dirty="0">
                <a:solidFill>
                  <a:srgbClr val="000000"/>
                </a:solidFill>
                <a:latin typeface="Palatino Linotype" panose="02040502050505030304" pitchFamily="18" charset="0"/>
              </a:rPr>
              <a:t>2</a:t>
            </a:r>
            <a:r>
              <a:rPr lang="en-US" sz="833" dirty="0">
                <a:solidFill>
                  <a:srgbClr val="000000"/>
                </a:solidFill>
                <a:latin typeface="Palatino Linotype" panose="02040502050505030304" pitchFamily="18" charset="0"/>
              </a:rPr>
              <a:t> The amount of  microaggressions and the lack of action taken by school administration when reported, has contributed to  minority populations reconsidering their careers and pivoting out of athletic training.</a:t>
            </a:r>
            <a:r>
              <a:rPr lang="en-US" sz="833" baseline="30000" dirty="0">
                <a:solidFill>
                  <a:srgbClr val="000000"/>
                </a:solidFill>
                <a:latin typeface="Palatino Linotype" panose="02040502050505030304" pitchFamily="18" charset="0"/>
              </a:rPr>
              <a:t>2</a:t>
            </a:r>
            <a:endParaRPr lang="en-US" altLang="en-US" sz="833" dirty="0">
              <a:latin typeface="Palatino Linotype" panose="02040502050505030304" pitchFamily="18" charset="0"/>
            </a:endParaRPr>
          </a:p>
          <a:p>
            <a:pPr algn="l">
              <a:buFontTx/>
              <a:buChar char="•"/>
            </a:pPr>
            <a:r>
              <a:rPr lang="en-US" altLang="en-US" sz="833" dirty="0">
                <a:latin typeface="Palatino Linotype" panose="02040502050505030304" pitchFamily="18" charset="0"/>
                <a:ea typeface="MS PGothic"/>
              </a:rPr>
              <a:t> Although there has been more data of the racial and ethnic groups in athletic training, there are still gaps in the research regarding workplace discrimination.</a:t>
            </a:r>
            <a:endParaRPr lang="en-US" altLang="en-US" sz="833" dirty="0">
              <a:latin typeface="Palatino Linotype" panose="02040502050505030304" pitchFamily="18" charset="0"/>
            </a:endParaRPr>
          </a:p>
          <a:p>
            <a:pPr algn="l">
              <a:buFontTx/>
              <a:buChar char="•"/>
            </a:pPr>
            <a:r>
              <a:rPr lang="en-US" altLang="en-US" sz="833" dirty="0">
                <a:latin typeface="Palatino Linotype" panose="02040502050505030304" pitchFamily="18" charset="0"/>
                <a:ea typeface="MS PGothic"/>
              </a:rPr>
              <a:t> </a:t>
            </a:r>
            <a:r>
              <a:rPr lang="en-US" sz="833" dirty="0">
                <a:solidFill>
                  <a:srgbClr val="000000"/>
                </a:solidFill>
                <a:latin typeface="Palatino Linotype" panose="02040502050505030304" pitchFamily="18" charset="0"/>
                <a:ea typeface="MS PGothic"/>
              </a:rPr>
              <a:t>We hypothesized that there would be a relationship with discrimination (all forms)that is more visible in minority groups such as Black/African American and Latin X/Hispanic athletic trainers</a:t>
            </a:r>
            <a:r>
              <a:rPr lang="en-US" sz="833" dirty="0">
                <a:solidFill>
                  <a:srgbClr val="000000"/>
                </a:solidFill>
                <a:latin typeface="Palatino Linotype" panose="02040502050505030304" pitchFamily="18" charset="0"/>
                <a:ea typeface="MS PGothic"/>
                <a:cs typeface="Times New Roman"/>
              </a:rPr>
              <a:t>.  </a:t>
            </a:r>
            <a:endParaRPr lang="en-US" sz="833" dirty="0">
              <a:latin typeface="Palatino Linotype" panose="02040502050505030304" pitchFamily="18" charset="0"/>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marL="59522" indent="-59522" algn="l">
              <a:buFont typeface="Arial,Sans-Serif"/>
              <a:buChar char="•"/>
            </a:pPr>
            <a:endParaRPr lang="en-US" sz="833" dirty="0">
              <a:latin typeface="Palatino Linotype"/>
              <a:cs typeface="Times New Roman"/>
            </a:endParaRPr>
          </a:p>
          <a:p>
            <a:pPr algn="l"/>
            <a:endParaRPr lang="en-US" sz="833" dirty="0">
              <a:latin typeface="Palatino Linotype"/>
              <a:cs typeface="Times New Roman"/>
            </a:endParaRPr>
          </a:p>
          <a:p>
            <a:pPr algn="l"/>
            <a:r>
              <a:rPr lang="en-US" sz="667" b="1" dirty="0">
                <a:latin typeface="Palatino Linotype"/>
                <a:cs typeface="Times New Roman"/>
              </a:rPr>
              <a:t>Figure 1: </a:t>
            </a:r>
            <a:r>
              <a:rPr lang="en-US" sz="667" dirty="0">
                <a:latin typeface="Palatino Linotype"/>
                <a:cs typeface="Times New Roman"/>
              </a:rPr>
              <a:t>Ethnic demographics of athletic trainers in the NATA</a:t>
            </a:r>
            <a:endParaRPr lang="en-US" sz="750" dirty="0"/>
          </a:p>
          <a:p>
            <a:pPr marL="166661" lvl="1" algn="l"/>
            <a:endParaRPr lang="en-US" altLang="en-US" sz="833"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a:p>
            <a:pPr algn="l">
              <a:buChar char="•"/>
            </a:pPr>
            <a:endParaRPr lang="en-US" altLang="en-US" sz="917" dirty="0">
              <a:latin typeface="Palatino Linotype" panose="02040502050505030304" pitchFamily="18" charset="0"/>
            </a:endParaRPr>
          </a:p>
          <a:p>
            <a:pPr algn="l">
              <a:buChar char="•"/>
            </a:pPr>
            <a:endParaRPr lang="en-US" altLang="en-US" sz="917" dirty="0">
              <a:latin typeface="Palatino Linotype" panose="02040502050505030304" pitchFamily="18" charset="0"/>
            </a:endParaRPr>
          </a:p>
          <a:p>
            <a:pPr algn="l"/>
            <a:endParaRPr lang="en-US" altLang="en-US" sz="917"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a:p>
            <a:pPr algn="l">
              <a:buChar char="•"/>
            </a:pPr>
            <a:endParaRPr lang="en-US" altLang="en-US" sz="917" dirty="0">
              <a:latin typeface="Palatino Linotype" panose="02040502050505030304" pitchFamily="18" charset="0"/>
            </a:endParaRPr>
          </a:p>
          <a:p>
            <a:pPr algn="l">
              <a:buChar char="•"/>
            </a:pPr>
            <a:endParaRPr lang="en-US" altLang="en-US" sz="917" dirty="0">
              <a:latin typeface="Palatino Linotype" panose="02040502050505030304" pitchFamily="18" charset="0"/>
            </a:endParaRPr>
          </a:p>
          <a:p>
            <a:pPr algn="l"/>
            <a:endParaRPr lang="en-US" altLang="en-US" sz="917" dirty="0">
              <a:latin typeface="Palatino Linotype" panose="02040502050505030304" pitchFamily="18" charset="0"/>
            </a:endParaRPr>
          </a:p>
          <a:p>
            <a:pPr algn="l">
              <a:buFontTx/>
              <a:buChar char="•"/>
            </a:pPr>
            <a:endParaRPr lang="en-US" altLang="en-US" sz="917" dirty="0">
              <a:latin typeface="Palatino Linotype" panose="02040502050505030304" pitchFamily="18" charset="0"/>
            </a:endParaRPr>
          </a:p>
        </p:txBody>
      </p:sp>
      <p:sp>
        <p:nvSpPr>
          <p:cNvPr id="15366" name="Text Box 2391">
            <a:extLst>
              <a:ext uri="{FF2B5EF4-FFF2-40B4-BE49-F238E27FC236}">
                <a16:creationId xmlns:a16="http://schemas.microsoft.com/office/drawing/2014/main" id="{DE8C85C1-FE1D-646F-C849-AC6617EDE8DE}"/>
              </a:ext>
            </a:extLst>
          </p:cNvPr>
          <p:cNvSpPr txBox="1">
            <a:spLocks noChangeArrowheads="1"/>
          </p:cNvSpPr>
          <p:nvPr/>
        </p:nvSpPr>
        <p:spPr bwMode="auto">
          <a:xfrm>
            <a:off x="6889750" y="1455539"/>
            <a:ext cx="2254250" cy="37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6669" rIns="33338" bIns="16669" anchor="t">
            <a:spAutoFit/>
          </a:bodyPr>
          <a:lstStyle>
            <a:lvl1pPr algn="ctr" defTabSz="1600200">
              <a:defRPr sz="4200">
                <a:solidFill>
                  <a:schemeClr val="tx1"/>
                </a:solidFill>
                <a:latin typeface="Times New Roman" panose="02020603050405020304" pitchFamily="18" charset="0"/>
                <a:ea typeface="MS PGothic" panose="020B0600070205080204" pitchFamily="34" charset="-128"/>
              </a:defRPr>
            </a:lvl1pPr>
            <a:lvl2pPr marL="742950" indent="-285750" algn="ctr" defTabSz="1600200">
              <a:defRPr sz="4200">
                <a:solidFill>
                  <a:schemeClr val="tx1"/>
                </a:solidFill>
                <a:latin typeface="Times New Roman" panose="02020603050405020304" pitchFamily="18" charset="0"/>
                <a:ea typeface="MS PGothic" panose="020B0600070205080204" pitchFamily="34" charset="-128"/>
              </a:defRPr>
            </a:lvl2pPr>
            <a:lvl3pPr marL="1143000" indent="-228600" algn="ctr" defTabSz="1600200">
              <a:defRPr sz="4200">
                <a:solidFill>
                  <a:schemeClr val="tx1"/>
                </a:solidFill>
                <a:latin typeface="Times New Roman" panose="02020603050405020304" pitchFamily="18" charset="0"/>
                <a:ea typeface="MS PGothic" panose="020B0600070205080204" pitchFamily="34" charset="-128"/>
              </a:defRPr>
            </a:lvl3pPr>
            <a:lvl4pPr marL="1600200" indent="-228600" algn="ctr" defTabSz="1600200">
              <a:defRPr sz="4200">
                <a:solidFill>
                  <a:schemeClr val="tx1"/>
                </a:solidFill>
                <a:latin typeface="Times New Roman" panose="02020603050405020304" pitchFamily="18" charset="0"/>
                <a:ea typeface="MS PGothic" panose="020B0600070205080204" pitchFamily="34" charset="-128"/>
              </a:defRPr>
            </a:lvl4pPr>
            <a:lvl5pPr marL="2057400" indent="-228600" algn="ctr" defTabSz="1600200">
              <a:defRPr sz="4200">
                <a:solidFill>
                  <a:schemeClr val="tx1"/>
                </a:solidFill>
                <a:latin typeface="Times New Roman" panose="02020603050405020304" pitchFamily="18" charset="0"/>
                <a:ea typeface="MS PGothic" panose="020B0600070205080204" pitchFamily="34" charset="-128"/>
              </a:defRPr>
            </a:lvl5pPr>
            <a:lvl6pPr marL="25146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l">
              <a:buFontTx/>
              <a:buChar char="•"/>
            </a:pPr>
            <a:r>
              <a:rPr lang="en-US" altLang="en-US" sz="750" dirty="0">
                <a:latin typeface="Palatino Linotype"/>
                <a:ea typeface="MS PGothic"/>
              </a:rPr>
              <a:t> The results demonstrate a high likelihood that Black or African Americans were more likely to face lifetime exposure, exclusion and rejection, stigma, and devaluation compared to their white counterparts.</a:t>
            </a:r>
          </a:p>
          <a:p>
            <a:pPr algn="l">
              <a:buFontTx/>
              <a:buChar char="•"/>
            </a:pPr>
            <a:r>
              <a:rPr lang="en-US" altLang="en-US" sz="750" dirty="0">
                <a:latin typeface="Palatino Linotype"/>
                <a:ea typeface="MS PGothic"/>
              </a:rPr>
              <a:t> </a:t>
            </a:r>
            <a:r>
              <a:rPr lang="en-US" sz="750" dirty="0">
                <a:solidFill>
                  <a:srgbClr val="000000"/>
                </a:solidFill>
                <a:latin typeface="Palatino Linotype" panose="02040502050505030304" pitchFamily="18" charset="0"/>
              </a:rPr>
              <a:t>Latin X/Hispanic </a:t>
            </a:r>
            <a:r>
              <a:rPr lang="en-US" altLang="en-US" sz="750" dirty="0">
                <a:latin typeface="Palatino Linotype"/>
                <a:ea typeface="MS PGothic"/>
              </a:rPr>
              <a:t>athletic trainers and students experienced greater lifetime exposure, and exclusion and rejection compared to their white counterparts.</a:t>
            </a:r>
          </a:p>
          <a:p>
            <a:pPr algn="l">
              <a:buFontTx/>
              <a:buChar char="•"/>
            </a:pPr>
            <a:r>
              <a:rPr lang="en-US" altLang="en-US" sz="750" dirty="0">
                <a:latin typeface="Palatino Linotype"/>
                <a:ea typeface="MS PGothic"/>
              </a:rPr>
              <a:t> Creating, implementing, and enforcing policies is a great way to start with anti-discrimination efforts.</a:t>
            </a:r>
            <a:r>
              <a:rPr lang="en-US" altLang="en-US" sz="750" baseline="30000" dirty="0">
                <a:latin typeface="Palatino Linotype"/>
                <a:ea typeface="MS PGothic"/>
              </a:rPr>
              <a:t>3</a:t>
            </a:r>
            <a:r>
              <a:rPr lang="en-US" altLang="en-US" sz="750" dirty="0">
                <a:latin typeface="Palatino Linotype"/>
                <a:ea typeface="MS PGothic"/>
              </a:rPr>
              <a:t> </a:t>
            </a:r>
          </a:p>
          <a:p>
            <a:pPr algn="l">
              <a:buFontTx/>
              <a:buChar char="•"/>
            </a:pPr>
            <a:r>
              <a:rPr lang="en-US" altLang="en-US" sz="750" dirty="0">
                <a:latin typeface="Palatino Linotype"/>
                <a:ea typeface="MS PGothic"/>
              </a:rPr>
              <a:t>Mentorship programs that will match athletic training students based on their race and similar interests can also help increase the retention rate of students.</a:t>
            </a:r>
            <a:r>
              <a:rPr lang="en-US" altLang="en-US" sz="750" baseline="30000" dirty="0">
                <a:latin typeface="Palatino Linotype"/>
                <a:ea typeface="MS PGothic"/>
              </a:rPr>
              <a:t>4 </a:t>
            </a:r>
          </a:p>
          <a:p>
            <a:pPr algn="l">
              <a:buFontTx/>
              <a:buChar char="•"/>
            </a:pPr>
            <a:r>
              <a:rPr lang="en-US" sz="750" dirty="0">
                <a:solidFill>
                  <a:srgbClr val="000000"/>
                </a:solidFill>
                <a:latin typeface="Palatino Linotype"/>
                <a:ea typeface="MS PGothic"/>
              </a:rPr>
              <a:t>Though Commission on Accreditation of Athletic Training Education (CAATE) standards require PMAT programs to discuss items related to diversity, equity, and inclusion, which may help future generations, clearly an issue still exists.</a:t>
            </a:r>
            <a:r>
              <a:rPr lang="en-US" sz="750" baseline="30000" dirty="0">
                <a:solidFill>
                  <a:srgbClr val="000000"/>
                </a:solidFill>
                <a:latin typeface="Palatino Linotype"/>
                <a:ea typeface="MS PGothic"/>
              </a:rPr>
              <a:t>5</a:t>
            </a:r>
            <a:r>
              <a:rPr lang="en-US" sz="750" dirty="0">
                <a:solidFill>
                  <a:srgbClr val="000000"/>
                </a:solidFill>
                <a:latin typeface="Palatino Linotype"/>
                <a:ea typeface="MS PGothic"/>
              </a:rPr>
              <a:t> Furthermore, these standards were only added in 2020, still leaving room to grow. </a:t>
            </a:r>
          </a:p>
          <a:p>
            <a:pPr algn="l">
              <a:buFontTx/>
              <a:buChar char="•"/>
            </a:pPr>
            <a:r>
              <a:rPr lang="en-US" sz="750" dirty="0">
                <a:solidFill>
                  <a:srgbClr val="000000"/>
                </a:solidFill>
                <a:latin typeface="Palatino Linotype" panose="02040502050505030304" pitchFamily="18" charset="0"/>
              </a:rPr>
              <a:t>Unless retention strategies are implemented in athletic training graduate programs to mitigate the effects of lifetime exposure and discrimination, there will continue to be lower numbers of minorities in athletic training.</a:t>
            </a:r>
            <a:r>
              <a:rPr lang="en-US" sz="750" baseline="30000" dirty="0">
                <a:solidFill>
                  <a:srgbClr val="000000"/>
                </a:solidFill>
                <a:latin typeface="Palatino Linotype" panose="02040502050505030304" pitchFamily="18" charset="0"/>
              </a:rPr>
              <a:t>6</a:t>
            </a:r>
            <a:endParaRPr lang="en-US" sz="750" baseline="30000" dirty="0">
              <a:latin typeface="Palatino Linotype" panose="02040502050505030304" pitchFamily="18" charset="0"/>
            </a:endParaRPr>
          </a:p>
          <a:p>
            <a:pPr algn="l">
              <a:buFontTx/>
              <a:buChar char="•"/>
            </a:pPr>
            <a:r>
              <a:rPr lang="en-US" altLang="en-US" sz="750" dirty="0">
                <a:latin typeface="Palatino Linotype"/>
                <a:ea typeface="MS PGothic"/>
              </a:rPr>
              <a:t> Limitations: Survey bias and uneven size of the ethnicity and race groups. </a:t>
            </a:r>
          </a:p>
          <a:p>
            <a:pPr algn="l">
              <a:buFontTx/>
              <a:buChar char="•"/>
            </a:pPr>
            <a:r>
              <a:rPr lang="en-US" altLang="en-US" sz="750" dirty="0">
                <a:latin typeface="Palatino Linotype"/>
                <a:ea typeface="MS PGothic"/>
              </a:rPr>
              <a:t>Future Research Recommendations: Further investigating additional ethnicities and races.</a:t>
            </a:r>
          </a:p>
        </p:txBody>
      </p:sp>
      <p:sp>
        <p:nvSpPr>
          <p:cNvPr id="15367" name="Text Box 2393">
            <a:extLst>
              <a:ext uri="{FF2B5EF4-FFF2-40B4-BE49-F238E27FC236}">
                <a16:creationId xmlns:a16="http://schemas.microsoft.com/office/drawing/2014/main" id="{D3545B7B-F4B5-0F8F-8A1C-1307076CD247}"/>
              </a:ext>
            </a:extLst>
          </p:cNvPr>
          <p:cNvSpPr txBox="1">
            <a:spLocks noChangeArrowheads="1"/>
          </p:cNvSpPr>
          <p:nvPr/>
        </p:nvSpPr>
        <p:spPr bwMode="auto">
          <a:xfrm>
            <a:off x="6883738" y="6678283"/>
            <a:ext cx="2250612" cy="29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6669" rIns="33338" bIns="16669" anchor="t">
            <a:spAutoFit/>
          </a:bodyPr>
          <a:lstStyle>
            <a:lvl1pPr algn="ctr" defTabSz="1600200">
              <a:defRPr sz="4200">
                <a:solidFill>
                  <a:schemeClr val="tx1"/>
                </a:solidFill>
                <a:latin typeface="Times New Roman" panose="02020603050405020304" pitchFamily="18" charset="0"/>
                <a:ea typeface="MS PGothic" panose="020B0600070205080204" pitchFamily="34" charset="-128"/>
              </a:defRPr>
            </a:lvl1pPr>
            <a:lvl2pPr marL="742950" indent="-285750" algn="ctr" defTabSz="1600200">
              <a:defRPr sz="4200">
                <a:solidFill>
                  <a:schemeClr val="tx1"/>
                </a:solidFill>
                <a:latin typeface="Times New Roman" panose="02020603050405020304" pitchFamily="18" charset="0"/>
                <a:ea typeface="MS PGothic" panose="020B0600070205080204" pitchFamily="34" charset="-128"/>
              </a:defRPr>
            </a:lvl2pPr>
            <a:lvl3pPr marL="1143000" indent="-228600" algn="ctr" defTabSz="1600200">
              <a:defRPr sz="4200">
                <a:solidFill>
                  <a:schemeClr val="tx1"/>
                </a:solidFill>
                <a:latin typeface="Times New Roman" panose="02020603050405020304" pitchFamily="18" charset="0"/>
                <a:ea typeface="MS PGothic" panose="020B0600070205080204" pitchFamily="34" charset="-128"/>
              </a:defRPr>
            </a:lvl3pPr>
            <a:lvl4pPr marL="1600200" indent="-228600" algn="ctr" defTabSz="1600200">
              <a:defRPr sz="4200">
                <a:solidFill>
                  <a:schemeClr val="tx1"/>
                </a:solidFill>
                <a:latin typeface="Times New Roman" panose="02020603050405020304" pitchFamily="18" charset="0"/>
                <a:ea typeface="MS PGothic" panose="020B0600070205080204" pitchFamily="34" charset="-128"/>
              </a:defRPr>
            </a:lvl4pPr>
            <a:lvl5pPr marL="2057400" indent="-228600" algn="ctr" defTabSz="1600200">
              <a:defRPr sz="4200">
                <a:solidFill>
                  <a:schemeClr val="tx1"/>
                </a:solidFill>
                <a:latin typeface="Times New Roman" panose="02020603050405020304" pitchFamily="18" charset="0"/>
                <a:ea typeface="MS PGothic" panose="020B0600070205080204" pitchFamily="34" charset="-128"/>
              </a:defRPr>
            </a:lvl5pPr>
            <a:lvl6pPr marL="25146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defTabSz="1600200"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r>
              <a:rPr lang="en-US" altLang="en-US" sz="833" dirty="0">
                <a:latin typeface="Palatino Linotype"/>
                <a:ea typeface="MS PGothic"/>
              </a:rPr>
              <a:t>VATA Student Research Grant</a:t>
            </a:r>
          </a:p>
          <a:p>
            <a:pPr algn="l">
              <a:buFont typeface="Arial"/>
              <a:buChar char="•"/>
            </a:pPr>
            <a:endParaRPr lang="en-US" altLang="en-US" sz="833" dirty="0">
              <a:latin typeface="Palatino Linotype"/>
            </a:endParaRPr>
          </a:p>
        </p:txBody>
      </p:sp>
      <p:sp>
        <p:nvSpPr>
          <p:cNvPr id="4" name="TextBox 2">
            <a:extLst>
              <a:ext uri="{FF2B5EF4-FFF2-40B4-BE49-F238E27FC236}">
                <a16:creationId xmlns:a16="http://schemas.microsoft.com/office/drawing/2014/main" id="{E1467D29-8E2D-395E-9F82-75617A7FD2B7}"/>
              </a:ext>
            </a:extLst>
          </p:cNvPr>
          <p:cNvSpPr txBox="1">
            <a:spLocks noChangeArrowheads="1"/>
          </p:cNvSpPr>
          <p:nvPr/>
        </p:nvSpPr>
        <p:spPr bwMode="auto">
          <a:xfrm>
            <a:off x="1410229" y="818238"/>
            <a:ext cx="6320234" cy="295017"/>
          </a:xfrm>
          <a:prstGeom prst="rect">
            <a:avLst/>
          </a:prstGeom>
          <a:noFill/>
          <a:ln>
            <a:noFill/>
          </a:ln>
          <a:effectLst>
            <a:outerShdw blurRad="50800" dist="38100" algn="l" rotWithShape="0">
              <a:prstClr val="black">
                <a:alpha val="40000"/>
              </a:prstClr>
            </a:outerShdw>
          </a:effectLst>
          <a:scene3d>
            <a:camera prst="orthographicFront"/>
            <a:lightRig rig="threePt" dir="t"/>
          </a:scene3d>
          <a:sp3d>
            <a:bevelT/>
          </a:sp3d>
        </p:spPr>
        <p:txBody>
          <a:bodyPr lIns="19050" tIns="9525" rIns="19050" bIns="9525" anchor="ctr">
            <a:spAutoFit/>
          </a:bodyPr>
          <a:lstStyle>
            <a:lvl1pPr defTabSz="4008438">
              <a:defRPr sz="4200">
                <a:solidFill>
                  <a:schemeClr val="tx1"/>
                </a:solidFill>
                <a:latin typeface="Times New Roman" charset="0"/>
                <a:ea typeface="ＭＳ Ｐゴシック" charset="0"/>
                <a:cs typeface="ＭＳ Ｐゴシック" charset="0"/>
              </a:defRPr>
            </a:lvl1pPr>
            <a:lvl2pPr marL="742950" indent="-285750" defTabSz="4008438">
              <a:defRPr sz="4200">
                <a:solidFill>
                  <a:schemeClr val="tx1"/>
                </a:solidFill>
                <a:latin typeface="Times New Roman" charset="0"/>
                <a:ea typeface="ＭＳ Ｐゴシック" charset="0"/>
              </a:defRPr>
            </a:lvl2pPr>
            <a:lvl3pPr marL="1143000" indent="-228600" defTabSz="4008438">
              <a:defRPr sz="4200">
                <a:solidFill>
                  <a:schemeClr val="tx1"/>
                </a:solidFill>
                <a:latin typeface="Times New Roman" charset="0"/>
                <a:ea typeface="ＭＳ Ｐゴシック" charset="0"/>
              </a:defRPr>
            </a:lvl3pPr>
            <a:lvl4pPr marL="1600200" indent="-228600" defTabSz="4008438">
              <a:defRPr sz="4200">
                <a:solidFill>
                  <a:schemeClr val="tx1"/>
                </a:solidFill>
                <a:latin typeface="Times New Roman" charset="0"/>
                <a:ea typeface="ＭＳ Ｐゴシック" charset="0"/>
              </a:defRPr>
            </a:lvl4pPr>
            <a:lvl5pPr marL="2057400" indent="-228600" defTabSz="4008438">
              <a:defRPr sz="4200">
                <a:solidFill>
                  <a:schemeClr val="tx1"/>
                </a:solidFill>
                <a:latin typeface="Times New Roman" charset="0"/>
                <a:ea typeface="ＭＳ Ｐゴシック" charset="0"/>
              </a:defRPr>
            </a:lvl5pPr>
            <a:lvl6pPr marL="2514600" indent="-228600" algn="ctr" defTabSz="4008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4008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4008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4008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defRPr/>
            </a:pPr>
            <a:r>
              <a:rPr lang="en-US" sz="917" b="1" dirty="0">
                <a:solidFill>
                  <a:schemeClr val="bg1"/>
                </a:solidFill>
                <a:latin typeface="Palatino Linotype"/>
                <a:ea typeface="ＭＳ Ｐゴシック"/>
                <a:cs typeface="Palatino Linotype" charset="0"/>
              </a:rPr>
              <a:t>Sydney Nelson, </a:t>
            </a:r>
            <a:r>
              <a:rPr lang="en-US" sz="917" b="1" dirty="0" err="1">
                <a:solidFill>
                  <a:schemeClr val="bg1"/>
                </a:solidFill>
                <a:latin typeface="Palatino Linotype"/>
                <a:ea typeface="ＭＳ Ｐゴシック"/>
                <a:cs typeface="Palatino Linotype" charset="0"/>
              </a:rPr>
              <a:t>Seungyeon</a:t>
            </a:r>
            <a:r>
              <a:rPr lang="en-US" sz="917" b="1" dirty="0">
                <a:solidFill>
                  <a:schemeClr val="bg1"/>
                </a:solidFill>
                <a:latin typeface="Palatino Linotype"/>
                <a:ea typeface="ＭＳ Ｐゴシック"/>
                <a:cs typeface="Palatino Linotype" charset="0"/>
              </a:rPr>
              <a:t> Kim, Jen Xu, Emily </a:t>
            </a:r>
            <a:r>
              <a:rPr lang="en-US" sz="917" b="1" dirty="0" err="1">
                <a:solidFill>
                  <a:schemeClr val="bg1"/>
                </a:solidFill>
                <a:latin typeface="Palatino Linotype"/>
                <a:ea typeface="ＭＳ Ｐゴシック"/>
                <a:cs typeface="Palatino Linotype" charset="0"/>
              </a:rPr>
              <a:t>Ghaussy</a:t>
            </a:r>
            <a:r>
              <a:rPr lang="en-US" sz="917" b="1" dirty="0">
                <a:solidFill>
                  <a:schemeClr val="bg1"/>
                </a:solidFill>
                <a:latin typeface="Palatino Linotype"/>
                <a:ea typeface="ＭＳ Ｐゴシック"/>
                <a:cs typeface="Palatino Linotype" charset="0"/>
              </a:rPr>
              <a:t>, Emily Madrak</a:t>
            </a:r>
          </a:p>
          <a:p>
            <a:pPr algn="ctr">
              <a:defRPr/>
            </a:pPr>
            <a:r>
              <a:rPr lang="en-US" sz="875" b="1" i="1" dirty="0">
                <a:solidFill>
                  <a:schemeClr val="bg1"/>
                </a:solidFill>
                <a:latin typeface="Palatino Linotype" charset="0"/>
                <a:cs typeface="Palatino Linotype" charset="0"/>
              </a:rPr>
              <a:t>University of Virginia</a:t>
            </a:r>
            <a:endParaRPr lang="en-US" sz="750" dirty="0">
              <a:solidFill>
                <a:schemeClr val="bg1"/>
              </a:solidFill>
              <a:latin typeface="Palatino Linotype" charset="0"/>
              <a:cs typeface="Palatino Linotype" charset="0"/>
            </a:endParaRPr>
          </a:p>
        </p:txBody>
      </p:sp>
      <p:sp>
        <p:nvSpPr>
          <p:cNvPr id="15368" name="Text Box 2126">
            <a:extLst>
              <a:ext uri="{FF2B5EF4-FFF2-40B4-BE49-F238E27FC236}">
                <a16:creationId xmlns:a16="http://schemas.microsoft.com/office/drawing/2014/main" id="{7D3196D8-C9A5-E945-2C73-25064E5541A2}"/>
              </a:ext>
            </a:extLst>
          </p:cNvPr>
          <p:cNvSpPr txBox="1">
            <a:spLocks noChangeArrowheads="1"/>
          </p:cNvSpPr>
          <p:nvPr/>
        </p:nvSpPr>
        <p:spPr bwMode="auto">
          <a:xfrm>
            <a:off x="2231854" y="2931383"/>
            <a:ext cx="2286000"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Methods</a:t>
            </a:r>
          </a:p>
        </p:txBody>
      </p:sp>
      <p:sp>
        <p:nvSpPr>
          <p:cNvPr id="15369" name="Text Box 2126">
            <a:extLst>
              <a:ext uri="{FF2B5EF4-FFF2-40B4-BE49-F238E27FC236}">
                <a16:creationId xmlns:a16="http://schemas.microsoft.com/office/drawing/2014/main" id="{F056099D-EA8D-034F-2BE2-E4E5DDF7F072}"/>
              </a:ext>
            </a:extLst>
          </p:cNvPr>
          <p:cNvSpPr txBox="1">
            <a:spLocks noChangeArrowheads="1"/>
          </p:cNvSpPr>
          <p:nvPr/>
        </p:nvSpPr>
        <p:spPr bwMode="auto">
          <a:xfrm>
            <a:off x="4579607" y="1166151"/>
            <a:ext cx="2286000"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Results</a:t>
            </a:r>
          </a:p>
        </p:txBody>
      </p:sp>
      <p:sp>
        <p:nvSpPr>
          <p:cNvPr id="2" name="Text Box 2126">
            <a:extLst>
              <a:ext uri="{FF2B5EF4-FFF2-40B4-BE49-F238E27FC236}">
                <a16:creationId xmlns:a16="http://schemas.microsoft.com/office/drawing/2014/main" id="{A23FED9B-3FF3-9C46-8F25-B3E1E6A46CA6}"/>
              </a:ext>
            </a:extLst>
          </p:cNvPr>
          <p:cNvSpPr txBox="1">
            <a:spLocks noChangeArrowheads="1"/>
          </p:cNvSpPr>
          <p:nvPr/>
        </p:nvSpPr>
        <p:spPr bwMode="auto">
          <a:xfrm>
            <a:off x="6872221" y="1158875"/>
            <a:ext cx="2271779"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Discussion</a:t>
            </a:r>
          </a:p>
        </p:txBody>
      </p:sp>
      <p:sp>
        <p:nvSpPr>
          <p:cNvPr id="5" name="Text Box 2126">
            <a:extLst>
              <a:ext uri="{FF2B5EF4-FFF2-40B4-BE49-F238E27FC236}">
                <a16:creationId xmlns:a16="http://schemas.microsoft.com/office/drawing/2014/main" id="{F9695A8E-B02C-6D3B-D8FA-65DFA2AB2F22}"/>
              </a:ext>
            </a:extLst>
          </p:cNvPr>
          <p:cNvSpPr txBox="1">
            <a:spLocks noChangeArrowheads="1"/>
          </p:cNvSpPr>
          <p:nvPr/>
        </p:nvSpPr>
        <p:spPr bwMode="auto">
          <a:xfrm>
            <a:off x="6850091" y="5146971"/>
            <a:ext cx="2266818"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References</a:t>
            </a:r>
          </a:p>
        </p:txBody>
      </p:sp>
      <p:sp>
        <p:nvSpPr>
          <p:cNvPr id="15372" name="Text Box 2126">
            <a:extLst>
              <a:ext uri="{FF2B5EF4-FFF2-40B4-BE49-F238E27FC236}">
                <a16:creationId xmlns:a16="http://schemas.microsoft.com/office/drawing/2014/main" id="{B69D8BF8-4F57-24FB-6B92-89DD8286EC59}"/>
              </a:ext>
            </a:extLst>
          </p:cNvPr>
          <p:cNvSpPr txBox="1">
            <a:spLocks noChangeArrowheads="1"/>
          </p:cNvSpPr>
          <p:nvPr/>
        </p:nvSpPr>
        <p:spPr bwMode="auto">
          <a:xfrm>
            <a:off x="6838035" y="6410679"/>
            <a:ext cx="2266818"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Acknowledgements</a:t>
            </a:r>
          </a:p>
        </p:txBody>
      </p:sp>
      <p:sp>
        <p:nvSpPr>
          <p:cNvPr id="15379" name="Rectangle 4">
            <a:extLst>
              <a:ext uri="{FF2B5EF4-FFF2-40B4-BE49-F238E27FC236}">
                <a16:creationId xmlns:a16="http://schemas.microsoft.com/office/drawing/2014/main" id="{32BF606E-EC91-4569-D452-3F6D7B334035}"/>
              </a:ext>
            </a:extLst>
          </p:cNvPr>
          <p:cNvSpPr>
            <a:spLocks noChangeArrowheads="1"/>
          </p:cNvSpPr>
          <p:nvPr/>
        </p:nvSpPr>
        <p:spPr bwMode="auto">
          <a:xfrm>
            <a:off x="2314247" y="3269697"/>
            <a:ext cx="2230169" cy="403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7145" rIns="38100" bIns="17145" anchor="t"/>
          <a:lstStyle>
            <a:lvl1pPr algn="ctr">
              <a:defRPr sz="4200">
                <a:solidFill>
                  <a:schemeClr val="tx1"/>
                </a:solidFill>
                <a:latin typeface="Times New Roman" panose="02020603050405020304" pitchFamily="18" charset="0"/>
                <a:ea typeface="MS PGothic" panose="020B0600070205080204" pitchFamily="34" charset="-128"/>
              </a:defRPr>
            </a:lvl1pPr>
            <a:lvl2pPr marL="742950" indent="-285750" algn="ctr">
              <a:defRPr sz="4200">
                <a:solidFill>
                  <a:schemeClr val="tx1"/>
                </a:solidFill>
                <a:latin typeface="Times New Roman" panose="02020603050405020304" pitchFamily="18" charset="0"/>
                <a:ea typeface="MS PGothic" panose="020B0600070205080204" pitchFamily="34" charset="-128"/>
              </a:defRPr>
            </a:lvl2pPr>
            <a:lvl3pPr marL="1143000" indent="-228600" algn="ctr">
              <a:defRPr sz="4200">
                <a:solidFill>
                  <a:schemeClr val="tx1"/>
                </a:solidFill>
                <a:latin typeface="Times New Roman" panose="02020603050405020304" pitchFamily="18" charset="0"/>
                <a:ea typeface="MS PGothic" panose="020B0600070205080204" pitchFamily="34" charset="-128"/>
              </a:defRPr>
            </a:lvl3pPr>
            <a:lvl4pPr marL="1600200" indent="-228600" algn="ctr">
              <a:defRPr sz="4200">
                <a:solidFill>
                  <a:schemeClr val="tx1"/>
                </a:solidFill>
                <a:latin typeface="Times New Roman" panose="02020603050405020304" pitchFamily="18" charset="0"/>
                <a:ea typeface="MS PGothic" panose="020B0600070205080204" pitchFamily="34" charset="-128"/>
              </a:defRPr>
            </a:lvl4pPr>
            <a:lvl5pPr marL="2057400" indent="-228600" algn="ctr">
              <a:defRPr sz="42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l"/>
            <a:r>
              <a:rPr lang="en-US" altLang="en-US" sz="750" b="1" dirty="0">
                <a:latin typeface="Palatino Linotype"/>
                <a:ea typeface="MS PGothic"/>
              </a:rPr>
              <a:t>Study Design:</a:t>
            </a:r>
            <a:r>
              <a:rPr lang="en-US" altLang="en-US" sz="750" dirty="0">
                <a:latin typeface="Palatino Linotype"/>
                <a:ea typeface="MS PGothic"/>
              </a:rPr>
              <a:t> Cross-sectional study consisting of an electronic survey administered through Qualtrics </a:t>
            </a:r>
            <a:endParaRPr lang="en-US" altLang="en-US" sz="750" b="1" dirty="0">
              <a:latin typeface="Palatino Linotype" panose="02040502050505030304" pitchFamily="18" charset="0"/>
            </a:endParaRPr>
          </a:p>
          <a:p>
            <a:pPr algn="l"/>
            <a:r>
              <a:rPr lang="en-US" altLang="en-US" sz="750" b="1" dirty="0">
                <a:latin typeface="Palatino Linotype"/>
                <a:ea typeface="MS PGothic"/>
              </a:rPr>
              <a:t>Participants:</a:t>
            </a:r>
            <a:r>
              <a:rPr lang="en-US" altLang="en-US" sz="750" dirty="0">
                <a:latin typeface="Palatino Linotype"/>
                <a:ea typeface="MS PGothic"/>
              </a:rPr>
              <a:t> Athletic Trainers from 20 to 80 years old and athletic training students in professional programs</a:t>
            </a:r>
            <a:r>
              <a:rPr lang="en-US" altLang="en-US" sz="750" b="1" dirty="0">
                <a:latin typeface="Palatino Linotype"/>
                <a:ea typeface="MS PGothic"/>
              </a:rPr>
              <a:t>	</a:t>
            </a:r>
          </a:p>
          <a:p>
            <a:pPr algn="l"/>
            <a:r>
              <a:rPr lang="en-US" altLang="en-US" sz="750" b="1" dirty="0">
                <a:latin typeface="Palatino Linotype"/>
                <a:ea typeface="MS PGothic"/>
              </a:rPr>
              <a:t>Exclusion Criteria: </a:t>
            </a:r>
            <a:r>
              <a:rPr lang="en-US" altLang="en-US" sz="750" dirty="0">
                <a:latin typeface="Palatino Linotype"/>
                <a:ea typeface="MS PGothic"/>
              </a:rPr>
              <a:t>Athletic trainers that were not credentialed, students in pre-professional programs, or students not admitted to professional athletic training programs</a:t>
            </a:r>
            <a:endParaRPr lang="en-US" altLang="en-US" sz="750" b="1" dirty="0">
              <a:latin typeface="Palatino Linotype" panose="02040502050505030304" pitchFamily="18" charset="0"/>
            </a:endParaRPr>
          </a:p>
          <a:p>
            <a:pPr algn="l"/>
            <a:r>
              <a:rPr lang="en-US" altLang="en-US" sz="750" b="1" dirty="0">
                <a:latin typeface="Palatino Linotype"/>
                <a:ea typeface="MS PGothic"/>
              </a:rPr>
              <a:t>Procedures: </a:t>
            </a:r>
            <a:r>
              <a:rPr lang="en-US" altLang="en-US" sz="750" dirty="0">
                <a:latin typeface="Palatino Linotype"/>
                <a:ea typeface="MS PGothic"/>
              </a:rPr>
              <a:t>Participants for the study were recruited via the National Athletic Trainers’ Association, research survey service, snowball sampling, and emails to program directors of CAATE. The initial email stressed that participation was voluntary and anonymous. Data collection occurred from December 2023 to February 2024. </a:t>
            </a:r>
            <a:endParaRPr lang="en-US" altLang="en-US" sz="750" b="1" dirty="0">
              <a:latin typeface="Palatino Linotype" panose="02040502050505030304" pitchFamily="18" charset="0"/>
            </a:endParaRPr>
          </a:p>
          <a:p>
            <a:pPr algn="l"/>
            <a:r>
              <a:rPr lang="en-US" altLang="en-US" sz="750" b="1" dirty="0">
                <a:latin typeface="Palatino Linotype"/>
                <a:ea typeface="MS PGothic"/>
              </a:rPr>
              <a:t>Materials</a:t>
            </a:r>
            <a:r>
              <a:rPr lang="en-US" altLang="en-US" sz="750" dirty="0">
                <a:latin typeface="Palatino Linotype"/>
                <a:ea typeface="MS PGothic"/>
              </a:rPr>
              <a:t>: </a:t>
            </a:r>
            <a:r>
              <a:rPr lang="en-US" sz="750" dirty="0">
                <a:solidFill>
                  <a:srgbClr val="000000"/>
                </a:solidFill>
                <a:latin typeface="Palatino Linotype"/>
                <a:ea typeface="MS PGothic"/>
              </a:rPr>
              <a:t>The survey consisted of 2 sections: a researcher-develop demographics portion, and the Brief Perceived Ethnic Discrimination Questionnaire-Community Version (Brief PEDQ-CV). The Brief PEDQ-CV was used to identify levels of discrimination of athletic trainers and professional athletic training students.</a:t>
            </a:r>
            <a:endParaRPr lang="en-US" altLang="en-US" sz="750" dirty="0">
              <a:latin typeface="Palatino Linotype"/>
              <a:ea typeface="MS PGothic"/>
            </a:endParaRPr>
          </a:p>
          <a:p>
            <a:pPr algn="l"/>
            <a:r>
              <a:rPr lang="en-US" altLang="en-US" sz="750" b="1" dirty="0">
                <a:latin typeface="Palatino Linotype"/>
                <a:ea typeface="MS PGothic"/>
              </a:rPr>
              <a:t>Statistical Analysis: </a:t>
            </a:r>
            <a:r>
              <a:rPr lang="en-US" altLang="en-US" sz="750" dirty="0">
                <a:latin typeface="Palatino Linotype"/>
                <a:ea typeface="MS PGothic"/>
              </a:rPr>
              <a:t>To reach a 95% confidence interval, total of 380 responses were needed, based on the NATA certified and student populations.</a:t>
            </a:r>
            <a:r>
              <a:rPr lang="en-US" altLang="en-US" sz="750" b="1" dirty="0">
                <a:latin typeface="Palatino Linotype"/>
                <a:ea typeface="MS PGothic"/>
              </a:rPr>
              <a:t> </a:t>
            </a:r>
            <a:r>
              <a:rPr lang="en-US" altLang="en-US" sz="750" dirty="0">
                <a:latin typeface="Palatino Linotype"/>
                <a:ea typeface="MS PGothic"/>
              </a:rPr>
              <a:t>Kruskal Wallis tests were utilized due to unequal groups </a:t>
            </a:r>
            <a:endParaRPr lang="en-US" altLang="en-US" sz="750" dirty="0">
              <a:latin typeface="Palatino Linotype" panose="02040502050505030304" pitchFamily="18" charset="0"/>
            </a:endParaRPr>
          </a:p>
          <a:p>
            <a:pPr algn="l"/>
            <a:endParaRPr lang="en-US" altLang="en-US" sz="875" b="1" dirty="0">
              <a:latin typeface="Palatino Linotype" panose="02040502050505030304" pitchFamily="18" charset="0"/>
            </a:endParaRPr>
          </a:p>
          <a:p>
            <a:pPr algn="l"/>
            <a:endParaRPr lang="en-US" altLang="en-US" sz="875" dirty="0">
              <a:latin typeface="Palatino Linotype" panose="02040502050505030304" pitchFamily="18" charset="0"/>
            </a:endParaRPr>
          </a:p>
        </p:txBody>
      </p:sp>
      <p:sp>
        <p:nvSpPr>
          <p:cNvPr id="14" name="TextBox 13">
            <a:extLst>
              <a:ext uri="{FF2B5EF4-FFF2-40B4-BE49-F238E27FC236}">
                <a16:creationId xmlns:a16="http://schemas.microsoft.com/office/drawing/2014/main" id="{E500A7CE-9226-CE39-6DE7-416A23844FDB}"/>
              </a:ext>
            </a:extLst>
          </p:cNvPr>
          <p:cNvSpPr txBox="1">
            <a:spLocks noChangeArrowheads="1"/>
          </p:cNvSpPr>
          <p:nvPr/>
        </p:nvSpPr>
        <p:spPr bwMode="auto">
          <a:xfrm>
            <a:off x="1835470" y="64324"/>
            <a:ext cx="5465653" cy="691224"/>
          </a:xfrm>
          <a:prstGeom prst="rect">
            <a:avLst/>
          </a:prstGeom>
          <a:noFill/>
          <a:ln>
            <a:noFill/>
          </a:ln>
          <a:effectLst>
            <a:outerShdw blurRad="50800" dist="38100" dir="18900000" algn="bl" rotWithShape="0">
              <a:srgbClr val="808080">
                <a:alpha val="39999"/>
              </a:srgbClr>
            </a:outerShdw>
          </a:effectLst>
        </p:spPr>
        <p:txBody>
          <a:bodyPr lIns="19050" tIns="9525" rIns="19050" bIns="9525" anchor="ctr"/>
          <a:lstStyle>
            <a:lvl1pPr>
              <a:defRPr sz="4200">
                <a:solidFill>
                  <a:schemeClr val="tx1"/>
                </a:solidFill>
                <a:latin typeface="Times New Roman" panose="02020603050405020304" pitchFamily="18" charset="0"/>
                <a:ea typeface="MS PGothic" panose="020B0600070205080204" pitchFamily="34" charset="-128"/>
              </a:defRPr>
            </a:lvl1pPr>
            <a:lvl2pPr marL="742950" indent="-285750">
              <a:defRPr sz="4200">
                <a:solidFill>
                  <a:schemeClr val="tx1"/>
                </a:solidFill>
                <a:latin typeface="Times New Roman" panose="02020603050405020304" pitchFamily="18" charset="0"/>
                <a:ea typeface="MS PGothic" panose="020B0600070205080204" pitchFamily="34" charset="-128"/>
              </a:defRPr>
            </a:lvl2pPr>
            <a:lvl3pPr marL="1143000" indent="-228600">
              <a:defRPr sz="4200">
                <a:solidFill>
                  <a:schemeClr val="tx1"/>
                </a:solidFill>
                <a:latin typeface="Times New Roman" panose="02020603050405020304" pitchFamily="18" charset="0"/>
                <a:ea typeface="MS PGothic" panose="020B0600070205080204" pitchFamily="34" charset="-128"/>
              </a:defRPr>
            </a:lvl3pPr>
            <a:lvl4pPr marL="1600200" indent="-228600">
              <a:defRPr sz="4200">
                <a:solidFill>
                  <a:schemeClr val="tx1"/>
                </a:solidFill>
                <a:latin typeface="Times New Roman" panose="02020603050405020304" pitchFamily="18" charset="0"/>
                <a:ea typeface="MS PGothic" panose="020B0600070205080204" pitchFamily="34" charset="-128"/>
              </a:defRPr>
            </a:lvl4pPr>
            <a:lvl5pPr marL="2057400" indent="-228600">
              <a:defRPr sz="42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ctr">
              <a:defRPr/>
            </a:pPr>
            <a:r>
              <a:rPr lang="en-US" altLang="en-US" sz="1500" b="1" i="1" dirty="0">
                <a:solidFill>
                  <a:srgbClr val="0F3B62"/>
                </a:solidFill>
                <a:effectLst>
                  <a:outerShdw blurRad="38100" dist="38100" dir="2700000" algn="tl">
                    <a:srgbClr val="C0C0C0"/>
                  </a:outerShdw>
                </a:effectLst>
                <a:latin typeface="Palatino Linotype"/>
                <a:ea typeface="MS PGothic"/>
              </a:rPr>
              <a:t>Levels of </a:t>
            </a:r>
            <a:r>
              <a:rPr lang="en-US" altLang="en-US" sz="1375" b="1" i="1" dirty="0">
                <a:solidFill>
                  <a:srgbClr val="0F3B62"/>
                </a:solidFill>
                <a:effectLst>
                  <a:outerShdw blurRad="38100" dist="38100" dir="2700000" algn="tl">
                    <a:srgbClr val="C0C0C0"/>
                  </a:outerShdw>
                </a:effectLst>
                <a:latin typeface="Palatino Linotype"/>
                <a:ea typeface="MS PGothic"/>
              </a:rPr>
              <a:t>Discrimination</a:t>
            </a:r>
            <a:r>
              <a:rPr lang="en-US" altLang="en-US" sz="1500" b="1" i="1" dirty="0">
                <a:solidFill>
                  <a:srgbClr val="0F3B62"/>
                </a:solidFill>
                <a:effectLst>
                  <a:outerShdw blurRad="38100" dist="38100" dir="2700000" algn="tl">
                    <a:srgbClr val="C0C0C0"/>
                  </a:outerShdw>
                </a:effectLst>
                <a:latin typeface="Palatino Linotype"/>
                <a:ea typeface="MS PGothic"/>
              </a:rPr>
              <a:t> Experienced by African American and Latin X Athletic Trainers and Students in the Workplace</a:t>
            </a:r>
          </a:p>
        </p:txBody>
      </p:sp>
      <p:sp>
        <p:nvSpPr>
          <p:cNvPr id="3" name="Rectangle 107">
            <a:extLst>
              <a:ext uri="{FF2B5EF4-FFF2-40B4-BE49-F238E27FC236}">
                <a16:creationId xmlns:a16="http://schemas.microsoft.com/office/drawing/2014/main" id="{0E146C59-FAE4-2D40-475E-37A675C875B8}"/>
              </a:ext>
            </a:extLst>
          </p:cNvPr>
          <p:cNvSpPr>
            <a:spLocks noChangeArrowheads="1"/>
          </p:cNvSpPr>
          <p:nvPr/>
        </p:nvSpPr>
        <p:spPr bwMode="auto">
          <a:xfrm>
            <a:off x="1" y="946187"/>
            <a:ext cx="2592160" cy="66675"/>
          </a:xfrm>
          <a:prstGeom prst="rect">
            <a:avLst/>
          </a:prstGeom>
          <a:solidFill>
            <a:srgbClr val="E57200"/>
          </a:solidFill>
          <a:ln w="9525">
            <a:solidFill>
              <a:srgbClr val="BF7226"/>
            </a:solidFill>
            <a:round/>
            <a:headEnd/>
            <a:tailEnd/>
          </a:ln>
          <a:scene3d>
            <a:camera prst="orthographicFront"/>
            <a:lightRig rig="threePt" dir="t"/>
          </a:scene3d>
          <a:sp3d>
            <a:bevelT prst="angle"/>
          </a:sp3d>
        </p:spPr>
        <p:txBody>
          <a:bodyPr wrap="none" anchor="ctr"/>
          <a:lstStyle/>
          <a:p>
            <a:pPr algn="ctr" defTabSz="333322">
              <a:defRPr/>
            </a:pPr>
            <a:endParaRPr lang="en-US" sz="375">
              <a:latin typeface="Times New Roman" charset="0"/>
              <a:ea typeface="ＭＳ Ｐゴシック" charset="0"/>
              <a:cs typeface="ＭＳ Ｐゴシック" charset="0"/>
            </a:endParaRPr>
          </a:p>
        </p:txBody>
      </p:sp>
      <p:sp>
        <p:nvSpPr>
          <p:cNvPr id="6" name="Rectangle 111">
            <a:extLst>
              <a:ext uri="{FF2B5EF4-FFF2-40B4-BE49-F238E27FC236}">
                <a16:creationId xmlns:a16="http://schemas.microsoft.com/office/drawing/2014/main" id="{DB3A1B61-EBE7-DF33-2035-F7240DDFFF8E}"/>
              </a:ext>
            </a:extLst>
          </p:cNvPr>
          <p:cNvSpPr>
            <a:spLocks noChangeArrowheads="1"/>
          </p:cNvSpPr>
          <p:nvPr/>
        </p:nvSpPr>
        <p:spPr bwMode="auto">
          <a:xfrm>
            <a:off x="6554043" y="946297"/>
            <a:ext cx="2592160" cy="62043"/>
          </a:xfrm>
          <a:prstGeom prst="rect">
            <a:avLst/>
          </a:prstGeom>
          <a:solidFill>
            <a:srgbClr val="E57200"/>
          </a:solidFill>
          <a:ln w="9525">
            <a:solidFill>
              <a:srgbClr val="BF7226"/>
            </a:solidFill>
            <a:round/>
            <a:headEnd/>
            <a:tailEnd/>
          </a:ln>
          <a:scene3d>
            <a:camera prst="orthographicFront"/>
            <a:lightRig rig="threePt" dir="t"/>
          </a:scene3d>
          <a:sp3d>
            <a:bevelT prst="angle"/>
          </a:sp3d>
        </p:spPr>
        <p:txBody>
          <a:bodyPr wrap="none" anchor="ctr"/>
          <a:lstStyle/>
          <a:p>
            <a:pPr algn="ctr" defTabSz="333322">
              <a:defRPr/>
            </a:pPr>
            <a:endParaRPr lang="en-US" sz="375">
              <a:latin typeface="Times New Roman" charset="0"/>
              <a:ea typeface="ＭＳ Ｐゴシック" charset="0"/>
              <a:cs typeface="ＭＳ Ｐゴシック" charset="0"/>
            </a:endParaRPr>
          </a:p>
        </p:txBody>
      </p:sp>
      <p:cxnSp>
        <p:nvCxnSpPr>
          <p:cNvPr id="15387" name="Straight Connector 16">
            <a:extLst>
              <a:ext uri="{FF2B5EF4-FFF2-40B4-BE49-F238E27FC236}">
                <a16:creationId xmlns:a16="http://schemas.microsoft.com/office/drawing/2014/main" id="{FBEFA095-0049-DBC7-6D38-DC12B2FD3D10}"/>
              </a:ext>
            </a:extLst>
          </p:cNvPr>
          <p:cNvCxnSpPr>
            <a:cxnSpLocks noChangeShapeType="1"/>
          </p:cNvCxnSpPr>
          <p:nvPr/>
        </p:nvCxnSpPr>
        <p:spPr bwMode="auto">
          <a:xfrm>
            <a:off x="2289969" y="1139031"/>
            <a:ext cx="0" cy="5720623"/>
          </a:xfrm>
          <a:prstGeom prst="line">
            <a:avLst/>
          </a:prstGeom>
          <a:noFill/>
          <a:ln w="127000" cmpd="dbl">
            <a:solidFill>
              <a:srgbClr val="0F3B6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88" name="Straight Connector 117">
            <a:extLst>
              <a:ext uri="{FF2B5EF4-FFF2-40B4-BE49-F238E27FC236}">
                <a16:creationId xmlns:a16="http://schemas.microsoft.com/office/drawing/2014/main" id="{9048BDB4-7CD9-4B99-F152-03654FDB66C6}"/>
              </a:ext>
            </a:extLst>
          </p:cNvPr>
          <p:cNvCxnSpPr>
            <a:cxnSpLocks noChangeShapeType="1"/>
          </p:cNvCxnSpPr>
          <p:nvPr/>
        </p:nvCxnSpPr>
        <p:spPr bwMode="auto">
          <a:xfrm flipH="1">
            <a:off x="4572992" y="1139031"/>
            <a:ext cx="0" cy="5720623"/>
          </a:xfrm>
          <a:prstGeom prst="line">
            <a:avLst/>
          </a:prstGeom>
          <a:noFill/>
          <a:ln w="127000" cmpd="dbl">
            <a:solidFill>
              <a:srgbClr val="0F3B6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89" name="Rectangle 21">
            <a:extLst>
              <a:ext uri="{FF2B5EF4-FFF2-40B4-BE49-F238E27FC236}">
                <a16:creationId xmlns:a16="http://schemas.microsoft.com/office/drawing/2014/main" id="{E642E339-3440-EDE0-CE3F-7DC2D4ED1D63}"/>
              </a:ext>
            </a:extLst>
          </p:cNvPr>
          <p:cNvSpPr>
            <a:spLocks noChangeArrowheads="1"/>
          </p:cNvSpPr>
          <p:nvPr/>
        </p:nvSpPr>
        <p:spPr bwMode="auto">
          <a:xfrm>
            <a:off x="4599451" y="1469099"/>
            <a:ext cx="2250943" cy="524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17145" rIns="38100" bIns="17145"/>
          <a:lstStyle>
            <a:lvl1pPr algn="ctr">
              <a:defRPr sz="4200">
                <a:solidFill>
                  <a:schemeClr val="tx1"/>
                </a:solidFill>
                <a:latin typeface="Times New Roman" panose="02020603050405020304" pitchFamily="18" charset="0"/>
                <a:ea typeface="MS PGothic" panose="020B0600070205080204" pitchFamily="34" charset="-128"/>
              </a:defRPr>
            </a:lvl1pPr>
            <a:lvl2pPr algn="ctr">
              <a:defRPr sz="4200">
                <a:solidFill>
                  <a:schemeClr val="tx1"/>
                </a:solidFill>
                <a:latin typeface="Times New Roman" panose="02020603050405020304" pitchFamily="18" charset="0"/>
                <a:ea typeface="MS PGothic" panose="020B0600070205080204" pitchFamily="34" charset="-128"/>
              </a:defRPr>
            </a:lvl2pPr>
            <a:lvl3pPr marL="1143000" indent="-228600" algn="ctr">
              <a:defRPr sz="4200">
                <a:solidFill>
                  <a:schemeClr val="tx1"/>
                </a:solidFill>
                <a:latin typeface="Times New Roman" panose="02020603050405020304" pitchFamily="18" charset="0"/>
                <a:ea typeface="MS PGothic" panose="020B0600070205080204" pitchFamily="34" charset="-128"/>
              </a:defRPr>
            </a:lvl3pPr>
            <a:lvl4pPr marL="1600200" indent="-228600" algn="ctr">
              <a:defRPr sz="4200">
                <a:solidFill>
                  <a:schemeClr val="tx1"/>
                </a:solidFill>
                <a:latin typeface="Times New Roman" panose="02020603050405020304" pitchFamily="18" charset="0"/>
                <a:ea typeface="MS PGothic" panose="020B0600070205080204" pitchFamily="34" charset="-128"/>
              </a:defRPr>
            </a:lvl4pPr>
            <a:lvl5pPr marL="2057400" indent="-228600" algn="ctr">
              <a:defRPr sz="42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algn="l">
              <a:buFontTx/>
              <a:buChar char="•"/>
            </a:pPr>
            <a:r>
              <a:rPr lang="en-US" altLang="en-US" sz="833" dirty="0">
                <a:latin typeface="Palatino Linotype" panose="02040502050505030304" pitchFamily="18" charset="0"/>
              </a:rPr>
              <a:t> </a:t>
            </a:r>
            <a:r>
              <a:rPr lang="en-US" altLang="en-US" sz="750" dirty="0">
                <a:latin typeface="Palatino Linotype" panose="02040502050505030304" pitchFamily="18" charset="0"/>
              </a:rPr>
              <a:t>389 participants successfully completing the survey, meeting the appropriate power for a 95% confidence interval. (Table 1)</a:t>
            </a:r>
          </a:p>
          <a:p>
            <a:pPr algn="l">
              <a:buFontTx/>
              <a:buChar char="•"/>
            </a:pPr>
            <a:r>
              <a:rPr lang="en-US" altLang="en-US" sz="750" dirty="0">
                <a:latin typeface="Palatino Linotype" panose="02040502050505030304" pitchFamily="18" charset="0"/>
              </a:rPr>
              <a:t> Kruskal Wallis tests reported significance in multiple groups. </a:t>
            </a:r>
          </a:p>
          <a:p>
            <a:pPr algn="l">
              <a:buFontTx/>
              <a:buChar char="•"/>
            </a:pPr>
            <a:r>
              <a:rPr lang="en-US" altLang="en-US" sz="750" dirty="0">
                <a:latin typeface="Palatino Linotype" panose="02040502050505030304" pitchFamily="18" charset="0"/>
              </a:rPr>
              <a:t> Stigma/devaluation demonstrated statistical significance with race/ethnicity, X</a:t>
            </a:r>
            <a:r>
              <a:rPr lang="en-US" altLang="en-US" sz="750" baseline="30000" dirty="0">
                <a:latin typeface="Palatino Linotype" panose="02040502050505030304" pitchFamily="18" charset="0"/>
              </a:rPr>
              <a:t>2</a:t>
            </a:r>
            <a:r>
              <a:rPr lang="en-US" altLang="en-US" sz="750" dirty="0">
                <a:latin typeface="Palatino Linotype" panose="02040502050505030304" pitchFamily="18" charset="0"/>
              </a:rPr>
              <a:t>= 18.64 p&lt;0.00. (Table 2)</a:t>
            </a:r>
          </a:p>
          <a:p>
            <a:pPr algn="l">
              <a:buFontTx/>
              <a:buChar char="•"/>
            </a:pPr>
            <a:r>
              <a:rPr lang="en-US" altLang="en-US" sz="750" dirty="0">
                <a:latin typeface="Palatino Linotype" panose="02040502050505030304" pitchFamily="18" charset="0"/>
              </a:rPr>
              <a:t> </a:t>
            </a:r>
            <a:r>
              <a:rPr lang="en-US" sz="750" dirty="0">
                <a:solidFill>
                  <a:srgbClr val="000000"/>
                </a:solidFill>
                <a:latin typeface="Palatino Linotype" panose="02040502050505030304" pitchFamily="18" charset="0"/>
              </a:rPr>
              <a:t>Black/African American and Latin X/Hispanic participants were more likely to experience racial discrimination in their lifetime compared to White/Caucasian participants. </a:t>
            </a:r>
            <a:r>
              <a:rPr lang="en-US" altLang="en-US" sz="750" dirty="0">
                <a:latin typeface="Palatino Linotype" panose="02040502050505030304" pitchFamily="18" charset="0"/>
              </a:rPr>
              <a:t>(Table 1)</a:t>
            </a:r>
            <a:endParaRPr lang="en-US" sz="750" dirty="0">
              <a:solidFill>
                <a:srgbClr val="000000"/>
              </a:solidFill>
              <a:latin typeface="Palatino Linotype" panose="02040502050505030304" pitchFamily="18" charset="0"/>
            </a:endParaRPr>
          </a:p>
          <a:p>
            <a:pPr algn="l">
              <a:buFontTx/>
              <a:buChar char="•"/>
            </a:pPr>
            <a:r>
              <a:rPr lang="en-US" sz="750" dirty="0">
                <a:solidFill>
                  <a:srgbClr val="000000"/>
                </a:solidFill>
                <a:latin typeface="Palatino Linotype" panose="02040502050505030304" pitchFamily="18" charset="0"/>
              </a:rPr>
              <a:t> Latin X/Hispanic participants had a higher likelihood of experiencing exclusion or rejection than White/Caucasian participants.</a:t>
            </a:r>
            <a:r>
              <a:rPr lang="en-US" altLang="en-US" sz="750" dirty="0">
                <a:latin typeface="Palatino Linotype" panose="02040502050505030304" pitchFamily="18" charset="0"/>
              </a:rPr>
              <a:t> (Table 1)</a:t>
            </a:r>
            <a:endParaRPr lang="en-US" altLang="en-US" sz="750" dirty="0">
              <a:solidFill>
                <a:srgbClr val="000000"/>
              </a:solidFill>
              <a:latin typeface="Palatino Linotype" panose="02040502050505030304" pitchFamily="18" charset="0"/>
            </a:endParaRPr>
          </a:p>
          <a:p>
            <a:pPr algn="l">
              <a:buFontTx/>
              <a:buChar char="•"/>
            </a:pPr>
            <a:r>
              <a:rPr lang="en-US" altLang="en-US" sz="750" dirty="0">
                <a:solidFill>
                  <a:srgbClr val="000000"/>
                </a:solidFill>
                <a:latin typeface="Palatino Linotype" panose="02040502050505030304" pitchFamily="18" charset="0"/>
              </a:rPr>
              <a:t> </a:t>
            </a:r>
            <a:r>
              <a:rPr lang="en-US" sz="750" dirty="0">
                <a:solidFill>
                  <a:srgbClr val="000000"/>
                </a:solidFill>
                <a:latin typeface="Palatino Linotype" panose="02040502050505030304" pitchFamily="18" charset="0"/>
              </a:rPr>
              <a:t>Black/African Americans were more likely to face stigma or devaluation compared to White/Caucasian, American Indian or Alaska Native, and Native Hawaiian or Pacific Islander participants.</a:t>
            </a:r>
          </a:p>
          <a:p>
            <a:pPr algn="l">
              <a:buFontTx/>
              <a:buChar char="•"/>
            </a:pPr>
            <a:endParaRPr lang="en-US" altLang="en-US" sz="750" dirty="0">
              <a:solidFill>
                <a:srgbClr val="000000"/>
              </a:solidFill>
              <a:latin typeface="Palatino Linotype" panose="02040502050505030304" pitchFamily="18" charset="0"/>
            </a:endParaRPr>
          </a:p>
          <a:p>
            <a:pPr algn="l">
              <a:buFontTx/>
              <a:buChar char="•"/>
            </a:pPr>
            <a:endParaRPr lang="en-US" altLang="en-US" sz="750" dirty="0">
              <a:solidFill>
                <a:srgbClr val="000000"/>
              </a:solidFill>
              <a:latin typeface="Palatino Linotype" panose="02040502050505030304" pitchFamily="18" charset="0"/>
            </a:endParaRPr>
          </a:p>
          <a:p>
            <a:pPr algn="l">
              <a:buFontTx/>
              <a:buChar char="•"/>
            </a:pPr>
            <a:endParaRPr lang="en-US" altLang="en-US" sz="750" dirty="0">
              <a:solidFill>
                <a:srgbClr val="000000"/>
              </a:solidFill>
              <a:latin typeface="Palatino Linotype" panose="02040502050505030304" pitchFamily="18" charset="0"/>
            </a:endParaRPr>
          </a:p>
          <a:p>
            <a:pPr algn="l">
              <a:buFontTx/>
              <a:buChar char="•"/>
            </a:pPr>
            <a:endParaRPr lang="en-US" altLang="en-US" sz="750" dirty="0">
              <a:solidFill>
                <a:srgbClr val="000000"/>
              </a:solidFill>
              <a:latin typeface="Palatino Linotype" panose="02040502050505030304" pitchFamily="18" charset="0"/>
            </a:endParaRPr>
          </a:p>
          <a:p>
            <a:pPr algn="l">
              <a:buFontTx/>
              <a:buChar char="•"/>
            </a:pPr>
            <a:endParaRPr lang="en-US" altLang="en-US" sz="750" dirty="0">
              <a:solidFill>
                <a:srgbClr val="000000"/>
              </a:solidFill>
              <a:latin typeface="Palatino Linotype" panose="02040502050505030304" pitchFamily="18" charset="0"/>
            </a:endParaRPr>
          </a:p>
          <a:p>
            <a:pPr algn="l">
              <a:buFontTx/>
              <a:buChar char="•"/>
            </a:pPr>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750" dirty="0">
              <a:solidFill>
                <a:srgbClr val="000000"/>
              </a:solidFill>
              <a:latin typeface="Palatino Linotype" panose="02040502050505030304" pitchFamily="18" charset="0"/>
            </a:endParaRPr>
          </a:p>
          <a:p>
            <a:pPr algn="l"/>
            <a:endParaRPr lang="en-US" altLang="en-US" sz="833" dirty="0">
              <a:latin typeface="Palatino Linotype" panose="02040502050505030304" pitchFamily="18" charset="0"/>
            </a:endParaRPr>
          </a:p>
        </p:txBody>
      </p:sp>
      <p:sp>
        <p:nvSpPr>
          <p:cNvPr id="9" name="Rectangle 32">
            <a:extLst>
              <a:ext uri="{FF2B5EF4-FFF2-40B4-BE49-F238E27FC236}">
                <a16:creationId xmlns:a16="http://schemas.microsoft.com/office/drawing/2014/main" id="{691FE0AA-E19A-8CF4-AA22-F3AB838F476A}"/>
              </a:ext>
            </a:extLst>
          </p:cNvPr>
          <p:cNvSpPr>
            <a:spLocks noChangeArrowheads="1"/>
          </p:cNvSpPr>
          <p:nvPr/>
        </p:nvSpPr>
        <p:spPr bwMode="auto">
          <a:xfrm flipV="1">
            <a:off x="4586223" y="5333643"/>
            <a:ext cx="10088342" cy="28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9525" rIns="19050" bIns="9525" numCol="1" anchor="ctr" anchorCtr="0" compatLnSpc="1">
            <a:prstTxWarp prst="textNoShape">
              <a:avLst/>
            </a:prstTxWarp>
            <a:spAutoFit/>
          </a:bodyPr>
          <a:lstStyle>
            <a:lvl1pPr algn="ctr">
              <a:defRPr sz="4200">
                <a:solidFill>
                  <a:schemeClr val="tx1"/>
                </a:solidFill>
                <a:latin typeface="Times New Roman" panose="02020603050405020304" pitchFamily="18" charset="0"/>
                <a:ea typeface="MS PGothic" panose="020B0600070205080204" pitchFamily="34" charset="-128"/>
              </a:defRPr>
            </a:lvl1pPr>
            <a:lvl2pPr algn="ctr">
              <a:defRPr sz="4200">
                <a:solidFill>
                  <a:schemeClr val="tx1"/>
                </a:solidFill>
                <a:latin typeface="Times New Roman" panose="02020603050405020304" pitchFamily="18" charset="0"/>
                <a:ea typeface="MS PGothic" panose="020B0600070205080204" pitchFamily="34" charset="-128"/>
              </a:defRPr>
            </a:lvl2pPr>
            <a:lvl3pPr algn="ctr">
              <a:defRPr sz="4200">
                <a:solidFill>
                  <a:schemeClr val="tx1"/>
                </a:solidFill>
                <a:latin typeface="Times New Roman" panose="02020603050405020304" pitchFamily="18" charset="0"/>
                <a:ea typeface="MS PGothic" panose="020B0600070205080204" pitchFamily="34" charset="-128"/>
              </a:defRPr>
            </a:lvl3pPr>
            <a:lvl4pPr algn="ctr">
              <a:defRPr sz="4200">
                <a:solidFill>
                  <a:schemeClr val="tx1"/>
                </a:solidFill>
                <a:latin typeface="Times New Roman" panose="02020603050405020304" pitchFamily="18" charset="0"/>
                <a:ea typeface="MS PGothic" panose="020B0600070205080204" pitchFamily="34" charset="-128"/>
              </a:defRPr>
            </a:lvl4pPr>
            <a:lvl5pPr algn="ctr">
              <a:defRPr sz="4200">
                <a:solidFill>
                  <a:schemeClr val="tx1"/>
                </a:solidFill>
                <a:latin typeface="Times New Roman" panose="02020603050405020304" pitchFamily="18" charset="0"/>
                <a:ea typeface="MS PGothic" panose="020B0600070205080204" pitchFamily="34" charset="-128"/>
              </a:defRPr>
            </a:lvl5pPr>
            <a:lvl6pPr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6pPr>
            <a:lvl7pPr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7pPr>
            <a:lvl8pPr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8pPr>
            <a:lvl9pPr algn="ctr" eaLnBrk="0" fontAlgn="base" hangingPunct="0">
              <a:spcBef>
                <a:spcPct val="0"/>
              </a:spcBef>
              <a:spcAft>
                <a:spcPct val="0"/>
              </a:spcAft>
              <a:defRPr sz="4200">
                <a:solidFill>
                  <a:schemeClr val="tx1"/>
                </a:solidFill>
                <a:latin typeface="Times New Roman" panose="02020603050405020304" pitchFamily="18" charset="0"/>
                <a:ea typeface="MS PGothic" panose="020B0600070205080204" pitchFamily="34" charset="-128"/>
              </a:defRPr>
            </a:lvl9pPr>
          </a:lstStyle>
          <a:p>
            <a:pPr defTabSz="190470" eaLnBrk="0" fontAlgn="base" hangingPunct="0">
              <a:spcBef>
                <a:spcPct val="0"/>
              </a:spcBef>
              <a:spcAft>
                <a:spcPct val="0"/>
              </a:spcAft>
            </a:pPr>
            <a:r>
              <a:rPr lang="en-US" altLang="en-US" sz="875">
                <a:solidFill>
                  <a:srgbClr val="000000"/>
                </a:solidFill>
              </a:rPr>
              <a:t> </a:t>
            </a:r>
            <a:endParaRPr lang="en-US" altLang="en-US" sz="875"/>
          </a:p>
          <a:p>
            <a:pPr algn="l" defTabSz="190470" eaLnBrk="0" fontAlgn="base" hangingPunct="0">
              <a:spcBef>
                <a:spcPct val="0"/>
              </a:spcBef>
              <a:spcAft>
                <a:spcPct val="0"/>
              </a:spcAft>
            </a:pPr>
            <a:endParaRPr lang="en-US" altLang="en-US" sz="875"/>
          </a:p>
        </p:txBody>
      </p:sp>
      <p:pic>
        <p:nvPicPr>
          <p:cNvPr id="7" name="Picture 6" descr="A blue circle with orange and blue circles&#10;&#10;AI-generated content may be incorrect.">
            <a:extLst>
              <a:ext uri="{FF2B5EF4-FFF2-40B4-BE49-F238E27FC236}">
                <a16:creationId xmlns:a16="http://schemas.microsoft.com/office/drawing/2014/main" id="{01A22722-30BF-B65D-A267-6E2A17401AC7}"/>
              </a:ext>
            </a:extLst>
          </p:cNvPr>
          <p:cNvPicPr>
            <a:picLocks noChangeAspect="1"/>
          </p:cNvPicPr>
          <p:nvPr/>
        </p:nvPicPr>
        <p:blipFill>
          <a:blip r:embed="rId5"/>
          <a:srcRect l="6006" t="10724" r="6211" b="510"/>
          <a:stretch/>
        </p:blipFill>
        <p:spPr>
          <a:xfrm>
            <a:off x="20104" y="4967452"/>
            <a:ext cx="2198478" cy="1470441"/>
          </a:xfrm>
          <a:prstGeom prst="rect">
            <a:avLst/>
          </a:prstGeom>
        </p:spPr>
      </p:pic>
      <p:graphicFrame>
        <p:nvGraphicFramePr>
          <p:cNvPr id="10" name="Table 9">
            <a:extLst>
              <a:ext uri="{FF2B5EF4-FFF2-40B4-BE49-F238E27FC236}">
                <a16:creationId xmlns:a16="http://schemas.microsoft.com/office/drawing/2014/main" id="{DED67B95-C38F-FF19-F284-9FEA3EAD6B1E}"/>
              </a:ext>
            </a:extLst>
          </p:cNvPr>
          <p:cNvGraphicFramePr>
            <a:graphicFrameLocks noGrp="1"/>
          </p:cNvGraphicFramePr>
          <p:nvPr/>
        </p:nvGraphicFramePr>
        <p:xfrm>
          <a:off x="4629187" y="3891525"/>
          <a:ext cx="2191470" cy="1393659"/>
        </p:xfrm>
        <a:graphic>
          <a:graphicData uri="http://schemas.openxmlformats.org/drawingml/2006/table">
            <a:tbl>
              <a:tblPr firstRow="1" bandRow="1">
                <a:tableStyleId>{10A1B5D5-9B99-4C35-A422-299274C87663}</a:tableStyleId>
              </a:tblPr>
              <a:tblGrid>
                <a:gridCol w="730490">
                  <a:extLst>
                    <a:ext uri="{9D8B030D-6E8A-4147-A177-3AD203B41FA5}">
                      <a16:colId xmlns:a16="http://schemas.microsoft.com/office/drawing/2014/main" val="2946404501"/>
                    </a:ext>
                  </a:extLst>
                </a:gridCol>
                <a:gridCol w="730490">
                  <a:extLst>
                    <a:ext uri="{9D8B030D-6E8A-4147-A177-3AD203B41FA5}">
                      <a16:colId xmlns:a16="http://schemas.microsoft.com/office/drawing/2014/main" val="922230035"/>
                    </a:ext>
                  </a:extLst>
                </a:gridCol>
                <a:gridCol w="730490">
                  <a:extLst>
                    <a:ext uri="{9D8B030D-6E8A-4147-A177-3AD203B41FA5}">
                      <a16:colId xmlns:a16="http://schemas.microsoft.com/office/drawing/2014/main" val="601798375"/>
                    </a:ext>
                  </a:extLst>
                </a:gridCol>
              </a:tblGrid>
              <a:tr h="153779">
                <a:tc>
                  <a:txBody>
                    <a:bodyPr/>
                    <a:lstStyle/>
                    <a:p>
                      <a:r>
                        <a:rPr lang="en-US" sz="500" dirty="0"/>
                        <a:t>Demographics</a:t>
                      </a:r>
                      <a:endParaRPr lang="en-US" sz="500" dirty="0">
                        <a:latin typeface="Palatino Linotype" panose="02040502050505030304" pitchFamily="18" charset="0"/>
                      </a:endParaRPr>
                    </a:p>
                  </a:txBody>
                  <a:tcPr marL="19050" marR="19050" marT="9525" marB="9525"/>
                </a:tc>
                <a:tc>
                  <a:txBody>
                    <a:bodyPr/>
                    <a:lstStyle/>
                    <a:p>
                      <a:r>
                        <a:rPr lang="en-US" sz="500" dirty="0"/>
                        <a:t>N</a:t>
                      </a:r>
                      <a:endParaRPr lang="en-US" sz="500" dirty="0">
                        <a:latin typeface="Palatino Linotype" panose="02040502050505030304" pitchFamily="18" charset="0"/>
                      </a:endParaRPr>
                    </a:p>
                  </a:txBody>
                  <a:tcPr marL="19050" marR="19050" marT="9525" marB="9525"/>
                </a:tc>
                <a:tc>
                  <a:txBody>
                    <a:bodyPr/>
                    <a:lstStyle/>
                    <a:p>
                      <a:r>
                        <a:rPr lang="en-US" sz="500" dirty="0"/>
                        <a:t>Percentage</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3548039983"/>
                  </a:ext>
                </a:extLst>
              </a:tr>
              <a:tr h="189266">
                <a:tc>
                  <a:txBody>
                    <a:bodyPr/>
                    <a:lstStyle/>
                    <a:p>
                      <a:r>
                        <a:rPr lang="en-US" sz="500" dirty="0"/>
                        <a:t>White or Caucasian</a:t>
                      </a:r>
                      <a:endParaRPr lang="en-US" sz="500" dirty="0">
                        <a:latin typeface="Palatino Linotype" panose="02040502050505030304" pitchFamily="18" charset="0"/>
                      </a:endParaRPr>
                    </a:p>
                  </a:txBody>
                  <a:tcPr marL="19050" marR="19050" marT="9525" marB="9525"/>
                </a:tc>
                <a:tc>
                  <a:txBody>
                    <a:bodyPr/>
                    <a:lstStyle/>
                    <a:p>
                      <a:r>
                        <a:rPr lang="en-US" sz="500" dirty="0"/>
                        <a:t>300</a:t>
                      </a:r>
                      <a:endParaRPr lang="en-US" sz="500" dirty="0">
                        <a:latin typeface="Palatino Linotype" panose="02040502050505030304" pitchFamily="18" charset="0"/>
                      </a:endParaRPr>
                    </a:p>
                  </a:txBody>
                  <a:tcPr marL="19050" marR="19050" marT="9525" marB="9525"/>
                </a:tc>
                <a:tc>
                  <a:txBody>
                    <a:bodyPr/>
                    <a:lstStyle/>
                    <a:p>
                      <a:r>
                        <a:rPr lang="en-US" sz="500" dirty="0"/>
                        <a:t>77.3%</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3612110822"/>
                  </a:ext>
                </a:extLst>
              </a:tr>
              <a:tr h="212925">
                <a:tc>
                  <a:txBody>
                    <a:bodyPr/>
                    <a:lstStyle/>
                    <a:p>
                      <a:r>
                        <a:rPr lang="en-US" sz="500" dirty="0"/>
                        <a:t>Black or African American</a:t>
                      </a:r>
                      <a:endParaRPr lang="en-US" sz="500" dirty="0">
                        <a:latin typeface="Palatino Linotype" panose="02040502050505030304" pitchFamily="18" charset="0"/>
                      </a:endParaRPr>
                    </a:p>
                  </a:txBody>
                  <a:tcPr marL="19050" marR="19050" marT="9525" marB="9525"/>
                </a:tc>
                <a:tc>
                  <a:txBody>
                    <a:bodyPr/>
                    <a:lstStyle/>
                    <a:p>
                      <a:r>
                        <a:rPr lang="en-US" sz="500" dirty="0"/>
                        <a:t>28</a:t>
                      </a:r>
                      <a:endParaRPr lang="en-US" sz="500" dirty="0">
                        <a:latin typeface="Palatino Linotype" panose="02040502050505030304" pitchFamily="18" charset="0"/>
                      </a:endParaRPr>
                    </a:p>
                  </a:txBody>
                  <a:tcPr marL="19050" marR="19050" marT="9525" marB="9525"/>
                </a:tc>
                <a:tc>
                  <a:txBody>
                    <a:bodyPr/>
                    <a:lstStyle/>
                    <a:p>
                      <a:r>
                        <a:rPr lang="en-US" sz="500" dirty="0"/>
                        <a:t>7.2%</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70598715"/>
                  </a:ext>
                </a:extLst>
              </a:tr>
              <a:tr h="212924">
                <a:tc>
                  <a:txBody>
                    <a:bodyPr/>
                    <a:lstStyle/>
                    <a:p>
                      <a:r>
                        <a:rPr lang="en-US" sz="500" dirty="0"/>
                        <a:t>American Indian or Alaska Native</a:t>
                      </a:r>
                      <a:endParaRPr lang="en-US" sz="500" dirty="0">
                        <a:latin typeface="Palatino Linotype" panose="02040502050505030304" pitchFamily="18" charset="0"/>
                      </a:endParaRPr>
                    </a:p>
                  </a:txBody>
                  <a:tcPr marL="19050" marR="19050" marT="9525" marB="9525"/>
                </a:tc>
                <a:tc>
                  <a:txBody>
                    <a:bodyPr/>
                    <a:lstStyle/>
                    <a:p>
                      <a:r>
                        <a:rPr lang="en-US" sz="500" dirty="0"/>
                        <a:t>3</a:t>
                      </a:r>
                      <a:endParaRPr lang="en-US" sz="500" dirty="0">
                        <a:latin typeface="Palatino Linotype" panose="02040502050505030304" pitchFamily="18" charset="0"/>
                      </a:endParaRPr>
                    </a:p>
                  </a:txBody>
                  <a:tcPr marL="19050" marR="19050" marT="9525" marB="9525"/>
                </a:tc>
                <a:tc>
                  <a:txBody>
                    <a:bodyPr/>
                    <a:lstStyle/>
                    <a:p>
                      <a:r>
                        <a:rPr lang="en-US" sz="500" dirty="0"/>
                        <a:t>0.8%</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3418757726"/>
                  </a:ext>
                </a:extLst>
              </a:tr>
              <a:tr h="130120">
                <a:tc>
                  <a:txBody>
                    <a:bodyPr/>
                    <a:lstStyle/>
                    <a:p>
                      <a:r>
                        <a:rPr lang="en-US" sz="500" dirty="0"/>
                        <a:t>Hispanic or Latin X</a:t>
                      </a:r>
                      <a:endParaRPr lang="en-US" sz="500" dirty="0">
                        <a:latin typeface="Palatino Linotype" panose="02040502050505030304" pitchFamily="18" charset="0"/>
                      </a:endParaRPr>
                    </a:p>
                  </a:txBody>
                  <a:tcPr marL="19050" marR="19050" marT="9525" marB="9525"/>
                </a:tc>
                <a:tc>
                  <a:txBody>
                    <a:bodyPr/>
                    <a:lstStyle/>
                    <a:p>
                      <a:r>
                        <a:rPr lang="en-US" sz="500" dirty="0"/>
                        <a:t>26</a:t>
                      </a:r>
                      <a:endParaRPr lang="en-US" sz="500" dirty="0">
                        <a:latin typeface="Palatino Linotype" panose="02040502050505030304" pitchFamily="18" charset="0"/>
                      </a:endParaRPr>
                    </a:p>
                  </a:txBody>
                  <a:tcPr marL="19050" marR="19050" marT="9525" marB="9525"/>
                </a:tc>
                <a:tc>
                  <a:txBody>
                    <a:bodyPr/>
                    <a:lstStyle/>
                    <a:p>
                      <a:r>
                        <a:rPr lang="en-US" sz="500" dirty="0"/>
                        <a:t>6.7%</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2734482313"/>
                  </a:ext>
                </a:extLst>
              </a:tr>
              <a:tr h="212924">
                <a:tc>
                  <a:txBody>
                    <a:bodyPr/>
                    <a:lstStyle/>
                    <a:p>
                      <a:r>
                        <a:rPr lang="en-US" sz="500" dirty="0"/>
                        <a:t>Native Hawaiian or Pacific Islander</a:t>
                      </a:r>
                      <a:endParaRPr lang="en-US" sz="500" dirty="0">
                        <a:latin typeface="Palatino Linotype" panose="02040502050505030304" pitchFamily="18" charset="0"/>
                      </a:endParaRPr>
                    </a:p>
                  </a:txBody>
                  <a:tcPr marL="19050" marR="19050" marT="9525" marB="9525"/>
                </a:tc>
                <a:tc>
                  <a:txBody>
                    <a:bodyPr/>
                    <a:lstStyle/>
                    <a:p>
                      <a:r>
                        <a:rPr lang="en-US" sz="500" dirty="0"/>
                        <a:t>2</a:t>
                      </a:r>
                      <a:endParaRPr lang="en-US" sz="500" dirty="0">
                        <a:latin typeface="Palatino Linotype" panose="02040502050505030304" pitchFamily="18" charset="0"/>
                      </a:endParaRPr>
                    </a:p>
                  </a:txBody>
                  <a:tcPr marL="19050" marR="19050" marT="9525" marB="9525"/>
                </a:tc>
                <a:tc>
                  <a:txBody>
                    <a:bodyPr/>
                    <a:lstStyle/>
                    <a:p>
                      <a:r>
                        <a:rPr lang="en-US" sz="500" dirty="0"/>
                        <a:t>0.5%</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2575201347"/>
                  </a:ext>
                </a:extLst>
              </a:tr>
              <a:tr h="141950">
                <a:tc>
                  <a:txBody>
                    <a:bodyPr/>
                    <a:lstStyle/>
                    <a:p>
                      <a:r>
                        <a:rPr lang="en-US" sz="500" dirty="0"/>
                        <a:t>Asian</a:t>
                      </a:r>
                      <a:endParaRPr lang="en-US" sz="500" dirty="0">
                        <a:latin typeface="Palatino Linotype" panose="02040502050505030304" pitchFamily="18" charset="0"/>
                      </a:endParaRPr>
                    </a:p>
                  </a:txBody>
                  <a:tcPr marL="19050" marR="19050" marT="9525" marB="9525"/>
                </a:tc>
                <a:tc>
                  <a:txBody>
                    <a:bodyPr/>
                    <a:lstStyle/>
                    <a:p>
                      <a:r>
                        <a:rPr lang="en-US" sz="500" dirty="0"/>
                        <a:t>29</a:t>
                      </a:r>
                      <a:endParaRPr lang="en-US" sz="500" dirty="0">
                        <a:latin typeface="Palatino Linotype" panose="02040502050505030304" pitchFamily="18" charset="0"/>
                      </a:endParaRPr>
                    </a:p>
                  </a:txBody>
                  <a:tcPr marL="19050" marR="19050" marT="9525" marB="9525"/>
                </a:tc>
                <a:tc>
                  <a:txBody>
                    <a:bodyPr/>
                    <a:lstStyle/>
                    <a:p>
                      <a:r>
                        <a:rPr lang="en-US" sz="500" dirty="0"/>
                        <a:t>7.5%</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126162280"/>
                  </a:ext>
                </a:extLst>
              </a:tr>
              <a:tr h="139771">
                <a:tc>
                  <a:txBody>
                    <a:bodyPr/>
                    <a:lstStyle/>
                    <a:p>
                      <a:r>
                        <a:rPr lang="en-US" sz="500" dirty="0"/>
                        <a:t>Total</a:t>
                      </a:r>
                      <a:endParaRPr lang="en-US" sz="500" dirty="0">
                        <a:latin typeface="Palatino Linotype" panose="02040502050505030304" pitchFamily="18" charset="0"/>
                      </a:endParaRPr>
                    </a:p>
                  </a:txBody>
                  <a:tcPr marL="19050" marR="19050" marT="9525" marB="9525"/>
                </a:tc>
                <a:tc>
                  <a:txBody>
                    <a:bodyPr/>
                    <a:lstStyle/>
                    <a:p>
                      <a:r>
                        <a:rPr lang="en-US" sz="500" dirty="0"/>
                        <a:t>389</a:t>
                      </a:r>
                      <a:endParaRPr lang="en-US" sz="500" dirty="0">
                        <a:latin typeface="Palatino Linotype" panose="02040502050505030304" pitchFamily="18" charset="0"/>
                      </a:endParaRPr>
                    </a:p>
                  </a:txBody>
                  <a:tcPr marL="19050" marR="19050" marT="9525" marB="9525"/>
                </a:tc>
                <a:tc>
                  <a:txBody>
                    <a:bodyPr/>
                    <a:lstStyle/>
                    <a:p>
                      <a:r>
                        <a:rPr lang="en-US" sz="500" dirty="0"/>
                        <a:t>100%</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2665170366"/>
                  </a:ext>
                </a:extLst>
              </a:tr>
            </a:tbl>
          </a:graphicData>
        </a:graphic>
      </p:graphicFrame>
      <p:sp>
        <p:nvSpPr>
          <p:cNvPr id="15" name="Rectangle 14">
            <a:extLst>
              <a:ext uri="{FF2B5EF4-FFF2-40B4-BE49-F238E27FC236}">
                <a16:creationId xmlns:a16="http://schemas.microsoft.com/office/drawing/2014/main" id="{4CBD9513-3BF8-051D-374F-C19C077CF6E6}"/>
              </a:ext>
            </a:extLst>
          </p:cNvPr>
          <p:cNvSpPr/>
          <p:nvPr/>
        </p:nvSpPr>
        <p:spPr bwMode="auto">
          <a:xfrm>
            <a:off x="7600156" y="31750"/>
            <a:ext cx="1516063" cy="774568"/>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19050" tIns="9525" rIns="19050" bIns="9525" numCol="1" rtlCol="0" anchor="ctr" anchorCtr="0" compatLnSpc="1">
            <a:prstTxWarp prst="textNoShape">
              <a:avLst/>
            </a:prstTxWarp>
          </a:bodyPr>
          <a:lstStyle/>
          <a:p>
            <a:pPr algn="ctr" defTabSz="333322" eaLnBrk="0" fontAlgn="base" hangingPunct="0">
              <a:spcBef>
                <a:spcPct val="0"/>
              </a:spcBef>
              <a:spcAft>
                <a:spcPct val="0"/>
              </a:spcAft>
            </a:pPr>
            <a:endParaRPr lang="en-US" sz="875">
              <a:latin typeface="Times New Roman" charset="0"/>
              <a:ea typeface="ＭＳ Ｐゴシック" charset="0"/>
            </a:endParaRPr>
          </a:p>
        </p:txBody>
      </p:sp>
      <p:pic>
        <p:nvPicPr>
          <p:cNvPr id="1026" name="Picture 2" descr="Rotunda-icon-2x1 - Medicine in Motion News">
            <a:extLst>
              <a:ext uri="{FF2B5EF4-FFF2-40B4-BE49-F238E27FC236}">
                <a16:creationId xmlns:a16="http://schemas.microsoft.com/office/drawing/2014/main" id="{B28250DA-E21E-E42D-3483-B61B56DDB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0" y="27674"/>
            <a:ext cx="1384939" cy="7786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a letter v&#10;&#10;AI-generated content may be incorrect.">
            <a:extLst>
              <a:ext uri="{FF2B5EF4-FFF2-40B4-BE49-F238E27FC236}">
                <a16:creationId xmlns:a16="http://schemas.microsoft.com/office/drawing/2014/main" id="{2B47BDD1-9B52-BEFE-9D91-4FA27FBF0794}"/>
              </a:ext>
            </a:extLst>
          </p:cNvPr>
          <p:cNvPicPr>
            <a:picLocks noChangeAspect="1"/>
          </p:cNvPicPr>
          <p:nvPr/>
        </p:nvPicPr>
        <p:blipFill>
          <a:blip r:embed="rId7"/>
          <a:stretch>
            <a:fillRect/>
          </a:stretch>
        </p:blipFill>
        <p:spPr>
          <a:xfrm>
            <a:off x="7448937" y="8883"/>
            <a:ext cx="1135877" cy="795114"/>
          </a:xfrm>
          <a:prstGeom prst="rect">
            <a:avLst/>
          </a:prstGeom>
        </p:spPr>
      </p:pic>
      <p:graphicFrame>
        <p:nvGraphicFramePr>
          <p:cNvPr id="19" name="Table 18">
            <a:extLst>
              <a:ext uri="{FF2B5EF4-FFF2-40B4-BE49-F238E27FC236}">
                <a16:creationId xmlns:a16="http://schemas.microsoft.com/office/drawing/2014/main" id="{53C6D310-1FEC-48A4-4725-DF682A79F956}"/>
              </a:ext>
            </a:extLst>
          </p:cNvPr>
          <p:cNvGraphicFramePr>
            <a:graphicFrameLocks noGrp="1"/>
          </p:cNvGraphicFramePr>
          <p:nvPr/>
        </p:nvGraphicFramePr>
        <p:xfrm>
          <a:off x="4626871" y="5654689"/>
          <a:ext cx="2191471" cy="760112"/>
        </p:xfrm>
        <a:graphic>
          <a:graphicData uri="http://schemas.openxmlformats.org/drawingml/2006/table">
            <a:tbl>
              <a:tblPr firstRow="1" bandRow="1">
                <a:tableStyleId>{9DCAF9ED-07DC-4A11-8D7F-57B35C25682E}</a:tableStyleId>
              </a:tblPr>
              <a:tblGrid>
                <a:gridCol w="391756">
                  <a:extLst>
                    <a:ext uri="{9D8B030D-6E8A-4147-A177-3AD203B41FA5}">
                      <a16:colId xmlns:a16="http://schemas.microsoft.com/office/drawing/2014/main" val="1930626899"/>
                    </a:ext>
                  </a:extLst>
                </a:gridCol>
                <a:gridCol w="338734">
                  <a:extLst>
                    <a:ext uri="{9D8B030D-6E8A-4147-A177-3AD203B41FA5}">
                      <a16:colId xmlns:a16="http://schemas.microsoft.com/office/drawing/2014/main" val="2846491353"/>
                    </a:ext>
                  </a:extLst>
                </a:gridCol>
                <a:gridCol w="345773">
                  <a:extLst>
                    <a:ext uri="{9D8B030D-6E8A-4147-A177-3AD203B41FA5}">
                      <a16:colId xmlns:a16="http://schemas.microsoft.com/office/drawing/2014/main" val="211496473"/>
                    </a:ext>
                  </a:extLst>
                </a:gridCol>
                <a:gridCol w="262218">
                  <a:extLst>
                    <a:ext uri="{9D8B030D-6E8A-4147-A177-3AD203B41FA5}">
                      <a16:colId xmlns:a16="http://schemas.microsoft.com/office/drawing/2014/main" val="641347817"/>
                    </a:ext>
                  </a:extLst>
                </a:gridCol>
                <a:gridCol w="443675">
                  <a:extLst>
                    <a:ext uri="{9D8B030D-6E8A-4147-A177-3AD203B41FA5}">
                      <a16:colId xmlns:a16="http://schemas.microsoft.com/office/drawing/2014/main" val="2762284097"/>
                    </a:ext>
                  </a:extLst>
                </a:gridCol>
                <a:gridCol w="409315">
                  <a:extLst>
                    <a:ext uri="{9D8B030D-6E8A-4147-A177-3AD203B41FA5}">
                      <a16:colId xmlns:a16="http://schemas.microsoft.com/office/drawing/2014/main" val="744174946"/>
                    </a:ext>
                  </a:extLst>
                </a:gridCol>
              </a:tblGrid>
              <a:tr h="230674">
                <a:tc>
                  <a:txBody>
                    <a:bodyPr/>
                    <a:lstStyle/>
                    <a:p>
                      <a:endParaRPr lang="en-US" sz="500" dirty="0">
                        <a:latin typeface="Palatino Linotype" panose="02040502050505030304" pitchFamily="18" charset="0"/>
                      </a:endParaRPr>
                    </a:p>
                  </a:txBody>
                  <a:tcPr marL="19050" marR="19050" marT="9525" marB="9525"/>
                </a:tc>
                <a:tc>
                  <a:txBody>
                    <a:bodyPr/>
                    <a:lstStyle/>
                    <a:p>
                      <a:r>
                        <a:rPr lang="en-US" sz="500" dirty="0"/>
                        <a:t>Lifetime Average</a:t>
                      </a:r>
                      <a:endParaRPr lang="en-US" sz="500" dirty="0">
                        <a:latin typeface="Palatino Linotype" panose="02040502050505030304" pitchFamily="18" charset="0"/>
                      </a:endParaRPr>
                    </a:p>
                  </a:txBody>
                  <a:tcPr marL="19050" marR="19050" marT="9525" marB="9525"/>
                </a:tc>
                <a:tc>
                  <a:txBody>
                    <a:bodyPr/>
                    <a:lstStyle/>
                    <a:p>
                      <a:r>
                        <a:rPr lang="en-US" sz="500" dirty="0"/>
                        <a:t>Exclusion/rejection</a:t>
                      </a:r>
                      <a:endParaRPr lang="en-US" sz="500" dirty="0">
                        <a:latin typeface="Palatino Linotype" panose="02040502050505030304" pitchFamily="18" charset="0"/>
                      </a:endParaRPr>
                    </a:p>
                  </a:txBody>
                  <a:tcPr marL="19050" marR="19050" marT="9525" marB="9525"/>
                </a:tc>
                <a:tc>
                  <a:txBody>
                    <a:bodyPr/>
                    <a:lstStyle/>
                    <a:p>
                      <a:r>
                        <a:rPr lang="en-US" sz="500" dirty="0"/>
                        <a:t>Stigma</a:t>
                      </a:r>
                      <a:endParaRPr lang="en-US" sz="500" dirty="0">
                        <a:latin typeface="Palatino Linotype" panose="02040502050505030304" pitchFamily="18" charset="0"/>
                      </a:endParaRPr>
                    </a:p>
                  </a:txBody>
                  <a:tcPr marL="19050" marR="19050" marT="9525" marB="9525"/>
                </a:tc>
                <a:tc>
                  <a:txBody>
                    <a:bodyPr/>
                    <a:lstStyle/>
                    <a:p>
                      <a:r>
                        <a:rPr lang="en-US" sz="500" dirty="0"/>
                        <a:t>Discrimination</a:t>
                      </a:r>
                      <a:endParaRPr lang="en-US" sz="500" dirty="0">
                        <a:latin typeface="Palatino Linotype" panose="02040502050505030304" pitchFamily="18" charset="0"/>
                      </a:endParaRPr>
                    </a:p>
                  </a:txBody>
                  <a:tcPr marL="19050" marR="19050" marT="9525" marB="9525"/>
                </a:tc>
                <a:tc>
                  <a:txBody>
                    <a:bodyPr/>
                    <a:lstStyle/>
                    <a:p>
                      <a:r>
                        <a:rPr lang="en-US" sz="500" dirty="0"/>
                        <a:t>Threat/</a:t>
                      </a:r>
                    </a:p>
                    <a:p>
                      <a:r>
                        <a:rPr lang="en-US" sz="500" dirty="0"/>
                        <a:t>Aggression</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491436896"/>
                  </a:ext>
                </a:extLst>
              </a:tr>
              <a:tr h="179426">
                <a:tc>
                  <a:txBody>
                    <a:bodyPr/>
                    <a:lstStyle/>
                    <a:p>
                      <a:r>
                        <a:rPr lang="en-US" sz="500" i="1" dirty="0"/>
                        <a:t>X</a:t>
                      </a:r>
                      <a:r>
                        <a:rPr lang="en-US" sz="500" baseline="30000" dirty="0"/>
                        <a:t>2</a:t>
                      </a:r>
                      <a:endParaRPr lang="en-US" sz="500" baseline="30000" dirty="0">
                        <a:latin typeface="Palatino Linotype" panose="02040502050505030304" pitchFamily="18" charset="0"/>
                      </a:endParaRPr>
                    </a:p>
                  </a:txBody>
                  <a:tcPr marL="19050" marR="19050" marT="9525" marB="9525"/>
                </a:tc>
                <a:tc>
                  <a:txBody>
                    <a:bodyPr/>
                    <a:lstStyle/>
                    <a:p>
                      <a:r>
                        <a:rPr lang="en-US" sz="500" dirty="0"/>
                        <a:t>28.14</a:t>
                      </a:r>
                      <a:endParaRPr lang="en-US" sz="500" dirty="0">
                        <a:latin typeface="Palatino Linotype" panose="02040502050505030304" pitchFamily="18" charset="0"/>
                      </a:endParaRPr>
                    </a:p>
                  </a:txBody>
                  <a:tcPr marL="19050" marR="19050" marT="9525" marB="9525"/>
                </a:tc>
                <a:tc>
                  <a:txBody>
                    <a:bodyPr/>
                    <a:lstStyle/>
                    <a:p>
                      <a:r>
                        <a:rPr lang="en-US" sz="500" dirty="0"/>
                        <a:t>20.627</a:t>
                      </a:r>
                      <a:endParaRPr lang="en-US" sz="500" dirty="0">
                        <a:latin typeface="Palatino Linotype" panose="02040502050505030304" pitchFamily="18" charset="0"/>
                      </a:endParaRPr>
                    </a:p>
                  </a:txBody>
                  <a:tcPr marL="19050" marR="19050" marT="9525" marB="9525"/>
                </a:tc>
                <a:tc>
                  <a:txBody>
                    <a:bodyPr/>
                    <a:lstStyle/>
                    <a:p>
                      <a:r>
                        <a:rPr lang="en-US" sz="500" dirty="0"/>
                        <a:t>18.644</a:t>
                      </a:r>
                      <a:endParaRPr lang="en-US" sz="500" dirty="0">
                        <a:latin typeface="Palatino Linotype" panose="02040502050505030304" pitchFamily="18" charset="0"/>
                      </a:endParaRPr>
                    </a:p>
                  </a:txBody>
                  <a:tcPr marL="19050" marR="19050" marT="9525" marB="9525"/>
                </a:tc>
                <a:tc>
                  <a:txBody>
                    <a:bodyPr/>
                    <a:lstStyle/>
                    <a:p>
                      <a:r>
                        <a:rPr lang="en-US" sz="500" dirty="0"/>
                        <a:t>27.516</a:t>
                      </a:r>
                      <a:endParaRPr lang="en-US" sz="500" dirty="0">
                        <a:latin typeface="Palatino Linotype" panose="02040502050505030304" pitchFamily="18" charset="0"/>
                      </a:endParaRPr>
                    </a:p>
                  </a:txBody>
                  <a:tcPr marL="19050" marR="19050" marT="9525" marB="9525"/>
                </a:tc>
                <a:tc>
                  <a:txBody>
                    <a:bodyPr/>
                    <a:lstStyle/>
                    <a:p>
                      <a:r>
                        <a:rPr lang="en-US" sz="500" dirty="0"/>
                        <a:t>5.032</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64198266"/>
                  </a:ext>
                </a:extLst>
              </a:tr>
              <a:tr h="191067">
                <a:tc>
                  <a:txBody>
                    <a:bodyPr/>
                    <a:lstStyle/>
                    <a:p>
                      <a:r>
                        <a:rPr lang="en-US" sz="500" dirty="0" err="1"/>
                        <a:t>dF</a:t>
                      </a:r>
                      <a:endParaRPr lang="en-US" sz="500" dirty="0">
                        <a:latin typeface="Palatino Linotype" panose="02040502050505030304" pitchFamily="18" charset="0"/>
                      </a:endParaRPr>
                    </a:p>
                  </a:txBody>
                  <a:tcPr marL="19050" marR="19050" marT="9525" marB="9525"/>
                </a:tc>
                <a:tc>
                  <a:txBody>
                    <a:bodyPr/>
                    <a:lstStyle/>
                    <a:p>
                      <a:r>
                        <a:rPr lang="en-US" sz="500" dirty="0"/>
                        <a:t>5</a:t>
                      </a:r>
                      <a:endParaRPr lang="en-US" sz="500" dirty="0">
                        <a:latin typeface="Palatino Linotype" panose="02040502050505030304" pitchFamily="18" charset="0"/>
                      </a:endParaRPr>
                    </a:p>
                  </a:txBody>
                  <a:tcPr marL="19050" marR="19050" marT="9525" marB="9525"/>
                </a:tc>
                <a:tc>
                  <a:txBody>
                    <a:bodyPr/>
                    <a:lstStyle/>
                    <a:p>
                      <a:r>
                        <a:rPr lang="en-US" sz="500" dirty="0"/>
                        <a:t>5</a:t>
                      </a:r>
                      <a:endParaRPr lang="en-US" sz="500" dirty="0">
                        <a:latin typeface="Palatino Linotype" panose="02040502050505030304" pitchFamily="18" charset="0"/>
                      </a:endParaRPr>
                    </a:p>
                  </a:txBody>
                  <a:tcPr marL="19050" marR="19050" marT="9525" marB="9525"/>
                </a:tc>
                <a:tc>
                  <a:txBody>
                    <a:bodyPr/>
                    <a:lstStyle/>
                    <a:p>
                      <a:r>
                        <a:rPr lang="en-US" sz="500" dirty="0"/>
                        <a:t>5</a:t>
                      </a:r>
                      <a:endParaRPr lang="en-US" sz="500" dirty="0">
                        <a:latin typeface="Palatino Linotype" panose="02040502050505030304" pitchFamily="18" charset="0"/>
                      </a:endParaRPr>
                    </a:p>
                  </a:txBody>
                  <a:tcPr marL="19050" marR="19050" marT="9525" marB="9525"/>
                </a:tc>
                <a:tc>
                  <a:txBody>
                    <a:bodyPr/>
                    <a:lstStyle/>
                    <a:p>
                      <a:r>
                        <a:rPr lang="en-US" sz="500" dirty="0"/>
                        <a:t>5</a:t>
                      </a:r>
                      <a:endParaRPr lang="en-US" sz="500" dirty="0">
                        <a:latin typeface="Palatino Linotype" panose="02040502050505030304" pitchFamily="18" charset="0"/>
                      </a:endParaRPr>
                    </a:p>
                  </a:txBody>
                  <a:tcPr marL="19050" marR="19050" marT="9525" marB="9525"/>
                </a:tc>
                <a:tc>
                  <a:txBody>
                    <a:bodyPr/>
                    <a:lstStyle/>
                    <a:p>
                      <a:r>
                        <a:rPr lang="en-US" sz="500" dirty="0"/>
                        <a:t>5</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1863086091"/>
                  </a:ext>
                </a:extLst>
              </a:tr>
              <a:tr h="158945">
                <a:tc>
                  <a:txBody>
                    <a:bodyPr/>
                    <a:lstStyle/>
                    <a:p>
                      <a:r>
                        <a:rPr lang="en-US" sz="500" dirty="0"/>
                        <a:t>Significance</a:t>
                      </a:r>
                      <a:endParaRPr lang="en-US" sz="500" dirty="0">
                        <a:latin typeface="Palatino Linotype" panose="02040502050505030304" pitchFamily="18" charset="0"/>
                      </a:endParaRPr>
                    </a:p>
                  </a:txBody>
                  <a:tcPr marL="19050" marR="19050" marT="9525" marB="9525"/>
                </a:tc>
                <a:tc>
                  <a:txBody>
                    <a:bodyPr/>
                    <a:lstStyle/>
                    <a:p>
                      <a:r>
                        <a:rPr lang="en-US" sz="500" dirty="0"/>
                        <a:t>&lt;0.001</a:t>
                      </a:r>
                      <a:endParaRPr lang="en-US" sz="500" dirty="0">
                        <a:latin typeface="Palatino Linotype" panose="02040502050505030304" pitchFamily="18" charset="0"/>
                      </a:endParaRPr>
                    </a:p>
                  </a:txBody>
                  <a:tcPr marL="19050" marR="19050" marT="9525" marB="9525"/>
                </a:tc>
                <a:tc>
                  <a:txBody>
                    <a:bodyPr/>
                    <a:lstStyle/>
                    <a:p>
                      <a:r>
                        <a:rPr lang="en-US" sz="500" dirty="0"/>
                        <a:t>&lt;0.001</a:t>
                      </a:r>
                      <a:endParaRPr lang="en-US" sz="500" dirty="0">
                        <a:latin typeface="Palatino Linotype" panose="02040502050505030304" pitchFamily="18" charset="0"/>
                      </a:endParaRPr>
                    </a:p>
                  </a:txBody>
                  <a:tcPr marL="19050" marR="19050" marT="9525" marB="9525"/>
                </a:tc>
                <a:tc>
                  <a:txBody>
                    <a:bodyPr/>
                    <a:lstStyle/>
                    <a:p>
                      <a:r>
                        <a:rPr lang="en-US" sz="500" dirty="0"/>
                        <a:t>0.002</a:t>
                      </a:r>
                      <a:endParaRPr lang="en-US" sz="500" dirty="0">
                        <a:latin typeface="Palatino Linotype" panose="02040502050505030304" pitchFamily="18" charset="0"/>
                      </a:endParaRPr>
                    </a:p>
                  </a:txBody>
                  <a:tcPr marL="19050" marR="19050" marT="9525" marB="9525"/>
                </a:tc>
                <a:tc>
                  <a:txBody>
                    <a:bodyPr/>
                    <a:lstStyle/>
                    <a:p>
                      <a:r>
                        <a:rPr lang="en-US" sz="500" dirty="0"/>
                        <a:t>&lt;0.001</a:t>
                      </a:r>
                      <a:endParaRPr lang="en-US" sz="500" dirty="0">
                        <a:latin typeface="Palatino Linotype" panose="02040502050505030304" pitchFamily="18" charset="0"/>
                      </a:endParaRPr>
                    </a:p>
                  </a:txBody>
                  <a:tcPr marL="19050" marR="19050" marT="9525" marB="9525"/>
                </a:tc>
                <a:tc>
                  <a:txBody>
                    <a:bodyPr/>
                    <a:lstStyle/>
                    <a:p>
                      <a:r>
                        <a:rPr lang="en-US" sz="500" dirty="0"/>
                        <a:t>0.412</a:t>
                      </a:r>
                      <a:endParaRPr lang="en-US" sz="500" dirty="0">
                        <a:latin typeface="Palatino Linotype" panose="02040502050505030304" pitchFamily="18" charset="0"/>
                      </a:endParaRPr>
                    </a:p>
                  </a:txBody>
                  <a:tcPr marL="19050" marR="19050" marT="9525" marB="9525"/>
                </a:tc>
                <a:extLst>
                  <a:ext uri="{0D108BD9-81ED-4DB2-BD59-A6C34878D82A}">
                    <a16:rowId xmlns:a16="http://schemas.microsoft.com/office/drawing/2014/main" val="3823959859"/>
                  </a:ext>
                </a:extLst>
              </a:tr>
            </a:tbl>
          </a:graphicData>
        </a:graphic>
      </p:graphicFrame>
      <p:sp>
        <p:nvSpPr>
          <p:cNvPr id="20" name="Text Box 2126">
            <a:extLst>
              <a:ext uri="{FF2B5EF4-FFF2-40B4-BE49-F238E27FC236}">
                <a16:creationId xmlns:a16="http://schemas.microsoft.com/office/drawing/2014/main" id="{2FF8A6A8-A489-C6E2-D4C4-03C2F3339427}"/>
              </a:ext>
            </a:extLst>
          </p:cNvPr>
          <p:cNvSpPr txBox="1">
            <a:spLocks noChangeArrowheads="1"/>
          </p:cNvSpPr>
          <p:nvPr/>
        </p:nvSpPr>
        <p:spPr bwMode="auto">
          <a:xfrm>
            <a:off x="2241290" y="1180716"/>
            <a:ext cx="2286000" cy="285750"/>
          </a:xfrm>
          <a:prstGeom prst="rect">
            <a:avLst/>
          </a:prstGeom>
          <a:noFill/>
          <a:ln>
            <a:noFill/>
          </a:ln>
          <a:effectLst>
            <a:outerShdw blurRad="50800" dist="38100" dir="18900000" algn="bl" rotWithShape="0">
              <a:srgbClr val="808080">
                <a:alpha val="39999"/>
              </a:srgbClr>
            </a:outerShdw>
          </a:effectLst>
        </p:spPr>
        <p:txBody>
          <a:bodyPr lIns="17390" tIns="165207" rIns="17390" bIns="165207" anchor="ctr"/>
          <a:lstStyle>
            <a:lvl1pPr defTabSz="833438">
              <a:defRPr sz="4200">
                <a:solidFill>
                  <a:schemeClr val="tx1"/>
                </a:solidFill>
                <a:latin typeface="Times New Roman" charset="0"/>
                <a:ea typeface="ＭＳ Ｐゴシック" charset="0"/>
                <a:cs typeface="ＭＳ Ｐゴシック" charset="0"/>
              </a:defRPr>
            </a:lvl1pPr>
            <a:lvl2pPr marL="742950" indent="-285750" defTabSz="833438">
              <a:defRPr sz="4200">
                <a:solidFill>
                  <a:schemeClr val="tx1"/>
                </a:solidFill>
                <a:latin typeface="Times New Roman" charset="0"/>
                <a:ea typeface="ＭＳ Ｐゴシック" charset="0"/>
              </a:defRPr>
            </a:lvl2pPr>
            <a:lvl3pPr marL="1143000" indent="-228600" defTabSz="833438">
              <a:defRPr sz="4200">
                <a:solidFill>
                  <a:schemeClr val="tx1"/>
                </a:solidFill>
                <a:latin typeface="Times New Roman" charset="0"/>
                <a:ea typeface="ＭＳ Ｐゴシック" charset="0"/>
              </a:defRPr>
            </a:lvl3pPr>
            <a:lvl4pPr marL="1600200" indent="-228600" defTabSz="833438">
              <a:defRPr sz="4200">
                <a:solidFill>
                  <a:schemeClr val="tx1"/>
                </a:solidFill>
                <a:latin typeface="Times New Roman" charset="0"/>
                <a:ea typeface="ＭＳ Ｐゴシック" charset="0"/>
              </a:defRPr>
            </a:lvl4pPr>
            <a:lvl5pPr marL="2057400" indent="-228600" defTabSz="833438">
              <a:defRPr sz="4200">
                <a:solidFill>
                  <a:schemeClr val="tx1"/>
                </a:solidFill>
                <a:latin typeface="Times New Roman" charset="0"/>
                <a:ea typeface="ＭＳ Ｐゴシック" charset="0"/>
              </a:defRPr>
            </a:lvl5pPr>
            <a:lvl6pPr marL="25146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6pPr>
            <a:lvl7pPr marL="29718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7pPr>
            <a:lvl8pPr marL="34290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8pPr>
            <a:lvl9pPr marL="3886200" indent="-228600" algn="ctr" defTabSz="833438" eaLnBrk="0" fontAlgn="base" hangingPunct="0">
              <a:spcBef>
                <a:spcPct val="0"/>
              </a:spcBef>
              <a:spcAft>
                <a:spcPct val="0"/>
              </a:spcAft>
              <a:defRPr sz="4200">
                <a:solidFill>
                  <a:schemeClr val="tx1"/>
                </a:solidFill>
                <a:latin typeface="Times New Roman" charset="0"/>
                <a:ea typeface="ＭＳ Ｐゴシック" charset="0"/>
              </a:defRPr>
            </a:lvl9pPr>
          </a:lstStyle>
          <a:p>
            <a:pPr algn="ctr">
              <a:spcBef>
                <a:spcPct val="50000"/>
              </a:spcBef>
              <a:defRPr/>
            </a:pPr>
            <a:r>
              <a:rPr lang="en-US" sz="1500" b="1" i="1" dirty="0">
                <a:solidFill>
                  <a:srgbClr val="0F3B62"/>
                </a:solidFill>
                <a:latin typeface="Palatino Linotype" charset="0"/>
                <a:cs typeface="Palatino Linotype" charset="0"/>
              </a:rPr>
              <a:t>Purpose</a:t>
            </a:r>
          </a:p>
        </p:txBody>
      </p:sp>
      <p:sp>
        <p:nvSpPr>
          <p:cNvPr id="21" name="TextBox 20">
            <a:extLst>
              <a:ext uri="{FF2B5EF4-FFF2-40B4-BE49-F238E27FC236}">
                <a16:creationId xmlns:a16="http://schemas.microsoft.com/office/drawing/2014/main" id="{65DCB137-8A49-EC4B-AE67-E2807B090203}"/>
              </a:ext>
            </a:extLst>
          </p:cNvPr>
          <p:cNvSpPr txBox="1"/>
          <p:nvPr/>
        </p:nvSpPr>
        <p:spPr>
          <a:xfrm>
            <a:off x="2327477" y="1514777"/>
            <a:ext cx="2199813" cy="1592744"/>
          </a:xfrm>
          <a:prstGeom prst="rect">
            <a:avLst/>
          </a:prstGeom>
          <a:noFill/>
        </p:spPr>
        <p:txBody>
          <a:bodyPr wrap="square" rtlCol="0">
            <a:spAutoFit/>
          </a:bodyPr>
          <a:lstStyle/>
          <a:p>
            <a:pPr marL="59522" indent="-59522">
              <a:buFont typeface="Arial,Sans-Serif"/>
              <a:buChar char="•"/>
            </a:pPr>
            <a:r>
              <a:rPr lang="en-US" sz="750" b="1" dirty="0">
                <a:latin typeface="Palatino Linotype" panose="02040502050505030304" pitchFamily="18" charset="0"/>
                <a:cs typeface="Times New Roman"/>
              </a:rPr>
              <a:t>Purpose: </a:t>
            </a:r>
            <a:r>
              <a:rPr lang="en-US" sz="750" dirty="0">
                <a:latin typeface="Palatino Linotype" panose="02040502050505030304" pitchFamily="18" charset="0"/>
                <a:cs typeface="Times New Roman"/>
              </a:rPr>
              <a:t>This study aims to provide information on how Black/African American and Latin X/Hispanic athletic communities' athletic trainers experience discrimination in the workplace so that interventions can be implemented to reduce discrimination and help communities entering communities.</a:t>
            </a:r>
          </a:p>
          <a:p>
            <a:pPr marL="59522" indent="-59522">
              <a:buFont typeface="Arial,Sans-Serif"/>
              <a:buChar char="•"/>
            </a:pPr>
            <a:r>
              <a:rPr lang="en-US" sz="750" b="1" dirty="0">
                <a:latin typeface="Palatino Linotype" panose="02040502050505030304" pitchFamily="18" charset="0"/>
                <a:cs typeface="Times New Roman"/>
              </a:rPr>
              <a:t>Research Question: </a:t>
            </a:r>
            <a:r>
              <a:rPr lang="en-US" sz="750" dirty="0">
                <a:latin typeface="Palatino Linotype" panose="02040502050505030304" pitchFamily="18" charset="0"/>
                <a:cs typeface="Times New Roman"/>
              </a:rPr>
              <a:t>Do Black/African American and Latin X/Hispanic athletic trainers experience greater levels of discrimination in the workplace in comparison to majority groups (White/Caucasian)?</a:t>
            </a:r>
          </a:p>
        </p:txBody>
      </p:sp>
      <p:sp>
        <p:nvSpPr>
          <p:cNvPr id="22" name="TextBox 21">
            <a:extLst>
              <a:ext uri="{FF2B5EF4-FFF2-40B4-BE49-F238E27FC236}">
                <a16:creationId xmlns:a16="http://schemas.microsoft.com/office/drawing/2014/main" id="{1D44DB86-C9C0-E6CA-D39A-D595A8376D00}"/>
              </a:ext>
            </a:extLst>
          </p:cNvPr>
          <p:cNvSpPr txBox="1"/>
          <p:nvPr/>
        </p:nvSpPr>
        <p:spPr>
          <a:xfrm>
            <a:off x="4629188" y="5333643"/>
            <a:ext cx="2058723" cy="194990"/>
          </a:xfrm>
          <a:prstGeom prst="rect">
            <a:avLst/>
          </a:prstGeom>
          <a:noFill/>
        </p:spPr>
        <p:txBody>
          <a:bodyPr wrap="square" rtlCol="0">
            <a:spAutoFit/>
          </a:bodyPr>
          <a:lstStyle/>
          <a:p>
            <a:r>
              <a:rPr lang="en-US" sz="667" b="1" dirty="0">
                <a:latin typeface="Palatino Linotype" panose="02040502050505030304" pitchFamily="18" charset="0"/>
              </a:rPr>
              <a:t>Table 1: </a:t>
            </a:r>
            <a:r>
              <a:rPr lang="en-US" sz="667" dirty="0">
                <a:latin typeface="Palatino Linotype" panose="02040502050505030304" pitchFamily="18" charset="0"/>
              </a:rPr>
              <a:t>Demographics of Sample </a:t>
            </a:r>
          </a:p>
        </p:txBody>
      </p:sp>
      <p:sp>
        <p:nvSpPr>
          <p:cNvPr id="23" name="TextBox 22">
            <a:extLst>
              <a:ext uri="{FF2B5EF4-FFF2-40B4-BE49-F238E27FC236}">
                <a16:creationId xmlns:a16="http://schemas.microsoft.com/office/drawing/2014/main" id="{829FF109-2F37-C74A-382D-8FA9F68F1FC7}"/>
              </a:ext>
            </a:extLst>
          </p:cNvPr>
          <p:cNvSpPr txBox="1"/>
          <p:nvPr/>
        </p:nvSpPr>
        <p:spPr>
          <a:xfrm>
            <a:off x="4626871" y="6447305"/>
            <a:ext cx="2058723" cy="297646"/>
          </a:xfrm>
          <a:prstGeom prst="rect">
            <a:avLst/>
          </a:prstGeom>
          <a:noFill/>
        </p:spPr>
        <p:txBody>
          <a:bodyPr wrap="square" rtlCol="0">
            <a:spAutoFit/>
          </a:bodyPr>
          <a:lstStyle/>
          <a:p>
            <a:r>
              <a:rPr lang="en-US" sz="667" b="1" dirty="0">
                <a:latin typeface="Palatino Linotype" panose="02040502050505030304" pitchFamily="18" charset="0"/>
              </a:rPr>
              <a:t>Table 2: </a:t>
            </a:r>
            <a:r>
              <a:rPr lang="en-US" sz="667" dirty="0">
                <a:latin typeface="Palatino Linotype" panose="02040502050505030304" pitchFamily="18" charset="0"/>
              </a:rPr>
              <a:t>Significant outcomes of Discrimination by Subscale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A0E62-256D-A6A9-A8E9-58B405C3DC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D28D95-FA53-94B2-35B0-C9A8F0C8679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8961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83E7-7FC5-A42F-79DD-2B530BBC00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CE0DC3-4DDB-911E-731D-EF37020E8A4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84629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3494E-705B-6F38-BA62-5345B41069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602A32-D1E7-E967-6900-34B5D6559787}"/>
              </a:ext>
            </a:extLst>
          </p:cNvPr>
          <p:cNvPicPr>
            <a:picLocks noChangeAspect="1"/>
          </p:cNvPicPr>
          <p:nvPr/>
        </p:nvPicPr>
        <p:blipFill>
          <a:blip r:embed="rId2"/>
          <a:stretch>
            <a:fillRect/>
          </a:stretch>
        </p:blipFill>
        <p:spPr>
          <a:xfrm>
            <a:off x="0" y="-1"/>
            <a:ext cx="10129652" cy="7597239"/>
          </a:xfrm>
          <a:prstGeom prst="rect">
            <a:avLst/>
          </a:prstGeom>
        </p:spPr>
      </p:pic>
    </p:spTree>
    <p:extLst>
      <p:ext uri="{BB962C8B-B14F-4D97-AF65-F5344CB8AC3E}">
        <p14:creationId xmlns:p14="http://schemas.microsoft.com/office/powerpoint/2010/main" val="2918101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51AEF-5F61-5DCA-902D-3F6CC8FA2B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1E837D-4F68-E424-E142-448EB7288C83}"/>
              </a:ext>
            </a:extLst>
          </p:cNvPr>
          <p:cNvPicPr>
            <a:picLocks noChangeAspect="1"/>
          </p:cNvPicPr>
          <p:nvPr/>
        </p:nvPicPr>
        <p:blipFill>
          <a:blip r:embed="rId2"/>
          <a:stretch>
            <a:fillRect/>
          </a:stretch>
        </p:blipFill>
        <p:spPr>
          <a:xfrm>
            <a:off x="0" y="160020"/>
            <a:ext cx="9153145" cy="6537960"/>
          </a:xfrm>
          <a:prstGeom prst="rect">
            <a:avLst/>
          </a:prstGeom>
        </p:spPr>
      </p:pic>
    </p:spTree>
    <p:extLst>
      <p:ext uri="{BB962C8B-B14F-4D97-AF65-F5344CB8AC3E}">
        <p14:creationId xmlns:p14="http://schemas.microsoft.com/office/powerpoint/2010/main" val="356300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C5E1D4B-26B2-ED0F-A977-6C47140DB66E}"/>
              </a:ext>
            </a:extLst>
          </p:cNvPr>
          <p:cNvSpPr/>
          <p:nvPr/>
        </p:nvSpPr>
        <p:spPr>
          <a:xfrm>
            <a:off x="-10263" y="6592663"/>
            <a:ext cx="9154263" cy="26653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75" dirty="0"/>
          </a:p>
        </p:txBody>
      </p:sp>
      <p:sp>
        <p:nvSpPr>
          <p:cNvPr id="3" name="Rectangle 2">
            <a:extLst>
              <a:ext uri="{FF2B5EF4-FFF2-40B4-BE49-F238E27FC236}">
                <a16:creationId xmlns:a16="http://schemas.microsoft.com/office/drawing/2014/main" id="{1278CF6E-0AAA-4216-4A5D-2E024A7B2D7A}"/>
              </a:ext>
            </a:extLst>
          </p:cNvPr>
          <p:cNvSpPr/>
          <p:nvPr/>
        </p:nvSpPr>
        <p:spPr>
          <a:xfrm>
            <a:off x="-24105" y="-57660"/>
            <a:ext cx="9191003" cy="7440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75" dirty="0"/>
          </a:p>
        </p:txBody>
      </p:sp>
      <p:sp>
        <p:nvSpPr>
          <p:cNvPr id="30" name="Rectangle 29">
            <a:extLst>
              <a:ext uri="{FF2B5EF4-FFF2-40B4-BE49-F238E27FC236}">
                <a16:creationId xmlns:a16="http://schemas.microsoft.com/office/drawing/2014/main" id="{1C42ACDD-7493-0A96-1639-35A31360B9B1}"/>
              </a:ext>
            </a:extLst>
          </p:cNvPr>
          <p:cNvSpPr/>
          <p:nvPr/>
        </p:nvSpPr>
        <p:spPr>
          <a:xfrm>
            <a:off x="141664" y="747943"/>
            <a:ext cx="2289926"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INTRODUCTION</a:t>
            </a:r>
          </a:p>
        </p:txBody>
      </p:sp>
      <p:sp>
        <p:nvSpPr>
          <p:cNvPr id="2" name="Rectangle 1">
            <a:extLst>
              <a:ext uri="{FF2B5EF4-FFF2-40B4-BE49-F238E27FC236}">
                <a16:creationId xmlns:a16="http://schemas.microsoft.com/office/drawing/2014/main" id="{B0C5B857-0E51-4898-BAEF-B471D5E63813}"/>
              </a:ext>
            </a:extLst>
          </p:cNvPr>
          <p:cNvSpPr/>
          <p:nvPr/>
        </p:nvSpPr>
        <p:spPr>
          <a:xfrm>
            <a:off x="6491491" y="5554369"/>
            <a:ext cx="2611098" cy="950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200" tIns="133350" rIns="76200" rtlCol="0" anchor="t" anchorCtr="0"/>
          <a:lstStyle/>
          <a:p>
            <a:pPr marL="107139" indent="-107139">
              <a:buFont typeface="+mj-lt"/>
              <a:buAutoNum type="arabicPeriod"/>
            </a:pPr>
            <a:r>
              <a:rPr lang="en-US" sz="583" dirty="0">
                <a:solidFill>
                  <a:schemeClr val="tx1"/>
                </a:solidFill>
                <a:latin typeface="Franklin Gothic Book" panose="020B0503020102020204" pitchFamily="34" charset="0"/>
                <a:cs typeface="Arial" panose="020B0604020202020204" pitchFamily="34" charset="0"/>
              </a:rPr>
              <a:t>Troiano, R. P. et al. Physical activity in the United States measured by accelerometer. Med Sci Sports Exerc 40, 181–188 (2008).</a:t>
            </a:r>
          </a:p>
          <a:p>
            <a:pPr marL="107139" indent="-107139">
              <a:buFont typeface="+mj-lt"/>
              <a:buAutoNum type="arabicPeriod"/>
            </a:pPr>
            <a:r>
              <a:rPr lang="en-US" sz="583" dirty="0">
                <a:solidFill>
                  <a:schemeClr val="tx1"/>
                </a:solidFill>
                <a:latin typeface="Franklin Gothic Book" panose="020B0503020102020204" pitchFamily="34" charset="0"/>
                <a:cs typeface="Arial" panose="020B0604020202020204" pitchFamily="34" charset="0"/>
              </a:rPr>
              <a:t>Ardestani, M. M., Ferrigno, C., Moazen, M. &amp; Wimmer, M. A. From normal to fast walking: Impact of cadence and stride length on lower extremity joint moments. Gait &amp; Posture 46, 118–125 (2016).</a:t>
            </a:r>
          </a:p>
          <a:p>
            <a:pPr marL="107139" indent="-107139">
              <a:buFont typeface="+mj-lt"/>
              <a:buAutoNum type="arabicPeriod"/>
            </a:pPr>
            <a:r>
              <a:rPr lang="en-US" sz="583" dirty="0">
                <a:solidFill>
                  <a:schemeClr val="tx1"/>
                </a:solidFill>
                <a:latin typeface="Franklin Gothic Book" panose="020B0503020102020204" pitchFamily="34" charset="0"/>
                <a:cs typeface="Arial" panose="020B0604020202020204" pitchFamily="34" charset="0"/>
              </a:rPr>
              <a:t>Hart, H. F., Birmingham, T. B., Sritharan, P. &amp; Fischer, L. K. Walk Smarter, Not Harder: Effects of Cadence Manipulation on Gait Biomechanics in Patients with Patellofemoral Osteoarthritis. Medicine &amp; Science in Sports &amp; Exercise 55, 633 (2023).</a:t>
            </a:r>
          </a:p>
        </p:txBody>
      </p:sp>
      <p:cxnSp>
        <p:nvCxnSpPr>
          <p:cNvPr id="4" name="Straight Connector 3">
            <a:extLst>
              <a:ext uri="{FF2B5EF4-FFF2-40B4-BE49-F238E27FC236}">
                <a16:creationId xmlns:a16="http://schemas.microsoft.com/office/drawing/2014/main" id="{8A97C816-EF77-B6B5-F7BE-C2861C388AD2}"/>
              </a:ext>
            </a:extLst>
          </p:cNvPr>
          <p:cNvCxnSpPr>
            <a:cxnSpLocks/>
          </p:cNvCxnSpPr>
          <p:nvPr/>
        </p:nvCxnSpPr>
        <p:spPr>
          <a:xfrm>
            <a:off x="-3240" y="6590676"/>
            <a:ext cx="9154263" cy="0"/>
          </a:xfrm>
          <a:prstGeom prst="line">
            <a:avLst/>
          </a:prstGeom>
          <a:ln w="238125">
            <a:solidFill>
              <a:srgbClr val="E572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0A41A5-20C2-4900-E66C-7292BF0367AE}"/>
              </a:ext>
            </a:extLst>
          </p:cNvPr>
          <p:cNvCxnSpPr>
            <a:cxnSpLocks/>
          </p:cNvCxnSpPr>
          <p:nvPr/>
        </p:nvCxnSpPr>
        <p:spPr>
          <a:xfrm>
            <a:off x="-8748" y="686424"/>
            <a:ext cx="9154263" cy="0"/>
          </a:xfrm>
          <a:prstGeom prst="line">
            <a:avLst/>
          </a:prstGeom>
          <a:ln w="238125">
            <a:solidFill>
              <a:srgbClr val="E572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D21179-ADF3-BFEC-79FF-92FD45B165F1}"/>
              </a:ext>
            </a:extLst>
          </p:cNvPr>
          <p:cNvSpPr txBox="1"/>
          <p:nvPr/>
        </p:nvSpPr>
        <p:spPr>
          <a:xfrm>
            <a:off x="906518" y="-4152"/>
            <a:ext cx="7501135" cy="560282"/>
          </a:xfrm>
          <a:prstGeom prst="rect">
            <a:avLst/>
          </a:prstGeom>
          <a:noFill/>
        </p:spPr>
        <p:txBody>
          <a:bodyPr wrap="square" rtlCol="0">
            <a:spAutoFit/>
          </a:bodyPr>
          <a:lstStyle/>
          <a:p>
            <a:pPr algn="ctr"/>
            <a:r>
              <a:rPr lang="en-US" sz="1666" dirty="0">
                <a:solidFill>
                  <a:schemeClr val="bg1"/>
                </a:solidFill>
                <a:latin typeface="Franklin Gothic Medium" panose="020B0603020102020204" pitchFamily="34" charset="0"/>
              </a:rPr>
              <a:t>Impacts of Step Rate and Gait Speed Changes on Knee Moments Across Age</a:t>
            </a:r>
          </a:p>
          <a:p>
            <a:pPr algn="ctr"/>
            <a:r>
              <a:rPr lang="en-US" sz="1375" b="1" dirty="0">
                <a:solidFill>
                  <a:schemeClr val="bg1"/>
                </a:solidFill>
                <a:latin typeface="Franklin Gothic Book" panose="020B0503020102020204" pitchFamily="34" charset="0"/>
                <a:ea typeface="Bodoni Ornaments" pitchFamily="2" charset="0"/>
              </a:rPr>
              <a:t>Dante D. Goss, Jay Hertel</a:t>
            </a:r>
          </a:p>
        </p:txBody>
      </p:sp>
      <p:sp>
        <p:nvSpPr>
          <p:cNvPr id="24" name="Rectangle 23">
            <a:extLst>
              <a:ext uri="{FF2B5EF4-FFF2-40B4-BE49-F238E27FC236}">
                <a16:creationId xmlns:a16="http://schemas.microsoft.com/office/drawing/2014/main" id="{CA3A142E-F81E-E657-2A6A-9ADBB900220D}"/>
              </a:ext>
            </a:extLst>
          </p:cNvPr>
          <p:cNvSpPr/>
          <p:nvPr/>
        </p:nvSpPr>
        <p:spPr>
          <a:xfrm>
            <a:off x="2708741" y="746160"/>
            <a:ext cx="3728531" cy="57896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75" dirty="0"/>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2423683" y="4459535"/>
            <a:ext cx="4286371" cy="281646"/>
          </a:xfrm>
        </p:spPr>
        <p:txBody>
          <a:bodyPr anchor="t">
            <a:noAutofit/>
          </a:bodyPr>
          <a:lstStyle/>
          <a:p>
            <a:pPr>
              <a:lnSpc>
                <a:spcPct val="100000"/>
              </a:lnSpc>
              <a:spcBef>
                <a:spcPts val="500"/>
              </a:spcBef>
              <a:buClr>
                <a:srgbClr val="232D4C"/>
              </a:buClr>
            </a:pPr>
            <a:r>
              <a:rPr lang="en-US" sz="1666" dirty="0">
                <a:solidFill>
                  <a:schemeClr val="bg1"/>
                </a:solidFill>
                <a:latin typeface="Franklin Gothic Demi" panose="020B0703020102020204" pitchFamily="34" charset="0"/>
                <a:ea typeface="Roboto" panose="02000000000000000000" pitchFamily="2" charset="0"/>
                <a:cs typeface="Arial" panose="020B0604020202020204" pitchFamily="34" charset="0"/>
              </a:rPr>
              <a:t>Post hoc test results for age group</a:t>
            </a:r>
          </a:p>
        </p:txBody>
      </p:sp>
      <p:sp>
        <p:nvSpPr>
          <p:cNvPr id="23" name="TextBox 22">
            <a:extLst>
              <a:ext uri="{FF2B5EF4-FFF2-40B4-BE49-F238E27FC236}">
                <a16:creationId xmlns:a16="http://schemas.microsoft.com/office/drawing/2014/main" id="{6463DE8A-99CA-19CB-BC38-072261F51D39}"/>
              </a:ext>
            </a:extLst>
          </p:cNvPr>
          <p:cNvSpPr txBox="1"/>
          <p:nvPr/>
        </p:nvSpPr>
        <p:spPr>
          <a:xfrm>
            <a:off x="206371" y="3892538"/>
            <a:ext cx="2165846" cy="2143151"/>
          </a:xfrm>
          <a:prstGeom prst="rect">
            <a:avLst/>
          </a:prstGeom>
          <a:noFill/>
        </p:spPr>
        <p:txBody>
          <a:bodyPr wrap="square">
            <a:spAutoFit/>
          </a:bodyPr>
          <a:lstStyle/>
          <a:p>
            <a:r>
              <a:rPr lang="en-US" sz="833" b="1" dirty="0">
                <a:latin typeface="Franklin Gothic Book" panose="020B0503020102020204" pitchFamily="34" charset="0"/>
                <a:ea typeface="SimSun" panose="02010600030101010101" pitchFamily="2" charset="-122"/>
                <a:cs typeface="Times New Roman" panose="02020603050405020304" pitchFamily="18" charset="0"/>
              </a:rPr>
              <a:t>Participants (N = 37)</a:t>
            </a:r>
            <a:endParaRPr lang="en-US" sz="833" dirty="0">
              <a:latin typeface="Franklin Gothic Book" panose="020B0503020102020204" pitchFamily="34" charset="0"/>
              <a:ea typeface="SimSun" panose="02010600030101010101" pitchFamily="2" charset="-122"/>
              <a:cs typeface="Times New Roman" panose="02020603050405020304" pitchFamily="18" charset="0"/>
            </a:endParaRP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Aged 18-75 (42.95 ± 19.32)</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Split between three age groups</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Young (18-39)</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Middle (40-59)</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Old (60-75)</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26 Female and 11 Male</a:t>
            </a:r>
          </a:p>
          <a:p>
            <a:r>
              <a:rPr lang="en-US" sz="833" b="1" dirty="0">
                <a:latin typeface="Franklin Gothic Book" panose="020B0503020102020204" pitchFamily="34" charset="0"/>
                <a:ea typeface="SimSun" panose="02010600030101010101" pitchFamily="2" charset="-122"/>
                <a:cs typeface="Times New Roman" panose="02020603050405020304" pitchFamily="18" charset="0"/>
              </a:rPr>
              <a:t>Protocol</a:t>
            </a:r>
            <a:r>
              <a:rPr lang="en-US" sz="833" dirty="0">
                <a:latin typeface="Franklin Gothic Book" panose="020B0503020102020204" pitchFamily="34" charset="0"/>
                <a:ea typeface="SimSun" panose="02010600030101010101" pitchFamily="2" charset="-122"/>
                <a:cs typeface="Times New Roman" panose="02020603050405020304" pitchFamily="18" charset="0"/>
              </a:rPr>
              <a:t>:</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Participants were fitted with reflective markers to identify joint positions while walking</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A standardized warm up was used to determine “preferred walking speed”</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Nine 5-minute walking trials were completed</a:t>
            </a:r>
          </a:p>
          <a:p>
            <a:pPr marL="119043" indent="-119043">
              <a:buFont typeface="Arial" panose="020B0604020202020204" pitchFamily="34" charset="0"/>
              <a:buChar char="•"/>
            </a:pPr>
            <a:endParaRPr lang="en-US" sz="833" dirty="0">
              <a:latin typeface="Franklin Gothic Book" panose="020B0503020102020204" pitchFamily="34" charset="0"/>
              <a:ea typeface="SimSun" panose="02010600030101010101" pitchFamily="2" charset="-122"/>
              <a:cs typeface="Times New Roman" panose="02020603050405020304" pitchFamily="18" charset="0"/>
            </a:endParaRPr>
          </a:p>
        </p:txBody>
      </p:sp>
      <p:sp>
        <p:nvSpPr>
          <p:cNvPr id="28" name="TextBox 27">
            <a:extLst>
              <a:ext uri="{FF2B5EF4-FFF2-40B4-BE49-F238E27FC236}">
                <a16:creationId xmlns:a16="http://schemas.microsoft.com/office/drawing/2014/main" id="{BD2B49B7-5B59-1322-5C4E-A56AD045781F}"/>
              </a:ext>
            </a:extLst>
          </p:cNvPr>
          <p:cNvSpPr txBox="1"/>
          <p:nvPr/>
        </p:nvSpPr>
        <p:spPr>
          <a:xfrm>
            <a:off x="6580324" y="4503618"/>
            <a:ext cx="2429229" cy="989566"/>
          </a:xfrm>
          <a:prstGeom prst="rect">
            <a:avLst/>
          </a:prstGeom>
          <a:noFill/>
        </p:spPr>
        <p:txBody>
          <a:bodyPr wrap="square">
            <a:spAutoFit/>
          </a:bodyPr>
          <a:lstStyle/>
          <a:p>
            <a:pPr marL="119043" indent="-119043">
              <a:buFont typeface="Arial" panose="020B0604020202020204" pitchFamily="34" charset="0"/>
              <a:buChar char="•"/>
            </a:pPr>
            <a:r>
              <a:rPr lang="en-US" sz="833" b="1" dirty="0">
                <a:latin typeface="Franklin Gothic Book" panose="020B0503020102020204" pitchFamily="34" charset="0"/>
                <a:ea typeface="SimSun" panose="02010600030101010101" pitchFamily="2" charset="-122"/>
                <a:cs typeface="Times New Roman" panose="02020603050405020304" pitchFamily="18" charset="0"/>
              </a:rPr>
              <a:t>Age</a:t>
            </a:r>
            <a:r>
              <a:rPr lang="en-US" sz="833" dirty="0">
                <a:latin typeface="Franklin Gothic Book" panose="020B0503020102020204" pitchFamily="34" charset="0"/>
                <a:ea typeface="SimSun" panose="02010600030101010101" pitchFamily="2" charset="-122"/>
                <a:cs typeface="Times New Roman" panose="02020603050405020304" pitchFamily="18" charset="0"/>
              </a:rPr>
              <a:t> group impacted </a:t>
            </a:r>
            <a:r>
              <a:rPr lang="en-US" sz="833" b="1" dirty="0">
                <a:latin typeface="Franklin Gothic Book" panose="020B0503020102020204" pitchFamily="34" charset="0"/>
                <a:ea typeface="SimSun" panose="02010600030101010101" pitchFamily="2" charset="-122"/>
                <a:cs typeface="Times New Roman" panose="02020603050405020304" pitchFamily="18" charset="0"/>
              </a:rPr>
              <a:t>all</a:t>
            </a:r>
            <a:r>
              <a:rPr lang="en-US" sz="833" dirty="0">
                <a:latin typeface="Franklin Gothic Book" panose="020B0503020102020204" pitchFamily="34" charset="0"/>
                <a:ea typeface="SimSun" panose="02010600030101010101" pitchFamily="2" charset="-122"/>
                <a:cs typeface="Times New Roman" panose="02020603050405020304" pitchFamily="18" charset="0"/>
              </a:rPr>
              <a:t> measures</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Changes in </a:t>
            </a:r>
            <a:r>
              <a:rPr lang="en-US" sz="833" b="1" dirty="0">
                <a:latin typeface="Franklin Gothic Book" panose="020B0503020102020204" pitchFamily="34" charset="0"/>
                <a:ea typeface="SimSun" panose="02010600030101010101" pitchFamily="2" charset="-122"/>
                <a:cs typeface="Times New Roman" panose="02020603050405020304" pitchFamily="18" charset="0"/>
              </a:rPr>
              <a:t>gait speed </a:t>
            </a:r>
            <a:r>
              <a:rPr lang="en-US" sz="833" dirty="0">
                <a:latin typeface="Franklin Gothic Book" panose="020B0503020102020204" pitchFamily="34" charset="0"/>
                <a:ea typeface="SimSun" panose="02010600030101010101" pitchFamily="2" charset="-122"/>
                <a:cs typeface="Times New Roman" panose="02020603050405020304" pitchFamily="18" charset="0"/>
              </a:rPr>
              <a:t>had </a:t>
            </a:r>
            <a:r>
              <a:rPr lang="en-US" sz="833" b="1" dirty="0">
                <a:latin typeface="Franklin Gothic Book" panose="020B0503020102020204" pitchFamily="34" charset="0"/>
                <a:ea typeface="SimSun" panose="02010600030101010101" pitchFamily="2" charset="-122"/>
                <a:cs typeface="Times New Roman" panose="02020603050405020304" pitchFamily="18" charset="0"/>
              </a:rPr>
              <a:t>no</a:t>
            </a:r>
            <a:r>
              <a:rPr lang="en-US" sz="833" dirty="0">
                <a:latin typeface="Franklin Gothic Book" panose="020B0503020102020204" pitchFamily="34" charset="0"/>
                <a:ea typeface="SimSun" panose="02010600030101010101" pitchFamily="2" charset="-122"/>
                <a:cs typeface="Times New Roman" panose="02020603050405020304" pitchFamily="18" charset="0"/>
              </a:rPr>
              <a:t> effect on peak knee moments or knee moment impulses</a:t>
            </a:r>
          </a:p>
          <a:p>
            <a:pPr marL="119043" indent="-119043">
              <a:buFont typeface="Arial" panose="020B0604020202020204" pitchFamily="34" charset="0"/>
              <a:buChar char="•"/>
            </a:pPr>
            <a:r>
              <a:rPr lang="en-US" sz="833" b="1" dirty="0">
                <a:latin typeface="Franklin Gothic Book" panose="020B0503020102020204" pitchFamily="34" charset="0"/>
                <a:ea typeface="SimSun" panose="02010600030101010101" pitchFamily="2" charset="-122"/>
                <a:cs typeface="Times New Roman" panose="02020603050405020304" pitchFamily="18" charset="0"/>
              </a:rPr>
              <a:t>Increasing</a:t>
            </a:r>
            <a:r>
              <a:rPr lang="en-US" sz="833" dirty="0">
                <a:latin typeface="Franklin Gothic Book" panose="020B0503020102020204" pitchFamily="34" charset="0"/>
                <a:ea typeface="SimSun" panose="02010600030101010101" pitchFamily="2" charset="-122"/>
                <a:cs typeface="Times New Roman" panose="02020603050405020304" pitchFamily="18" charset="0"/>
              </a:rPr>
              <a:t> step rate had </a:t>
            </a:r>
            <a:r>
              <a:rPr lang="en-US" sz="833" b="1" dirty="0">
                <a:latin typeface="Franklin Gothic Book" panose="020B0503020102020204" pitchFamily="34" charset="0"/>
                <a:ea typeface="SimSun" panose="02010600030101010101" pitchFamily="2" charset="-122"/>
                <a:cs typeface="Times New Roman" panose="02020603050405020304" pitchFamily="18" charset="0"/>
              </a:rPr>
              <a:t>no</a:t>
            </a:r>
            <a:r>
              <a:rPr lang="en-US" sz="833" dirty="0">
                <a:latin typeface="Franklin Gothic Book" panose="020B0503020102020204" pitchFamily="34" charset="0"/>
                <a:ea typeface="SimSun" panose="02010600030101010101" pitchFamily="2" charset="-122"/>
                <a:cs typeface="Times New Roman" panose="02020603050405020304" pitchFamily="18" charset="0"/>
              </a:rPr>
              <a:t> effect on knee flexion moments and peak knee adduction moment, but </a:t>
            </a:r>
            <a:r>
              <a:rPr lang="en-US" sz="833" b="1" dirty="0">
                <a:latin typeface="Franklin Gothic Book" panose="020B0503020102020204" pitchFamily="34" charset="0"/>
                <a:ea typeface="SimSun" panose="02010600030101010101" pitchFamily="2" charset="-122"/>
                <a:cs typeface="Times New Roman" panose="02020603050405020304" pitchFamily="18" charset="0"/>
              </a:rPr>
              <a:t>decreased</a:t>
            </a:r>
            <a:r>
              <a:rPr lang="en-US" sz="833" dirty="0">
                <a:latin typeface="Franklin Gothic Book" panose="020B0503020102020204" pitchFamily="34" charset="0"/>
                <a:ea typeface="SimSun" panose="02010600030101010101" pitchFamily="2" charset="-122"/>
                <a:cs typeface="Times New Roman" panose="02020603050405020304" pitchFamily="18" charset="0"/>
              </a:rPr>
              <a:t> knee adduction moment impulse</a:t>
            </a:r>
          </a:p>
        </p:txBody>
      </p:sp>
      <p:pic>
        <p:nvPicPr>
          <p:cNvPr id="15" name="Picture 14" descr="Icon&#10;&#10;Description automatically generated">
            <a:extLst>
              <a:ext uri="{FF2B5EF4-FFF2-40B4-BE49-F238E27FC236}">
                <a16:creationId xmlns:a16="http://schemas.microsoft.com/office/drawing/2014/main" id="{0F279F14-6F35-424F-7227-1814DCF48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653" y="7083"/>
            <a:ext cx="806667" cy="564667"/>
          </a:xfrm>
          <a:prstGeom prst="rect">
            <a:avLst/>
          </a:prstGeom>
        </p:spPr>
      </p:pic>
      <p:pic>
        <p:nvPicPr>
          <p:cNvPr id="34" name="Picture 33" descr="Logo&#10;&#10;Description automatically generated">
            <a:extLst>
              <a:ext uri="{FF2B5EF4-FFF2-40B4-BE49-F238E27FC236}">
                <a16:creationId xmlns:a16="http://schemas.microsoft.com/office/drawing/2014/main" id="{9F3984A3-C783-2771-D092-ED3CAD7B3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9" y="90817"/>
            <a:ext cx="722814" cy="442900"/>
          </a:xfrm>
          <a:prstGeom prst="rect">
            <a:avLst/>
          </a:prstGeom>
        </p:spPr>
      </p:pic>
      <p:sp>
        <p:nvSpPr>
          <p:cNvPr id="44" name="Rectangle 43">
            <a:extLst>
              <a:ext uri="{FF2B5EF4-FFF2-40B4-BE49-F238E27FC236}">
                <a16:creationId xmlns:a16="http://schemas.microsoft.com/office/drawing/2014/main" id="{7FC85F11-A6BA-0D72-3233-C460AFE1BB9E}"/>
              </a:ext>
            </a:extLst>
          </p:cNvPr>
          <p:cNvSpPr/>
          <p:nvPr/>
        </p:nvSpPr>
        <p:spPr>
          <a:xfrm>
            <a:off x="104806" y="3635643"/>
            <a:ext cx="2289926"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METHODS</a:t>
            </a:r>
          </a:p>
        </p:txBody>
      </p:sp>
      <p:sp>
        <p:nvSpPr>
          <p:cNvPr id="45" name="Rectangle 44">
            <a:extLst>
              <a:ext uri="{FF2B5EF4-FFF2-40B4-BE49-F238E27FC236}">
                <a16:creationId xmlns:a16="http://schemas.microsoft.com/office/drawing/2014/main" id="{03A790EC-34C1-59E4-8420-C3C16851D2D3}"/>
              </a:ext>
            </a:extLst>
          </p:cNvPr>
          <p:cNvSpPr/>
          <p:nvPr/>
        </p:nvSpPr>
        <p:spPr>
          <a:xfrm>
            <a:off x="6682053" y="731739"/>
            <a:ext cx="2277396"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METHODS</a:t>
            </a:r>
          </a:p>
        </p:txBody>
      </p:sp>
      <p:sp>
        <p:nvSpPr>
          <p:cNvPr id="46" name="Rectangle 45">
            <a:extLst>
              <a:ext uri="{FF2B5EF4-FFF2-40B4-BE49-F238E27FC236}">
                <a16:creationId xmlns:a16="http://schemas.microsoft.com/office/drawing/2014/main" id="{2360F533-C895-DA4C-5D0C-9542F60DF259}"/>
              </a:ext>
            </a:extLst>
          </p:cNvPr>
          <p:cNvSpPr/>
          <p:nvPr/>
        </p:nvSpPr>
        <p:spPr>
          <a:xfrm>
            <a:off x="6667689" y="4263058"/>
            <a:ext cx="2277396"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Key Takeaways</a:t>
            </a:r>
          </a:p>
        </p:txBody>
      </p:sp>
      <p:sp>
        <p:nvSpPr>
          <p:cNvPr id="47" name="Rectangle 46">
            <a:extLst>
              <a:ext uri="{FF2B5EF4-FFF2-40B4-BE49-F238E27FC236}">
                <a16:creationId xmlns:a16="http://schemas.microsoft.com/office/drawing/2014/main" id="{0A1A2E2D-412A-7D2E-F27B-FF2477EC0BF8}"/>
              </a:ext>
            </a:extLst>
          </p:cNvPr>
          <p:cNvSpPr/>
          <p:nvPr/>
        </p:nvSpPr>
        <p:spPr>
          <a:xfrm>
            <a:off x="6680162" y="5377041"/>
            <a:ext cx="2281178"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REFERENCES</a:t>
            </a:r>
          </a:p>
        </p:txBody>
      </p:sp>
      <p:grpSp>
        <p:nvGrpSpPr>
          <p:cNvPr id="7" name="Group 6">
            <a:extLst>
              <a:ext uri="{FF2B5EF4-FFF2-40B4-BE49-F238E27FC236}">
                <a16:creationId xmlns:a16="http://schemas.microsoft.com/office/drawing/2014/main" id="{9A4F30D4-EEF9-40DF-7133-D2EC2C51A262}"/>
              </a:ext>
            </a:extLst>
          </p:cNvPr>
          <p:cNvGrpSpPr/>
          <p:nvPr/>
        </p:nvGrpSpPr>
        <p:grpSpPr>
          <a:xfrm>
            <a:off x="2577551" y="6652400"/>
            <a:ext cx="4762405" cy="416486"/>
            <a:chOff x="535438" y="31825383"/>
            <a:chExt cx="22859546" cy="1999131"/>
          </a:xfrm>
        </p:grpSpPr>
        <p:pic>
          <p:nvPicPr>
            <p:cNvPr id="49" name="Picture 48">
              <a:extLst>
                <a:ext uri="{FF2B5EF4-FFF2-40B4-BE49-F238E27FC236}">
                  <a16:creationId xmlns:a16="http://schemas.microsoft.com/office/drawing/2014/main" id="{CBDB1054-F7D8-E45C-A0C7-6A9C55C70F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5438" y="31833941"/>
              <a:ext cx="901046" cy="901046"/>
            </a:xfrm>
            <a:prstGeom prst="rect">
              <a:avLst/>
            </a:prstGeom>
          </p:spPr>
        </p:pic>
        <p:sp>
          <p:nvSpPr>
            <p:cNvPr id="50" name="TextBox 49">
              <a:extLst>
                <a:ext uri="{FF2B5EF4-FFF2-40B4-BE49-F238E27FC236}">
                  <a16:creationId xmlns:a16="http://schemas.microsoft.com/office/drawing/2014/main" id="{18010CB3-7463-101C-C7A5-804FF564CAB0}"/>
                </a:ext>
              </a:extLst>
            </p:cNvPr>
            <p:cNvSpPr txBox="1"/>
            <p:nvPr/>
          </p:nvSpPr>
          <p:spPr>
            <a:xfrm>
              <a:off x="1593200" y="31903988"/>
              <a:ext cx="3832239" cy="1920526"/>
            </a:xfrm>
            <a:prstGeom prst="rect">
              <a:avLst/>
            </a:prstGeom>
            <a:noFill/>
          </p:spPr>
          <p:txBody>
            <a:bodyPr wrap="square" rtlCol="0">
              <a:spAutoFit/>
            </a:bodyPr>
            <a:lstStyle/>
            <a:p>
              <a:r>
                <a:rPr lang="en-US" sz="1000" b="1" dirty="0">
                  <a:solidFill>
                    <a:schemeClr val="bg1"/>
                  </a:solidFill>
                  <a:latin typeface="Franklin Gothic Book" panose="020B0503020102020204" pitchFamily="34" charset="0"/>
                </a:rPr>
                <a:t>@UVAEaSIL</a:t>
              </a:r>
            </a:p>
          </p:txBody>
        </p:sp>
        <p:pic>
          <p:nvPicPr>
            <p:cNvPr id="51" name="Picture 50">
              <a:extLst>
                <a:ext uri="{FF2B5EF4-FFF2-40B4-BE49-F238E27FC236}">
                  <a16:creationId xmlns:a16="http://schemas.microsoft.com/office/drawing/2014/main" id="{DD8AD291-F414-B275-A6ED-65566FE0C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4957" y="31833941"/>
              <a:ext cx="901046" cy="901046"/>
            </a:xfrm>
            <a:prstGeom prst="rect">
              <a:avLst/>
            </a:prstGeom>
          </p:spPr>
        </p:pic>
        <p:sp>
          <p:nvSpPr>
            <p:cNvPr id="52" name="TextBox 51">
              <a:extLst>
                <a:ext uri="{FF2B5EF4-FFF2-40B4-BE49-F238E27FC236}">
                  <a16:creationId xmlns:a16="http://schemas.microsoft.com/office/drawing/2014/main" id="{E8C2E93C-1C7A-2F93-3F00-332CFDDDF7EA}"/>
                </a:ext>
              </a:extLst>
            </p:cNvPr>
            <p:cNvSpPr txBox="1"/>
            <p:nvPr/>
          </p:nvSpPr>
          <p:spPr>
            <a:xfrm>
              <a:off x="6522719" y="31903988"/>
              <a:ext cx="7226151" cy="1181860"/>
            </a:xfrm>
            <a:prstGeom prst="rect">
              <a:avLst/>
            </a:prstGeom>
            <a:noFill/>
          </p:spPr>
          <p:txBody>
            <a:bodyPr wrap="square" rtlCol="0">
              <a:spAutoFit/>
            </a:bodyPr>
            <a:lstStyle/>
            <a:p>
              <a:r>
                <a:rPr lang="en-US" sz="1000" b="1" dirty="0">
                  <a:solidFill>
                    <a:schemeClr val="bg1"/>
                  </a:solidFill>
                  <a:latin typeface="Franklin Gothic Book" panose="020B0503020102020204" pitchFamily="34" charset="0"/>
                </a:rPr>
                <a:t>@DanteDGoss </a:t>
              </a:r>
            </a:p>
          </p:txBody>
        </p:sp>
        <p:grpSp>
          <p:nvGrpSpPr>
            <p:cNvPr id="60" name="Group 59">
              <a:extLst>
                <a:ext uri="{FF2B5EF4-FFF2-40B4-BE49-F238E27FC236}">
                  <a16:creationId xmlns:a16="http://schemas.microsoft.com/office/drawing/2014/main" id="{13DA882F-1844-FD9E-64CF-B1F90D977607}"/>
                </a:ext>
              </a:extLst>
            </p:cNvPr>
            <p:cNvGrpSpPr/>
            <p:nvPr/>
          </p:nvGrpSpPr>
          <p:grpSpPr>
            <a:xfrm>
              <a:off x="11639184" y="31825383"/>
              <a:ext cx="11755800" cy="1225445"/>
              <a:chOff x="11639184" y="31825383"/>
              <a:chExt cx="11755800" cy="1225445"/>
            </a:xfrm>
          </p:grpSpPr>
          <p:pic>
            <p:nvPicPr>
              <p:cNvPr id="54" name="Picture 53">
                <a:extLst>
                  <a:ext uri="{FF2B5EF4-FFF2-40B4-BE49-F238E27FC236}">
                    <a16:creationId xmlns:a16="http://schemas.microsoft.com/office/drawing/2014/main" id="{4275E00C-7995-5023-64FC-6D6A4068B82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39184" y="31825383"/>
                <a:ext cx="905256" cy="905256"/>
              </a:xfrm>
              <a:prstGeom prst="rect">
                <a:avLst/>
              </a:prstGeom>
            </p:spPr>
          </p:pic>
          <p:sp>
            <p:nvSpPr>
              <p:cNvPr id="55" name="TextBox 54">
                <a:extLst>
                  <a:ext uri="{FF2B5EF4-FFF2-40B4-BE49-F238E27FC236}">
                    <a16:creationId xmlns:a16="http://schemas.microsoft.com/office/drawing/2014/main" id="{E9A83777-43E6-7CE4-5040-F9167CFE624B}"/>
                  </a:ext>
                </a:extLst>
              </p:cNvPr>
              <p:cNvSpPr txBox="1"/>
              <p:nvPr/>
            </p:nvSpPr>
            <p:spPr>
              <a:xfrm>
                <a:off x="12954034" y="31868967"/>
                <a:ext cx="10440950" cy="1181861"/>
              </a:xfrm>
              <a:prstGeom prst="rect">
                <a:avLst/>
              </a:prstGeom>
              <a:noFill/>
            </p:spPr>
            <p:txBody>
              <a:bodyPr wrap="square" rtlCol="0">
                <a:spAutoFit/>
              </a:bodyPr>
              <a:lstStyle/>
              <a:p>
                <a:r>
                  <a:rPr lang="en-US" sz="1000" b="1" dirty="0">
                    <a:solidFill>
                      <a:schemeClr val="bg1"/>
                    </a:solidFill>
                    <a:latin typeface="Franklin Gothic Book" panose="020B0503020102020204" pitchFamily="34" charset="0"/>
                  </a:rPr>
                  <a:t>linkedin.com/in/gossdante/</a:t>
                </a:r>
              </a:p>
            </p:txBody>
          </p:sp>
        </p:grpSp>
      </p:grpSp>
      <p:pic>
        <p:nvPicPr>
          <p:cNvPr id="9" name="Picture 8">
            <a:extLst>
              <a:ext uri="{FF2B5EF4-FFF2-40B4-BE49-F238E27FC236}">
                <a16:creationId xmlns:a16="http://schemas.microsoft.com/office/drawing/2014/main" id="{810DCD8C-62EE-3F89-D030-AF00D0B90F95}"/>
              </a:ext>
            </a:extLst>
          </p:cNvPr>
          <p:cNvPicPr>
            <a:picLocks noChangeAspect="1"/>
          </p:cNvPicPr>
          <p:nvPr/>
        </p:nvPicPr>
        <p:blipFill>
          <a:blip r:embed="rId7"/>
          <a:stretch>
            <a:fillRect/>
          </a:stretch>
        </p:blipFill>
        <p:spPr>
          <a:xfrm>
            <a:off x="2833603" y="4735260"/>
            <a:ext cx="3524250" cy="1664040"/>
          </a:xfrm>
          <a:prstGeom prst="rect">
            <a:avLst/>
          </a:prstGeom>
        </p:spPr>
      </p:pic>
      <p:pic>
        <p:nvPicPr>
          <p:cNvPr id="10" name="Picture 9" descr="A black and white sign with a person running on a treadmill&#10;&#10;Description automatically generated">
            <a:extLst>
              <a:ext uri="{FF2B5EF4-FFF2-40B4-BE49-F238E27FC236}">
                <a16:creationId xmlns:a16="http://schemas.microsoft.com/office/drawing/2014/main" id="{86AE569B-3366-E737-5FE3-D3B980C738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3431" y="4516727"/>
            <a:ext cx="381000" cy="381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814BF53-F0A1-86C5-77D1-7E91C1DC1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00000">
            <a:off x="1694721" y="4322628"/>
            <a:ext cx="142875" cy="142875"/>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10CA1729-6F5C-AD61-0721-E62D95E9B5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00000" flipH="1">
            <a:off x="2350267" y="4322628"/>
            <a:ext cx="142875" cy="142875"/>
          </a:xfrm>
          <a:prstGeom prst="rect">
            <a:avLst/>
          </a:prstGeom>
        </p:spPr>
      </p:pic>
      <p:sp>
        <p:nvSpPr>
          <p:cNvPr id="16" name="TextBox 15">
            <a:extLst>
              <a:ext uri="{FF2B5EF4-FFF2-40B4-BE49-F238E27FC236}">
                <a16:creationId xmlns:a16="http://schemas.microsoft.com/office/drawing/2014/main" id="{1E94566A-526B-C257-1929-1030E59A7299}"/>
              </a:ext>
            </a:extLst>
          </p:cNvPr>
          <p:cNvSpPr txBox="1"/>
          <p:nvPr/>
        </p:nvSpPr>
        <p:spPr>
          <a:xfrm>
            <a:off x="207227" y="1007893"/>
            <a:ext cx="2085788" cy="3168560"/>
          </a:xfrm>
          <a:prstGeom prst="rect">
            <a:avLst/>
          </a:prstGeom>
          <a:noFill/>
        </p:spPr>
        <p:txBody>
          <a:bodyPr wrap="square">
            <a:spAutoFit/>
          </a:bodyPr>
          <a:lstStyle/>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Older adults tend to walk with slower gait speeds and reach physical activity targets less often than younger adults [1]</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Walking speed and step rate are interrelated but can be changed independently</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Increasing gait speed has been shown to increase knee joint loading [2]</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Increasing step rate has been shown to decrease knee joint loading [3]</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It is currently unknown how these variables collectively influence knee joint loading</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Increasing step rate can be effective at increasing gait speed in older adults, but it is currently unknown how this impacts knee joint loading or differs across age</a:t>
            </a:r>
          </a:p>
          <a:p>
            <a:r>
              <a:rPr lang="en-US" sz="833" b="1" dirty="0">
                <a:latin typeface="Franklin Gothic Book" panose="020B0503020102020204" pitchFamily="34" charset="0"/>
                <a:ea typeface="SimSun" panose="02010600030101010101" pitchFamily="2" charset="-122"/>
                <a:cs typeface="Times New Roman" panose="02020603050405020304" pitchFamily="18" charset="0"/>
              </a:rPr>
              <a:t>Research Question</a:t>
            </a:r>
            <a:r>
              <a:rPr lang="en-US" sz="833" dirty="0">
                <a:latin typeface="Franklin Gothic Book" panose="020B0503020102020204" pitchFamily="34" charset="0"/>
                <a:ea typeface="SimSun" panose="02010600030101010101" pitchFamily="2" charset="-122"/>
                <a:cs typeface="Times New Roman" panose="02020603050405020304" pitchFamily="18" charset="0"/>
              </a:rPr>
              <a:t>: How do changes in step rate and gait speed affect knee flexion and knee adduction moments across age groups?</a:t>
            </a:r>
          </a:p>
        </p:txBody>
      </p:sp>
      <p:graphicFrame>
        <p:nvGraphicFramePr>
          <p:cNvPr id="18" name="Table 17">
            <a:extLst>
              <a:ext uri="{FF2B5EF4-FFF2-40B4-BE49-F238E27FC236}">
                <a16:creationId xmlns:a16="http://schemas.microsoft.com/office/drawing/2014/main" id="{C7EC7BB2-6A0F-B02F-3685-96AEE0896DEA}"/>
              </a:ext>
            </a:extLst>
          </p:cNvPr>
          <p:cNvGraphicFramePr>
            <a:graphicFrameLocks noGrp="1"/>
          </p:cNvGraphicFramePr>
          <p:nvPr/>
        </p:nvGraphicFramePr>
        <p:xfrm>
          <a:off x="192720" y="5765005"/>
          <a:ext cx="2193148" cy="807720"/>
        </p:xfrm>
        <a:graphic>
          <a:graphicData uri="http://schemas.openxmlformats.org/drawingml/2006/table">
            <a:tbl>
              <a:tblPr firstRow="1" firstCol="1" bandRow="1">
                <a:tableStyleId>{5C22544A-7EE6-4342-B048-85BDC9FD1C3A}</a:tableStyleId>
              </a:tblPr>
              <a:tblGrid>
                <a:gridCol w="548287">
                  <a:extLst>
                    <a:ext uri="{9D8B030D-6E8A-4147-A177-3AD203B41FA5}">
                      <a16:colId xmlns:a16="http://schemas.microsoft.com/office/drawing/2014/main" val="799304174"/>
                    </a:ext>
                  </a:extLst>
                </a:gridCol>
                <a:gridCol w="548287">
                  <a:extLst>
                    <a:ext uri="{9D8B030D-6E8A-4147-A177-3AD203B41FA5}">
                      <a16:colId xmlns:a16="http://schemas.microsoft.com/office/drawing/2014/main" val="395550344"/>
                    </a:ext>
                  </a:extLst>
                </a:gridCol>
                <a:gridCol w="548287">
                  <a:extLst>
                    <a:ext uri="{9D8B030D-6E8A-4147-A177-3AD203B41FA5}">
                      <a16:colId xmlns:a16="http://schemas.microsoft.com/office/drawing/2014/main" val="2253433787"/>
                    </a:ext>
                  </a:extLst>
                </a:gridCol>
                <a:gridCol w="548287">
                  <a:extLst>
                    <a:ext uri="{9D8B030D-6E8A-4147-A177-3AD203B41FA5}">
                      <a16:colId xmlns:a16="http://schemas.microsoft.com/office/drawing/2014/main" val="2793797289"/>
                    </a:ext>
                  </a:extLst>
                </a:gridCol>
              </a:tblGrid>
              <a:tr h="247650">
                <a:tc>
                  <a:txBody>
                    <a:bodyPr/>
                    <a:lstStyle/>
                    <a:p>
                      <a:endParaRPr lang="en-US" sz="800" dirty="0"/>
                    </a:p>
                  </a:txBody>
                  <a:tcPr marL="19050" marR="19050" marT="9525" marB="9525"/>
                </a:tc>
                <a:tc>
                  <a:txBody>
                    <a:bodyPr/>
                    <a:lstStyle/>
                    <a:p>
                      <a:r>
                        <a:rPr lang="en-US" sz="800" dirty="0"/>
                        <a:t>Preferred Step Rate</a:t>
                      </a:r>
                    </a:p>
                  </a:txBody>
                  <a:tcPr marL="19050" marR="19050" marT="9525" marB="9525"/>
                </a:tc>
                <a:tc>
                  <a:txBody>
                    <a:bodyPr/>
                    <a:lstStyle/>
                    <a:p>
                      <a:r>
                        <a:rPr lang="en-US" sz="800" dirty="0"/>
                        <a:t>5% Above</a:t>
                      </a:r>
                    </a:p>
                  </a:txBody>
                  <a:tcPr marL="19050" marR="19050" marT="9525" marB="9525"/>
                </a:tc>
                <a:tc>
                  <a:txBody>
                    <a:bodyPr/>
                    <a:lstStyle/>
                    <a:p>
                      <a:r>
                        <a:rPr lang="en-US" sz="800" dirty="0"/>
                        <a:t>10% Above</a:t>
                      </a:r>
                    </a:p>
                  </a:txBody>
                  <a:tcPr marL="19050" marR="19050" marT="9525" marB="9525"/>
                </a:tc>
                <a:extLst>
                  <a:ext uri="{0D108BD9-81ED-4DB2-BD59-A6C34878D82A}">
                    <a16:rowId xmlns:a16="http://schemas.microsoft.com/office/drawing/2014/main" val="2973612527"/>
                  </a:ext>
                </a:extLst>
              </a:tr>
              <a:tr h="247650">
                <a:tc>
                  <a:txBody>
                    <a:bodyPr/>
                    <a:lstStyle/>
                    <a:p>
                      <a:r>
                        <a:rPr lang="en-US" sz="800" dirty="0"/>
                        <a:t>Preferred Gait Speed</a:t>
                      </a:r>
                    </a:p>
                  </a:txBody>
                  <a:tcPr marL="19050" marR="19050" marT="9525" marB="9525"/>
                </a:tc>
                <a:tc>
                  <a:txBody>
                    <a:bodyPr/>
                    <a:lstStyle/>
                    <a:p>
                      <a:r>
                        <a:rPr lang="en-US" sz="800" dirty="0"/>
                        <a:t>Condition 1</a:t>
                      </a:r>
                    </a:p>
                  </a:txBody>
                  <a:tcPr marL="19050" marR="19050" marT="9525" marB="9525"/>
                </a:tc>
                <a:tc>
                  <a:txBody>
                    <a:bodyPr/>
                    <a:lstStyle/>
                    <a:p>
                      <a:r>
                        <a:rPr lang="en-US" sz="800" dirty="0"/>
                        <a:t>Condition 4</a:t>
                      </a:r>
                    </a:p>
                  </a:txBody>
                  <a:tcPr marL="19050" marR="19050" marT="9525" marB="9525"/>
                </a:tc>
                <a:tc>
                  <a:txBody>
                    <a:bodyPr/>
                    <a:lstStyle/>
                    <a:p>
                      <a:r>
                        <a:rPr lang="en-US" sz="800" dirty="0"/>
                        <a:t>Condition 7</a:t>
                      </a:r>
                    </a:p>
                  </a:txBody>
                  <a:tcPr marL="19050" marR="19050" marT="9525" marB="9525"/>
                </a:tc>
                <a:extLst>
                  <a:ext uri="{0D108BD9-81ED-4DB2-BD59-A6C34878D82A}">
                    <a16:rowId xmlns:a16="http://schemas.microsoft.com/office/drawing/2014/main" val="446624525"/>
                  </a:ext>
                </a:extLst>
              </a:tr>
              <a:tr h="133350">
                <a:tc>
                  <a:txBody>
                    <a:bodyPr/>
                    <a:lstStyle/>
                    <a:p>
                      <a:r>
                        <a:rPr lang="en-US" sz="800" dirty="0"/>
                        <a:t>10% Below</a:t>
                      </a:r>
                    </a:p>
                  </a:txBody>
                  <a:tcPr marL="19050" marR="19050" marT="9525" marB="9525"/>
                </a:tc>
                <a:tc>
                  <a:txBody>
                    <a:bodyPr/>
                    <a:lstStyle/>
                    <a:p>
                      <a:r>
                        <a:rPr lang="en-US" sz="800" dirty="0"/>
                        <a:t>Condition 2</a:t>
                      </a:r>
                    </a:p>
                  </a:txBody>
                  <a:tcPr marL="19050" marR="19050" marT="9525" marB="9525"/>
                </a:tc>
                <a:tc>
                  <a:txBody>
                    <a:bodyPr/>
                    <a:lstStyle/>
                    <a:p>
                      <a:r>
                        <a:rPr lang="en-US" sz="800" dirty="0"/>
                        <a:t>Condition 5</a:t>
                      </a:r>
                    </a:p>
                  </a:txBody>
                  <a:tcPr marL="19050" marR="19050" marT="9525" marB="9525"/>
                </a:tc>
                <a:tc>
                  <a:txBody>
                    <a:bodyPr/>
                    <a:lstStyle/>
                    <a:p>
                      <a:r>
                        <a:rPr lang="en-US" sz="800" dirty="0"/>
                        <a:t>Condition 8</a:t>
                      </a:r>
                    </a:p>
                  </a:txBody>
                  <a:tcPr marL="19050" marR="19050" marT="9525" marB="9525"/>
                </a:tc>
                <a:extLst>
                  <a:ext uri="{0D108BD9-81ED-4DB2-BD59-A6C34878D82A}">
                    <a16:rowId xmlns:a16="http://schemas.microsoft.com/office/drawing/2014/main" val="3179016571"/>
                  </a:ext>
                </a:extLst>
              </a:tr>
              <a:tr h="133350">
                <a:tc>
                  <a:txBody>
                    <a:bodyPr/>
                    <a:lstStyle/>
                    <a:p>
                      <a:r>
                        <a:rPr lang="en-US" sz="800" dirty="0"/>
                        <a:t>10% Above</a:t>
                      </a:r>
                    </a:p>
                  </a:txBody>
                  <a:tcPr marL="19050" marR="19050" marT="9525" marB="9525"/>
                </a:tc>
                <a:tc>
                  <a:txBody>
                    <a:bodyPr/>
                    <a:lstStyle/>
                    <a:p>
                      <a:r>
                        <a:rPr lang="en-US" sz="800" dirty="0"/>
                        <a:t>Condition 3</a:t>
                      </a:r>
                    </a:p>
                  </a:txBody>
                  <a:tcPr marL="19050" marR="19050" marT="9525" marB="9525"/>
                </a:tc>
                <a:tc>
                  <a:txBody>
                    <a:bodyPr/>
                    <a:lstStyle/>
                    <a:p>
                      <a:r>
                        <a:rPr lang="en-US" sz="800" dirty="0"/>
                        <a:t>Condition 6</a:t>
                      </a:r>
                    </a:p>
                  </a:txBody>
                  <a:tcPr marL="19050" marR="19050" marT="9525" marB="9525"/>
                </a:tc>
                <a:tc>
                  <a:txBody>
                    <a:bodyPr/>
                    <a:lstStyle/>
                    <a:p>
                      <a:r>
                        <a:rPr lang="en-US" sz="800" dirty="0"/>
                        <a:t>Condition 9</a:t>
                      </a:r>
                    </a:p>
                  </a:txBody>
                  <a:tcPr marL="19050" marR="19050" marT="9525" marB="9525"/>
                </a:tc>
                <a:extLst>
                  <a:ext uri="{0D108BD9-81ED-4DB2-BD59-A6C34878D82A}">
                    <a16:rowId xmlns:a16="http://schemas.microsoft.com/office/drawing/2014/main" val="2751045697"/>
                  </a:ext>
                </a:extLst>
              </a:tr>
            </a:tbl>
          </a:graphicData>
        </a:graphic>
      </p:graphicFrame>
      <p:sp>
        <p:nvSpPr>
          <p:cNvPr id="19" name="TextBox 18">
            <a:extLst>
              <a:ext uri="{FF2B5EF4-FFF2-40B4-BE49-F238E27FC236}">
                <a16:creationId xmlns:a16="http://schemas.microsoft.com/office/drawing/2014/main" id="{B7601EB4-8CA5-612B-09B2-D5264F3DDA9B}"/>
              </a:ext>
            </a:extLst>
          </p:cNvPr>
          <p:cNvSpPr txBox="1"/>
          <p:nvPr/>
        </p:nvSpPr>
        <p:spPr>
          <a:xfrm>
            <a:off x="6580324" y="1041290"/>
            <a:ext cx="2452127" cy="989566"/>
          </a:xfrm>
          <a:prstGeom prst="rect">
            <a:avLst/>
          </a:prstGeom>
          <a:noFill/>
        </p:spPr>
        <p:txBody>
          <a:bodyPr wrap="square">
            <a:spAutoFit/>
          </a:bodyPr>
          <a:lstStyle/>
          <a:p>
            <a:r>
              <a:rPr lang="en-US" sz="833" b="1" dirty="0">
                <a:latin typeface="Franklin Gothic Book" panose="020B0503020102020204" pitchFamily="34" charset="0"/>
                <a:ea typeface="SimSun" panose="02010600030101010101" pitchFamily="2" charset="-122"/>
                <a:cs typeface="Times New Roman" panose="02020603050405020304" pitchFamily="18" charset="0"/>
              </a:rPr>
              <a:t>Statistical Analysis:</a:t>
            </a:r>
            <a:endParaRPr lang="en-US" sz="833" dirty="0">
              <a:latin typeface="Franklin Gothic Book" panose="020B0503020102020204" pitchFamily="34" charset="0"/>
              <a:ea typeface="SimSun" panose="02010600030101010101" pitchFamily="2" charset="-122"/>
              <a:cs typeface="Times New Roman" panose="02020603050405020304" pitchFamily="18" charset="0"/>
            </a:endParaRP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Analyses of variance were used to assess the influence of gait speed, step rate, and age group on knee flexion moment and knee adduction moment</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Tukey’s HSD was used to investigate significant main effects between age groups</a:t>
            </a:r>
          </a:p>
        </p:txBody>
      </p:sp>
      <p:sp>
        <p:nvSpPr>
          <p:cNvPr id="21" name="Rectangle 20">
            <a:extLst>
              <a:ext uri="{FF2B5EF4-FFF2-40B4-BE49-F238E27FC236}">
                <a16:creationId xmlns:a16="http://schemas.microsoft.com/office/drawing/2014/main" id="{E76F2CCA-AC94-E8EC-EDFC-FAF0A4ABCEBB}"/>
              </a:ext>
            </a:extLst>
          </p:cNvPr>
          <p:cNvSpPr/>
          <p:nvPr/>
        </p:nvSpPr>
        <p:spPr>
          <a:xfrm>
            <a:off x="6658342" y="1823249"/>
            <a:ext cx="2277396" cy="241469"/>
          </a:xfrm>
          <a:prstGeom prst="rect">
            <a:avLst/>
          </a:prstGeom>
          <a:solidFill>
            <a:srgbClr val="E5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Franklin Gothic Book" panose="020B0503020102020204" pitchFamily="34" charset="0"/>
              </a:rPr>
              <a:t>DISCUSSION</a:t>
            </a:r>
          </a:p>
        </p:txBody>
      </p:sp>
      <p:sp>
        <p:nvSpPr>
          <p:cNvPr id="25" name="TextBox 24">
            <a:extLst>
              <a:ext uri="{FF2B5EF4-FFF2-40B4-BE49-F238E27FC236}">
                <a16:creationId xmlns:a16="http://schemas.microsoft.com/office/drawing/2014/main" id="{AAC6407C-D375-0ED0-E363-186FF7865C29}"/>
              </a:ext>
            </a:extLst>
          </p:cNvPr>
          <p:cNvSpPr txBox="1"/>
          <p:nvPr/>
        </p:nvSpPr>
        <p:spPr>
          <a:xfrm>
            <a:off x="6538913" y="2119278"/>
            <a:ext cx="2563676" cy="2143151"/>
          </a:xfrm>
          <a:prstGeom prst="rect">
            <a:avLst/>
          </a:prstGeom>
          <a:noFill/>
        </p:spPr>
        <p:txBody>
          <a:bodyPr wrap="square">
            <a:spAutoFit/>
          </a:bodyPr>
          <a:lstStyle/>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Neither step rate or gait speed had a significant impact on peak knee flexion moment or knee flexion moment impulse</a:t>
            </a:r>
          </a:p>
          <a:p>
            <a:pPr marL="214278" lvl="1"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This is encouraging as increasing either variable may have other health benefits but will not impart additional forces on the knee. </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Since knee adduction moment impulse can be modified by step rate but not gait speed, future study should examine if this change can allow for individuals with degenerative knee joint disorders to walk faster while having minimal or potentially positive changes in joint force.</a:t>
            </a:r>
          </a:p>
          <a:p>
            <a:pPr marL="119043" indent="-119043">
              <a:buFont typeface="Arial" panose="020B0604020202020204" pitchFamily="34" charset="0"/>
              <a:buChar char="•"/>
            </a:pPr>
            <a:r>
              <a:rPr lang="en-US" sz="833" dirty="0">
                <a:latin typeface="Franklin Gothic Book" panose="020B0503020102020204" pitchFamily="34" charset="0"/>
                <a:ea typeface="SimSun" panose="02010600030101010101" pitchFamily="2" charset="-122"/>
                <a:cs typeface="Times New Roman" panose="02020603050405020304" pitchFamily="18" charset="0"/>
              </a:rPr>
              <a:t>Additionally, it is unknown what the significant effect of age on these variables means, but this may be related to a common shift in force from the ankle up to the hip during walking.</a:t>
            </a:r>
          </a:p>
        </p:txBody>
      </p:sp>
      <p:sp>
        <p:nvSpPr>
          <p:cNvPr id="27" name="Title 4">
            <a:extLst>
              <a:ext uri="{FF2B5EF4-FFF2-40B4-BE49-F238E27FC236}">
                <a16:creationId xmlns:a16="http://schemas.microsoft.com/office/drawing/2014/main" id="{F4F49665-5020-A065-89C6-66BCAB4A012E}"/>
              </a:ext>
            </a:extLst>
          </p:cNvPr>
          <p:cNvSpPr txBox="1">
            <a:spLocks/>
          </p:cNvSpPr>
          <p:nvPr/>
        </p:nvSpPr>
        <p:spPr>
          <a:xfrm>
            <a:off x="2824949" y="3462435"/>
            <a:ext cx="3524250" cy="281646"/>
          </a:xfrm>
          <a:prstGeom prst="rect">
            <a:avLst/>
          </a:prstGeom>
        </p:spPr>
        <p:txBody>
          <a:bodyPr vert="horz" lIns="19050" tIns="9525" rIns="19050" bIns="9525" rtlCol="0" anchor="t">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nSpc>
                <a:spcPct val="100000"/>
              </a:lnSpc>
              <a:spcBef>
                <a:spcPts val="500"/>
              </a:spcBef>
              <a:buClr>
                <a:srgbClr val="232D4C"/>
              </a:buClr>
            </a:pPr>
            <a:r>
              <a:rPr lang="en-US" sz="1666" dirty="0">
                <a:solidFill>
                  <a:schemeClr val="bg1"/>
                </a:solidFill>
                <a:latin typeface="Franklin Gothic Demi" panose="020B0703020102020204" pitchFamily="34" charset="0"/>
                <a:ea typeface="Roboto" panose="02000000000000000000" pitchFamily="2" charset="0"/>
                <a:cs typeface="Arial" panose="020B0604020202020204" pitchFamily="34" charset="0"/>
              </a:rPr>
              <a:t>At a set gait speed…</a:t>
            </a:r>
          </a:p>
        </p:txBody>
      </p:sp>
      <p:sp>
        <p:nvSpPr>
          <p:cNvPr id="29" name="Arrow: Down 28">
            <a:extLst>
              <a:ext uri="{FF2B5EF4-FFF2-40B4-BE49-F238E27FC236}">
                <a16:creationId xmlns:a16="http://schemas.microsoft.com/office/drawing/2014/main" id="{1B4B16B8-929C-F625-A9EB-8CF763EB68D6}"/>
              </a:ext>
            </a:extLst>
          </p:cNvPr>
          <p:cNvSpPr/>
          <p:nvPr/>
        </p:nvSpPr>
        <p:spPr>
          <a:xfrm>
            <a:off x="6054728" y="3752105"/>
            <a:ext cx="271969" cy="42647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1" name="Arrow: Down 30">
            <a:extLst>
              <a:ext uri="{FF2B5EF4-FFF2-40B4-BE49-F238E27FC236}">
                <a16:creationId xmlns:a16="http://schemas.microsoft.com/office/drawing/2014/main" id="{6A2AB2E2-6C35-00D0-F1DD-68F3B888ABBA}"/>
              </a:ext>
            </a:extLst>
          </p:cNvPr>
          <p:cNvSpPr/>
          <p:nvPr/>
        </p:nvSpPr>
        <p:spPr>
          <a:xfrm flipV="1">
            <a:off x="4040537" y="3754397"/>
            <a:ext cx="271969" cy="42647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2" name="Title 4">
            <a:extLst>
              <a:ext uri="{FF2B5EF4-FFF2-40B4-BE49-F238E27FC236}">
                <a16:creationId xmlns:a16="http://schemas.microsoft.com/office/drawing/2014/main" id="{2E19146C-9B67-84B9-540E-4A00090D06FF}"/>
              </a:ext>
            </a:extLst>
          </p:cNvPr>
          <p:cNvSpPr txBox="1">
            <a:spLocks/>
          </p:cNvSpPr>
          <p:nvPr/>
        </p:nvSpPr>
        <p:spPr>
          <a:xfrm>
            <a:off x="2748927" y="3836714"/>
            <a:ext cx="1251423" cy="281646"/>
          </a:xfrm>
          <a:prstGeom prst="rect">
            <a:avLst/>
          </a:prstGeom>
        </p:spPr>
        <p:txBody>
          <a:bodyPr vert="horz" lIns="19050" tIns="9525" rIns="19050" bIns="9525" rtlCol="0" anchor="t">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nSpc>
                <a:spcPct val="100000"/>
              </a:lnSpc>
              <a:spcBef>
                <a:spcPts val="500"/>
              </a:spcBef>
              <a:buClr>
                <a:srgbClr val="232D4C"/>
              </a:buClr>
            </a:pPr>
            <a:r>
              <a:rPr lang="en-US" sz="1666" dirty="0">
                <a:solidFill>
                  <a:schemeClr val="bg1"/>
                </a:solidFill>
                <a:latin typeface="Franklin Gothic Demi" panose="020B0703020102020204" pitchFamily="34" charset="0"/>
                <a:ea typeface="Roboto" panose="02000000000000000000" pitchFamily="2" charset="0"/>
                <a:cs typeface="Arial" panose="020B0604020202020204" pitchFamily="34" charset="0"/>
              </a:rPr>
              <a:t>As step rate</a:t>
            </a:r>
          </a:p>
        </p:txBody>
      </p:sp>
      <p:sp>
        <p:nvSpPr>
          <p:cNvPr id="33" name="Title 4">
            <a:extLst>
              <a:ext uri="{FF2B5EF4-FFF2-40B4-BE49-F238E27FC236}">
                <a16:creationId xmlns:a16="http://schemas.microsoft.com/office/drawing/2014/main" id="{EC75D63A-BE2F-0744-970D-DD980F767319}"/>
              </a:ext>
            </a:extLst>
          </p:cNvPr>
          <p:cNvSpPr txBox="1">
            <a:spLocks/>
          </p:cNvSpPr>
          <p:nvPr/>
        </p:nvSpPr>
        <p:spPr>
          <a:xfrm>
            <a:off x="4554493" y="3836714"/>
            <a:ext cx="1389998" cy="281646"/>
          </a:xfrm>
          <a:prstGeom prst="rect">
            <a:avLst/>
          </a:prstGeom>
        </p:spPr>
        <p:txBody>
          <a:bodyPr vert="horz" lIns="19050" tIns="9525" rIns="19050" bIns="9525" rtlCol="0" anchor="t">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nSpc>
                <a:spcPct val="100000"/>
              </a:lnSpc>
              <a:spcBef>
                <a:spcPts val="500"/>
              </a:spcBef>
              <a:buClr>
                <a:srgbClr val="232D4C"/>
              </a:buClr>
            </a:pPr>
            <a:r>
              <a:rPr lang="en-US" sz="1666" dirty="0">
                <a:solidFill>
                  <a:schemeClr val="bg1"/>
                </a:solidFill>
                <a:latin typeface="Franklin Gothic Demi" panose="020B0703020102020204" pitchFamily="34" charset="0"/>
                <a:ea typeface="Roboto" panose="02000000000000000000" pitchFamily="2" charset="0"/>
                <a:cs typeface="Arial" panose="020B0604020202020204" pitchFamily="34" charset="0"/>
              </a:rPr>
              <a:t>KAM Impulse</a:t>
            </a:r>
          </a:p>
        </p:txBody>
      </p:sp>
      <p:cxnSp>
        <p:nvCxnSpPr>
          <p:cNvPr id="35" name="Straight Connector 34">
            <a:extLst>
              <a:ext uri="{FF2B5EF4-FFF2-40B4-BE49-F238E27FC236}">
                <a16:creationId xmlns:a16="http://schemas.microsoft.com/office/drawing/2014/main" id="{58086FC6-BEBA-11D2-BD5D-DF884C5F071D}"/>
              </a:ext>
            </a:extLst>
          </p:cNvPr>
          <p:cNvCxnSpPr>
            <a:cxnSpLocks/>
          </p:cNvCxnSpPr>
          <p:nvPr/>
        </p:nvCxnSpPr>
        <p:spPr>
          <a:xfrm>
            <a:off x="2708741" y="4433852"/>
            <a:ext cx="3728531" cy="0"/>
          </a:xfrm>
          <a:prstGeom prst="line">
            <a:avLst/>
          </a:prstGeom>
          <a:ln w="238125">
            <a:solidFill>
              <a:srgbClr val="E572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E2FA82D-4F2E-0828-B8A6-87C6B517229F}"/>
              </a:ext>
            </a:extLst>
          </p:cNvPr>
          <p:cNvPicPr>
            <a:picLocks noChangeAspect="1"/>
          </p:cNvPicPr>
          <p:nvPr/>
        </p:nvPicPr>
        <p:blipFill>
          <a:blip r:embed="rId10"/>
          <a:srcRect l="490" t="549" r="381" b="42"/>
          <a:stretch/>
        </p:blipFill>
        <p:spPr>
          <a:xfrm>
            <a:off x="2833603" y="4734108"/>
            <a:ext cx="3524250" cy="1659164"/>
          </a:xfrm>
          <a:prstGeom prst="rect">
            <a:avLst/>
          </a:prstGeom>
        </p:spPr>
      </p:pic>
      <p:pic>
        <p:nvPicPr>
          <p:cNvPr id="8" name="Picture 7">
            <a:extLst>
              <a:ext uri="{FF2B5EF4-FFF2-40B4-BE49-F238E27FC236}">
                <a16:creationId xmlns:a16="http://schemas.microsoft.com/office/drawing/2014/main" id="{7A42B22D-D6D0-47E4-2B8B-F1C4554A4A5E}"/>
              </a:ext>
            </a:extLst>
          </p:cNvPr>
          <p:cNvPicPr>
            <a:picLocks noChangeAspect="1"/>
          </p:cNvPicPr>
          <p:nvPr/>
        </p:nvPicPr>
        <p:blipFill>
          <a:blip r:embed="rId11"/>
          <a:stretch>
            <a:fillRect/>
          </a:stretch>
        </p:blipFill>
        <p:spPr>
          <a:xfrm>
            <a:off x="2810881" y="850197"/>
            <a:ext cx="3524250" cy="2578029"/>
          </a:xfrm>
          <a:prstGeom prst="rect">
            <a:avLst/>
          </a:prstGeom>
        </p:spPr>
      </p:pic>
    </p:spTree>
    <p:extLst>
      <p:ext uri="{BB962C8B-B14F-4D97-AF65-F5344CB8AC3E}">
        <p14:creationId xmlns:p14="http://schemas.microsoft.com/office/powerpoint/2010/main" val="1448283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2362-1D33-FA0F-D062-09B9B072C9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F803FE-1688-5DE6-8DA1-F0885CDE1566}"/>
              </a:ext>
            </a:extLst>
          </p:cNvPr>
          <p:cNvPicPr>
            <a:picLocks noChangeAspect="1"/>
          </p:cNvPicPr>
          <p:nvPr/>
        </p:nvPicPr>
        <p:blipFill>
          <a:blip r:embed="rId2"/>
          <a:srcRect l="5134" r="5487"/>
          <a:stretch/>
        </p:blipFill>
        <p:spPr>
          <a:xfrm>
            <a:off x="0" y="0"/>
            <a:ext cx="9194424" cy="6858000"/>
          </a:xfrm>
          <a:prstGeom prst="rect">
            <a:avLst/>
          </a:prstGeom>
        </p:spPr>
      </p:pic>
    </p:spTree>
    <p:extLst>
      <p:ext uri="{BB962C8B-B14F-4D97-AF65-F5344CB8AC3E}">
        <p14:creationId xmlns:p14="http://schemas.microsoft.com/office/powerpoint/2010/main" val="3981283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96D58-1560-76B6-50FE-ABDC6B2A8E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97D643-DFA5-7C1C-8468-CDEC6E971D39}"/>
              </a:ext>
            </a:extLst>
          </p:cNvPr>
          <p:cNvPicPr>
            <a:picLocks noChangeAspect="1"/>
          </p:cNvPicPr>
          <p:nvPr/>
        </p:nvPicPr>
        <p:blipFill>
          <a:blip r:embed="rId2"/>
          <a:stretch>
            <a:fillRect/>
          </a:stretch>
        </p:blipFill>
        <p:spPr>
          <a:xfrm>
            <a:off x="0" y="846117"/>
            <a:ext cx="9144000" cy="5143500"/>
          </a:xfrm>
          <a:prstGeom prst="rect">
            <a:avLst/>
          </a:prstGeom>
        </p:spPr>
      </p:pic>
    </p:spTree>
    <p:extLst>
      <p:ext uri="{BB962C8B-B14F-4D97-AF65-F5344CB8AC3E}">
        <p14:creationId xmlns:p14="http://schemas.microsoft.com/office/powerpoint/2010/main" val="271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E5D26-D280-09A5-CBB4-BB83C4A838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91DD6D-6F49-6C58-535B-0A12D6C1E269}"/>
              </a:ext>
            </a:extLst>
          </p:cNvPr>
          <p:cNvPicPr>
            <a:picLocks noChangeAspect="1"/>
          </p:cNvPicPr>
          <p:nvPr/>
        </p:nvPicPr>
        <p:blipFill>
          <a:blip r:embed="rId2"/>
          <a:srcRect l="5145" t="5733" r="4862" b="6081"/>
          <a:stretch/>
        </p:blipFill>
        <p:spPr>
          <a:xfrm>
            <a:off x="0" y="-89956"/>
            <a:ext cx="9144000" cy="6923980"/>
          </a:xfrm>
          <a:prstGeom prst="rect">
            <a:avLst/>
          </a:prstGeom>
        </p:spPr>
      </p:pic>
    </p:spTree>
    <p:extLst>
      <p:ext uri="{BB962C8B-B14F-4D97-AF65-F5344CB8AC3E}">
        <p14:creationId xmlns:p14="http://schemas.microsoft.com/office/powerpoint/2010/main" val="4005256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34D0-D4C1-69DB-76D6-98720A860A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AAEC09-7BDA-5C72-3498-7263CBD2FB0A}"/>
              </a:ext>
            </a:extLst>
          </p:cNvPr>
          <p:cNvPicPr>
            <a:picLocks noChangeAspect="1"/>
          </p:cNvPicPr>
          <p:nvPr/>
        </p:nvPicPr>
        <p:blipFill>
          <a:blip r:embed="rId2"/>
          <a:stretch>
            <a:fillRect/>
          </a:stretch>
        </p:blipFill>
        <p:spPr>
          <a:xfrm>
            <a:off x="0" y="371475"/>
            <a:ext cx="9172575" cy="6115050"/>
          </a:xfrm>
          <a:prstGeom prst="rect">
            <a:avLst/>
          </a:prstGeom>
        </p:spPr>
      </p:pic>
    </p:spTree>
    <p:extLst>
      <p:ext uri="{BB962C8B-B14F-4D97-AF65-F5344CB8AC3E}">
        <p14:creationId xmlns:p14="http://schemas.microsoft.com/office/powerpoint/2010/main" val="1734649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42AFC-D317-65BE-E4E9-3FF9C0D8E4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5F8AF5-829D-D0F2-A000-7DCAFF093D07}"/>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119514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5936-53FB-8766-6530-9E47B9DB04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747ADE-2C56-8DA5-05DD-A6E08978EB1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934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6958E-31AF-66AB-B3AD-CF6C2FA955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9D67D7-4AFC-FE49-4309-EBC03542FE6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886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5">
            <a:extLst>
              <a:ext uri="{FF2B5EF4-FFF2-40B4-BE49-F238E27FC236}">
                <a16:creationId xmlns:a16="http://schemas.microsoft.com/office/drawing/2014/main" id="{A44664DD-5E25-5036-3171-56D096D772CA}"/>
              </a:ext>
            </a:extLst>
          </p:cNvPr>
          <p:cNvSpPr>
            <a:spLocks noChangeArrowheads="1"/>
          </p:cNvSpPr>
          <p:nvPr/>
        </p:nvSpPr>
        <p:spPr bwMode="auto">
          <a:xfrm>
            <a:off x="3164339" y="3025250"/>
            <a:ext cx="2815322"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RESULTS</a:t>
            </a:r>
          </a:p>
        </p:txBody>
      </p:sp>
      <p:sp>
        <p:nvSpPr>
          <p:cNvPr id="15361" name="Text Box 2">
            <a:extLst>
              <a:ext uri="{FF2B5EF4-FFF2-40B4-BE49-F238E27FC236}">
                <a16:creationId xmlns:a16="http://schemas.microsoft.com/office/drawing/2014/main" id="{ECA45BE4-3B64-E64D-9A17-FF95AE4AC89F}"/>
              </a:ext>
            </a:extLst>
          </p:cNvPr>
          <p:cNvSpPr txBox="1">
            <a:spLocks noChangeArrowheads="1"/>
          </p:cNvSpPr>
          <p:nvPr/>
        </p:nvSpPr>
        <p:spPr bwMode="auto">
          <a:xfrm>
            <a:off x="1440444" y="1137047"/>
            <a:ext cx="184731" cy="17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endParaRPr lang="en-US" altLang="en-US" sz="524">
              <a:solidFill>
                <a:schemeClr val="tx1"/>
              </a:solidFill>
              <a:latin typeface="Times New Roman" panose="02020603050405020304" pitchFamily="18" charset="0"/>
            </a:endParaRPr>
          </a:p>
        </p:txBody>
      </p:sp>
      <p:sp>
        <p:nvSpPr>
          <p:cNvPr id="1140" name="AutoShape 116">
            <a:extLst>
              <a:ext uri="{FF2B5EF4-FFF2-40B4-BE49-F238E27FC236}">
                <a16:creationId xmlns:a16="http://schemas.microsoft.com/office/drawing/2014/main" id="{058471C5-842D-BC4E-A0DF-96882ED817FA}"/>
              </a:ext>
            </a:extLst>
          </p:cNvPr>
          <p:cNvSpPr>
            <a:spLocks noChangeArrowheads="1"/>
          </p:cNvSpPr>
          <p:nvPr/>
        </p:nvSpPr>
        <p:spPr bwMode="auto">
          <a:xfrm>
            <a:off x="1442451" y="144512"/>
            <a:ext cx="6256356" cy="929958"/>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anchor="ctr"/>
          <a:lstStyle>
            <a:lvl1pPr>
              <a:defRPr sz="4200" b="1">
                <a:solidFill>
                  <a:schemeClr val="bg1"/>
                </a:solidFill>
                <a:latin typeface="Arial" panose="020B0604020202020204" pitchFamily="34" charset="0"/>
                <a:ea typeface="ＭＳ Ｐゴシック" panose="020B0600070205080204" pitchFamily="34" charset="-128"/>
              </a:defRPr>
            </a:lvl1pPr>
            <a:lvl2pPr marL="742950" indent="-285750">
              <a:defRPr sz="4200" b="1">
                <a:solidFill>
                  <a:schemeClr val="bg1"/>
                </a:solidFill>
                <a:latin typeface="Arial" panose="020B0604020202020204" pitchFamily="34" charset="0"/>
                <a:ea typeface="ＭＳ Ｐゴシック" panose="020B0600070205080204" pitchFamily="34" charset="-128"/>
              </a:defRPr>
            </a:lvl2pPr>
            <a:lvl3pPr marL="1143000" indent="-228600">
              <a:defRPr sz="4200" b="1">
                <a:solidFill>
                  <a:schemeClr val="bg1"/>
                </a:solidFill>
                <a:latin typeface="Arial" panose="020B0604020202020204" pitchFamily="34" charset="0"/>
                <a:ea typeface="ＭＳ Ｐゴシック" panose="020B0600070205080204" pitchFamily="34" charset="-128"/>
              </a:defRPr>
            </a:lvl3pPr>
            <a:lvl4pPr marL="1600200" indent="-228600">
              <a:defRPr sz="4200" b="1">
                <a:solidFill>
                  <a:schemeClr val="bg1"/>
                </a:solidFill>
                <a:latin typeface="Arial" panose="020B0604020202020204" pitchFamily="34" charset="0"/>
                <a:ea typeface="ＭＳ Ｐゴシック" panose="020B0600070205080204" pitchFamily="34" charset="-128"/>
              </a:defRPr>
            </a:lvl4pPr>
            <a:lvl5pPr marL="2057400" indent="-228600">
              <a:defRPr sz="42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655">
              <a:solidFill>
                <a:srgbClr val="FFFFFF"/>
              </a:solidFill>
              <a:effectLst>
                <a:outerShdw blurRad="38100" dist="38100" dir="2700000" algn="tl">
                  <a:srgbClr val="000000"/>
                </a:outerShdw>
              </a:effectLst>
              <a:latin typeface="Times New Roman" panose="02020603050405020304" pitchFamily="18" charset="0"/>
            </a:endParaRPr>
          </a:p>
        </p:txBody>
      </p:sp>
      <p:sp>
        <p:nvSpPr>
          <p:cNvPr id="15363" name="Text Box 3">
            <a:extLst>
              <a:ext uri="{FF2B5EF4-FFF2-40B4-BE49-F238E27FC236}">
                <a16:creationId xmlns:a16="http://schemas.microsoft.com/office/drawing/2014/main" id="{F42AC185-A885-464D-8E49-2228AD645363}"/>
              </a:ext>
            </a:extLst>
          </p:cNvPr>
          <p:cNvSpPr txBox="1">
            <a:spLocks noChangeArrowheads="1"/>
          </p:cNvSpPr>
          <p:nvPr/>
        </p:nvSpPr>
        <p:spPr bwMode="auto">
          <a:xfrm>
            <a:off x="1485321" y="190111"/>
            <a:ext cx="6174761" cy="87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19050" tIns="14968" rIns="19050" bIns="9525" anchor="t">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1250" dirty="0">
                <a:latin typeface="Arial"/>
                <a:ea typeface="MS PGothic"/>
                <a:cs typeface="Arial"/>
              </a:rPr>
              <a:t>High-intensity vs. Moderate-intensity Exercise and Ventilatory Efficiency and Oxygen Uptake in Patients with Breast Cancer </a:t>
            </a:r>
          </a:p>
          <a:p>
            <a:pPr algn="ctr" eaLnBrk="1" hangingPunct="1"/>
            <a:endParaRPr lang="en-US" altLang="en-US" sz="393" dirty="0"/>
          </a:p>
          <a:p>
            <a:pPr algn="ctr" eaLnBrk="1" hangingPunct="1"/>
            <a:r>
              <a:rPr lang="en-US" altLang="en-US" sz="646" dirty="0">
                <a:solidFill>
                  <a:srgbClr val="FFC000"/>
                </a:solidFill>
                <a:latin typeface="Arial"/>
                <a:ea typeface="MS PGothic"/>
                <a:cs typeface="Arial"/>
              </a:rPr>
              <a:t>Mckenzie B. Mabalot, Nathan R. Weeldreyer, Charles C. Ellison, Cheyanne Helms, Zachariah B. Nealy, Antonio Abbate, Christiana M. Brenin, Patrick M. Dillon, Trish Millard, Rebecca A. Krukowski, Jamie M. Zoellner, Siddhartha S. Angadi</a:t>
            </a:r>
          </a:p>
          <a:p>
            <a:pPr algn="ctr" eaLnBrk="1" hangingPunct="1"/>
            <a:endParaRPr lang="en-US" altLang="en-US" sz="655" dirty="0">
              <a:solidFill>
                <a:srgbClr val="FFC000"/>
              </a:solidFill>
            </a:endParaRPr>
          </a:p>
          <a:p>
            <a:pPr algn="ctr" eaLnBrk="1" hangingPunct="1"/>
            <a:r>
              <a:rPr lang="en-US" altLang="en-US" sz="655" dirty="0">
                <a:solidFill>
                  <a:srgbClr val="FFC000"/>
                </a:solidFill>
              </a:rPr>
              <a:t>Departments of Kinesiology, Public Health Sciences, Cardiovascular Medicine, and Hematology &amp; Oncology at the University of Virginia</a:t>
            </a:r>
          </a:p>
        </p:txBody>
      </p:sp>
      <p:sp>
        <p:nvSpPr>
          <p:cNvPr id="63" name="AutoShape 123">
            <a:extLst>
              <a:ext uri="{FF2B5EF4-FFF2-40B4-BE49-F238E27FC236}">
                <a16:creationId xmlns:a16="http://schemas.microsoft.com/office/drawing/2014/main" id="{77A0FEA3-366A-A642-9ADE-5F235D66E1AE}"/>
              </a:ext>
            </a:extLst>
          </p:cNvPr>
          <p:cNvSpPr>
            <a:spLocks noChangeArrowheads="1"/>
          </p:cNvSpPr>
          <p:nvPr/>
        </p:nvSpPr>
        <p:spPr bwMode="auto">
          <a:xfrm>
            <a:off x="441100" y="1182541"/>
            <a:ext cx="2592343"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ABSTRACT</a:t>
            </a:r>
          </a:p>
        </p:txBody>
      </p:sp>
      <p:sp>
        <p:nvSpPr>
          <p:cNvPr id="15372" name="TextBox 6">
            <a:extLst>
              <a:ext uri="{FF2B5EF4-FFF2-40B4-BE49-F238E27FC236}">
                <a16:creationId xmlns:a16="http://schemas.microsoft.com/office/drawing/2014/main" id="{C1DB66A3-C1B5-F040-8FA0-4FA10E260563}"/>
              </a:ext>
            </a:extLst>
          </p:cNvPr>
          <p:cNvSpPr txBox="1">
            <a:spLocks noChangeArrowheads="1"/>
          </p:cNvSpPr>
          <p:nvPr/>
        </p:nvSpPr>
        <p:spPr bwMode="auto">
          <a:xfrm>
            <a:off x="8066204" y="2662282"/>
            <a:ext cx="184731" cy="19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endParaRPr lang="en-US" altLang="en-US" sz="687"/>
          </a:p>
        </p:txBody>
      </p:sp>
      <p:sp>
        <p:nvSpPr>
          <p:cNvPr id="15373" name="TextBox 8">
            <a:extLst>
              <a:ext uri="{FF2B5EF4-FFF2-40B4-BE49-F238E27FC236}">
                <a16:creationId xmlns:a16="http://schemas.microsoft.com/office/drawing/2014/main" id="{3CAA749F-5D78-A240-9B32-525555F82B81}"/>
              </a:ext>
            </a:extLst>
          </p:cNvPr>
          <p:cNvSpPr txBox="1">
            <a:spLocks noChangeArrowheads="1"/>
          </p:cNvSpPr>
          <p:nvPr/>
        </p:nvSpPr>
        <p:spPr bwMode="auto">
          <a:xfrm>
            <a:off x="6099594" y="3456409"/>
            <a:ext cx="184731" cy="19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endParaRPr lang="en-US" altLang="en-US" sz="687"/>
          </a:p>
        </p:txBody>
      </p:sp>
      <p:sp>
        <p:nvSpPr>
          <p:cNvPr id="15375" name="TextBox 5">
            <a:extLst>
              <a:ext uri="{FF2B5EF4-FFF2-40B4-BE49-F238E27FC236}">
                <a16:creationId xmlns:a16="http://schemas.microsoft.com/office/drawing/2014/main" id="{28283C2C-1EF7-2340-9653-9931EF6697E6}"/>
              </a:ext>
            </a:extLst>
          </p:cNvPr>
          <p:cNvSpPr txBox="1">
            <a:spLocks noChangeArrowheads="1"/>
          </p:cNvSpPr>
          <p:nvPr/>
        </p:nvSpPr>
        <p:spPr bwMode="auto">
          <a:xfrm>
            <a:off x="7538041" y="2582505"/>
            <a:ext cx="184731" cy="19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endParaRPr lang="en-US" altLang="en-US" sz="687"/>
          </a:p>
        </p:txBody>
      </p:sp>
      <p:sp>
        <p:nvSpPr>
          <p:cNvPr id="15376" name="Rectangle 10">
            <a:extLst>
              <a:ext uri="{FF2B5EF4-FFF2-40B4-BE49-F238E27FC236}">
                <a16:creationId xmlns:a16="http://schemas.microsoft.com/office/drawing/2014/main" id="{1968CC6D-5810-894C-BF74-2764C8E3E461}"/>
              </a:ext>
            </a:extLst>
          </p:cNvPr>
          <p:cNvSpPr>
            <a:spLocks noChangeArrowheads="1"/>
          </p:cNvSpPr>
          <p:nvPr/>
        </p:nvSpPr>
        <p:spPr bwMode="auto">
          <a:xfrm>
            <a:off x="5929006" y="6663979"/>
            <a:ext cx="2996170" cy="17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9525" rIns="19050" bIns="9525" anchor="t">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lnSpc>
                <a:spcPct val="105000"/>
              </a:lnSpc>
            </a:pPr>
            <a:endParaRPr lang="en-US" altLang="en-US" sz="500" dirty="0">
              <a:solidFill>
                <a:schemeClr val="tx1"/>
              </a:solidFill>
            </a:endParaRPr>
          </a:p>
          <a:p>
            <a:pPr algn="ctr" eaLnBrk="1" hangingPunct="1">
              <a:lnSpc>
                <a:spcPct val="105000"/>
              </a:lnSpc>
            </a:pPr>
            <a:r>
              <a:rPr lang="en-US" sz="500" dirty="0">
                <a:solidFill>
                  <a:schemeClr val="tx1"/>
                </a:solidFill>
                <a:latin typeface="Arial"/>
                <a:ea typeface="MS PGothic"/>
                <a:cs typeface="Arial"/>
              </a:rPr>
              <a:t>Supported by funding within the UVA Comprehensive Cancer Center</a:t>
            </a:r>
            <a:endParaRPr lang="en-US" altLang="en-US" sz="500" dirty="0">
              <a:solidFill>
                <a:schemeClr val="tx1"/>
              </a:solidFill>
            </a:endParaRPr>
          </a:p>
        </p:txBody>
      </p:sp>
      <p:sp>
        <p:nvSpPr>
          <p:cNvPr id="15377" name="TextBox 2">
            <a:extLst>
              <a:ext uri="{FF2B5EF4-FFF2-40B4-BE49-F238E27FC236}">
                <a16:creationId xmlns:a16="http://schemas.microsoft.com/office/drawing/2014/main" id="{68DFD3AF-6C12-6349-A254-202D8177AD2F}"/>
              </a:ext>
            </a:extLst>
          </p:cNvPr>
          <p:cNvSpPr txBox="1">
            <a:spLocks noChangeArrowheads="1"/>
          </p:cNvSpPr>
          <p:nvPr/>
        </p:nvSpPr>
        <p:spPr bwMode="auto">
          <a:xfrm>
            <a:off x="5284678" y="5786438"/>
            <a:ext cx="184731" cy="19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endParaRPr lang="en-US" altLang="en-US" sz="687"/>
          </a:p>
        </p:txBody>
      </p:sp>
      <p:sp>
        <p:nvSpPr>
          <p:cNvPr id="31" name="AutoShape 125">
            <a:extLst>
              <a:ext uri="{FF2B5EF4-FFF2-40B4-BE49-F238E27FC236}">
                <a16:creationId xmlns:a16="http://schemas.microsoft.com/office/drawing/2014/main" id="{D32514ED-8140-0945-A266-3F3806E09134}"/>
              </a:ext>
            </a:extLst>
          </p:cNvPr>
          <p:cNvSpPr>
            <a:spLocks noChangeArrowheads="1"/>
          </p:cNvSpPr>
          <p:nvPr/>
        </p:nvSpPr>
        <p:spPr bwMode="auto">
          <a:xfrm>
            <a:off x="6111047" y="1183135"/>
            <a:ext cx="2592705"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a:solidFill>
                  <a:srgbClr val="FFFFFF"/>
                </a:solidFill>
                <a:effectLst>
                  <a:outerShdw blurRad="38100" dist="38100" dir="2700000" algn="tl">
                    <a:srgbClr val="000000"/>
                  </a:outerShdw>
                </a:effectLst>
              </a:rPr>
              <a:t>RESULTS</a:t>
            </a:r>
          </a:p>
        </p:txBody>
      </p:sp>
      <p:sp>
        <p:nvSpPr>
          <p:cNvPr id="15385" name="TextBox 4">
            <a:extLst>
              <a:ext uri="{FF2B5EF4-FFF2-40B4-BE49-F238E27FC236}">
                <a16:creationId xmlns:a16="http://schemas.microsoft.com/office/drawing/2014/main" id="{1948265B-6EB3-1F4F-BB5A-43876D705761}"/>
              </a:ext>
            </a:extLst>
          </p:cNvPr>
          <p:cNvSpPr txBox="1">
            <a:spLocks noChangeArrowheads="1"/>
          </p:cNvSpPr>
          <p:nvPr/>
        </p:nvSpPr>
        <p:spPr bwMode="auto">
          <a:xfrm>
            <a:off x="5637680" y="5122623"/>
            <a:ext cx="3066072" cy="18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98"/>
              </a:spcBef>
              <a:spcAft>
                <a:spcPts val="98"/>
              </a:spcAft>
              <a:buClr>
                <a:srgbClr val="0000FF"/>
              </a:buClr>
              <a:buFont typeface="Arial" panose="020B0604020202020204" pitchFamily="34" charset="0"/>
              <a:buChar char="•"/>
            </a:pPr>
            <a:endParaRPr lang="en-US" altLang="en-US" sz="589" b="0">
              <a:solidFill>
                <a:schemeClr val="tx1"/>
              </a:solidFill>
            </a:endParaRPr>
          </a:p>
        </p:txBody>
      </p:sp>
      <p:sp>
        <p:nvSpPr>
          <p:cNvPr id="15386" name="TextBox 1">
            <a:extLst>
              <a:ext uri="{FF2B5EF4-FFF2-40B4-BE49-F238E27FC236}">
                <a16:creationId xmlns:a16="http://schemas.microsoft.com/office/drawing/2014/main" id="{EF774A8A-EAFA-A64A-9B43-4CA80AE8AC47}"/>
              </a:ext>
            </a:extLst>
          </p:cNvPr>
          <p:cNvSpPr txBox="1">
            <a:spLocks noChangeArrowheads="1"/>
          </p:cNvSpPr>
          <p:nvPr/>
        </p:nvSpPr>
        <p:spPr bwMode="auto">
          <a:xfrm>
            <a:off x="5780083" y="2731664"/>
            <a:ext cx="184731" cy="19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endParaRPr lang="en-US" altLang="en-US" sz="687"/>
          </a:p>
        </p:txBody>
      </p:sp>
      <p:sp>
        <p:nvSpPr>
          <p:cNvPr id="46" name="TextBox 40">
            <a:extLst>
              <a:ext uri="{FF2B5EF4-FFF2-40B4-BE49-F238E27FC236}">
                <a16:creationId xmlns:a16="http://schemas.microsoft.com/office/drawing/2014/main" id="{CE4D0D5D-3E68-43AC-9928-6F17F580F73F}"/>
              </a:ext>
            </a:extLst>
          </p:cNvPr>
          <p:cNvSpPr txBox="1">
            <a:spLocks noChangeArrowheads="1"/>
          </p:cNvSpPr>
          <p:nvPr/>
        </p:nvSpPr>
        <p:spPr bwMode="auto">
          <a:xfrm>
            <a:off x="3510313" y="3281220"/>
            <a:ext cx="2120632" cy="12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050" tIns="9525" rIns="19050" bIns="9525" anchor="t">
            <a:spAutoFit/>
          </a:bodyPr>
          <a:lstStyle>
            <a:lvl1pPr>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ctr" eaLnBrk="1" hangingPunct="1"/>
            <a:r>
              <a:rPr lang="en-US" altLang="en-US" sz="708" dirty="0">
                <a:solidFill>
                  <a:schemeClr val="tx1"/>
                </a:solidFill>
                <a:latin typeface="Arial"/>
                <a:ea typeface="MS PGothic"/>
                <a:cs typeface="Arial"/>
              </a:rPr>
              <a:t>Table 1. Subject Baseline Characteristics</a:t>
            </a:r>
          </a:p>
        </p:txBody>
      </p:sp>
      <p:sp>
        <p:nvSpPr>
          <p:cNvPr id="1149" name="AutoShape 125">
            <a:extLst>
              <a:ext uri="{FF2B5EF4-FFF2-40B4-BE49-F238E27FC236}">
                <a16:creationId xmlns:a16="http://schemas.microsoft.com/office/drawing/2014/main" id="{4CC8914B-416C-BE49-AA66-79C90441A066}"/>
              </a:ext>
            </a:extLst>
          </p:cNvPr>
          <p:cNvSpPr>
            <a:spLocks noChangeArrowheads="1"/>
          </p:cNvSpPr>
          <p:nvPr/>
        </p:nvSpPr>
        <p:spPr bwMode="auto">
          <a:xfrm>
            <a:off x="6110194" y="4424439"/>
            <a:ext cx="2592705"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CONCLUSIONS</a:t>
            </a:r>
          </a:p>
        </p:txBody>
      </p:sp>
      <p:sp>
        <p:nvSpPr>
          <p:cNvPr id="47" name="AutoShape 121">
            <a:extLst>
              <a:ext uri="{FF2B5EF4-FFF2-40B4-BE49-F238E27FC236}">
                <a16:creationId xmlns:a16="http://schemas.microsoft.com/office/drawing/2014/main" id="{59D153F4-DB41-455B-9CAD-9A5224F6A3C2}"/>
              </a:ext>
            </a:extLst>
          </p:cNvPr>
          <p:cNvSpPr>
            <a:spLocks noChangeArrowheads="1"/>
          </p:cNvSpPr>
          <p:nvPr/>
        </p:nvSpPr>
        <p:spPr bwMode="auto">
          <a:xfrm>
            <a:off x="3164339" y="1185748"/>
            <a:ext cx="2815322"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METHODS</a:t>
            </a:r>
          </a:p>
        </p:txBody>
      </p:sp>
      <p:graphicFrame>
        <p:nvGraphicFramePr>
          <p:cNvPr id="48" name="Content Placeholder 3">
            <a:extLst>
              <a:ext uri="{FF2B5EF4-FFF2-40B4-BE49-F238E27FC236}">
                <a16:creationId xmlns:a16="http://schemas.microsoft.com/office/drawing/2014/main" id="{EE5963B6-74B6-4339-924F-78141B43B3A6}"/>
              </a:ext>
            </a:extLst>
          </p:cNvPr>
          <p:cNvGraphicFramePr>
            <a:graphicFrameLocks/>
          </p:cNvGraphicFramePr>
          <p:nvPr/>
        </p:nvGraphicFramePr>
        <p:xfrm>
          <a:off x="3181876" y="3427046"/>
          <a:ext cx="2780248" cy="1868591"/>
        </p:xfrm>
        <a:graphic>
          <a:graphicData uri="http://schemas.openxmlformats.org/drawingml/2006/table">
            <a:tbl>
              <a:tblPr firstRow="1" bandRow="1">
                <a:tableStyleId>{D27102A9-8310-4765-A935-A1911B00CA55}</a:tableStyleId>
              </a:tblPr>
              <a:tblGrid>
                <a:gridCol w="1240150">
                  <a:extLst>
                    <a:ext uri="{9D8B030D-6E8A-4147-A177-3AD203B41FA5}">
                      <a16:colId xmlns:a16="http://schemas.microsoft.com/office/drawing/2014/main" val="3775767781"/>
                    </a:ext>
                  </a:extLst>
                </a:gridCol>
                <a:gridCol w="588163">
                  <a:extLst>
                    <a:ext uri="{9D8B030D-6E8A-4147-A177-3AD203B41FA5}">
                      <a16:colId xmlns:a16="http://schemas.microsoft.com/office/drawing/2014/main" val="2817917449"/>
                    </a:ext>
                  </a:extLst>
                </a:gridCol>
                <a:gridCol w="588163">
                  <a:extLst>
                    <a:ext uri="{9D8B030D-6E8A-4147-A177-3AD203B41FA5}">
                      <a16:colId xmlns:a16="http://schemas.microsoft.com/office/drawing/2014/main" val="2768401794"/>
                    </a:ext>
                  </a:extLst>
                </a:gridCol>
                <a:gridCol w="363772">
                  <a:extLst>
                    <a:ext uri="{9D8B030D-6E8A-4147-A177-3AD203B41FA5}">
                      <a16:colId xmlns:a16="http://schemas.microsoft.com/office/drawing/2014/main" val="2611919388"/>
                    </a:ext>
                  </a:extLst>
                </a:gridCol>
              </a:tblGrid>
              <a:tr h="15136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700" dirty="0">
                          <a:solidFill>
                            <a:schemeClr val="bg1"/>
                          </a:solidFill>
                          <a:latin typeface="Arial"/>
                          <a:cs typeface="Arial"/>
                        </a:rPr>
                        <a:t>Subjects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E8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a:ea typeface="+mn-ea"/>
                          <a:cs typeface="Arial"/>
                        </a:rPr>
                        <a:t>MOD (N= 6)</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E8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700" dirty="0">
                          <a:solidFill>
                            <a:schemeClr val="bg1"/>
                          </a:solidFill>
                          <a:latin typeface="Arial"/>
                          <a:cs typeface="Arial"/>
                        </a:rPr>
                        <a:t>HIIT (N= 7)</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E80"/>
                    </a:solidFill>
                  </a:tcPr>
                </a:tc>
                <a:tc>
                  <a:txBody>
                    <a:bodyPr/>
                    <a:lstStyle/>
                    <a:p>
                      <a:pPr marL="0" marR="0" lvl="0" indent="0" algn="ctr" defTabSz="718444" rtl="0" eaLnBrk="1" fontAlgn="auto" latinLnBrk="0" hangingPunct="1">
                        <a:lnSpc>
                          <a:spcPct val="100000"/>
                        </a:lnSpc>
                        <a:spcBef>
                          <a:spcPts val="0"/>
                        </a:spcBef>
                        <a:spcAft>
                          <a:spcPts val="0"/>
                        </a:spcAft>
                        <a:buClrTx/>
                        <a:buSzTx/>
                        <a:buFontTx/>
                        <a:buNone/>
                        <a:tabLst/>
                        <a:defRPr/>
                      </a:pPr>
                      <a:r>
                        <a:rPr lang="en-US" sz="700" i="1" dirty="0">
                          <a:solidFill>
                            <a:schemeClr val="bg1"/>
                          </a:solidFill>
                          <a:latin typeface="Arial"/>
                          <a:cs typeface="Arial"/>
                        </a:rPr>
                        <a:t>p </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E80"/>
                    </a:solidFill>
                  </a:tcPr>
                </a:tc>
                <a:extLst>
                  <a:ext uri="{0D108BD9-81ED-4DB2-BD59-A6C34878D82A}">
                    <a16:rowId xmlns:a16="http://schemas.microsoft.com/office/drawing/2014/main" val="1215250434"/>
                  </a:ext>
                </a:extLst>
              </a:tr>
              <a:tr h="1513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700" dirty="0">
                          <a:solidFill>
                            <a:schemeClr val="tx1"/>
                          </a:solidFill>
                          <a:latin typeface="Arial"/>
                          <a:cs typeface="Arial"/>
                        </a:rPr>
                        <a:t>Age (yr)</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solidFill>
                            <a:schemeClr val="tx1"/>
                          </a:solidFill>
                          <a:latin typeface="Arial"/>
                          <a:cs typeface="Arial"/>
                        </a:rPr>
                        <a:t>54.2 ± 10.3</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700" dirty="0">
                          <a:solidFill>
                            <a:schemeClr val="tx1"/>
                          </a:solidFill>
                          <a:latin typeface="Arial"/>
                          <a:cs typeface="Arial"/>
                        </a:rPr>
                        <a:t>55.3 ± 11.9</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700" dirty="0">
                          <a:solidFill>
                            <a:schemeClr val="tx1"/>
                          </a:solidFill>
                          <a:latin typeface="Arial"/>
                          <a:cs typeface="Arial"/>
                        </a:rPr>
                        <a:t>0.861</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000875"/>
                  </a:ext>
                </a:extLst>
              </a:tr>
              <a:tr h="1513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700" dirty="0">
                          <a:solidFill>
                            <a:schemeClr val="tx1"/>
                          </a:solidFill>
                          <a:latin typeface="Arial"/>
                          <a:cs typeface="Arial"/>
                        </a:rPr>
                        <a:t>BMI (kg/m</a:t>
                      </a:r>
                      <a:r>
                        <a:rPr lang="en-US" sz="700" baseline="30000" dirty="0">
                          <a:solidFill>
                            <a:schemeClr val="tx1"/>
                          </a:solidFill>
                          <a:latin typeface="Arial"/>
                          <a:cs typeface="Arial"/>
                        </a:rPr>
                        <a:t>2</a:t>
                      </a:r>
                      <a:r>
                        <a:rPr lang="en-US" sz="700" dirty="0">
                          <a:solidFill>
                            <a:schemeClr val="tx1"/>
                          </a:solidFill>
                          <a:latin typeface="Arial"/>
                          <a:cs typeface="Arial"/>
                        </a:rPr>
                        <a:t>)</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25.1 ± 4.3</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28.9 ± 5.5</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0.204</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142711"/>
                  </a:ext>
                </a:extLst>
              </a:tr>
              <a:tr h="151362">
                <a:tc>
                  <a:txBody>
                    <a:bodyPr/>
                    <a:lstStyle/>
                    <a:p>
                      <a:pPr algn="ctr"/>
                      <a:r>
                        <a:rPr lang="en-US" sz="700" dirty="0">
                          <a:solidFill>
                            <a:schemeClr val="tx1"/>
                          </a:solidFill>
                          <a:latin typeface="Arial"/>
                          <a:cs typeface="Arial"/>
                        </a:rPr>
                        <a:t>Baseline VO</a:t>
                      </a:r>
                      <a:r>
                        <a:rPr lang="en-US" sz="700" baseline="-25000" dirty="0">
                          <a:solidFill>
                            <a:schemeClr val="tx1"/>
                          </a:solidFill>
                          <a:latin typeface="Arial"/>
                          <a:cs typeface="Arial"/>
                        </a:rPr>
                        <a:t>2</a:t>
                      </a:r>
                      <a:r>
                        <a:rPr lang="en-US" sz="700" dirty="0">
                          <a:solidFill>
                            <a:schemeClr val="tx1"/>
                          </a:solidFill>
                          <a:latin typeface="Arial"/>
                          <a:cs typeface="Arial"/>
                        </a:rPr>
                        <a:t> (L/min)</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1.52 ± 0.27</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1.58 ± 0.24</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0.688</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2569552"/>
                  </a:ext>
                </a:extLst>
              </a:tr>
              <a:tr h="151362">
                <a:tc>
                  <a:txBody>
                    <a:bodyPr/>
                    <a:lstStyle/>
                    <a:p>
                      <a:pPr algn="l"/>
                      <a:r>
                        <a:rPr lang="en-US" sz="700" i="1" dirty="0">
                          <a:solidFill>
                            <a:schemeClr val="tx1"/>
                          </a:solidFill>
                          <a:latin typeface="Arial"/>
                          <a:cs typeface="Arial"/>
                        </a:rPr>
                        <a:t>Race:</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61454"/>
                  </a:ext>
                </a:extLst>
              </a:tr>
              <a:tr h="151362">
                <a:tc>
                  <a:txBody>
                    <a:bodyPr/>
                    <a:lstStyle/>
                    <a:p>
                      <a:pPr algn="ctr"/>
                      <a:r>
                        <a:rPr lang="en-US" sz="700" i="0" dirty="0">
                          <a:solidFill>
                            <a:schemeClr val="tx1"/>
                          </a:solidFill>
                          <a:latin typeface="Arial"/>
                          <a:cs typeface="Arial"/>
                        </a:rPr>
                        <a:t>White</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6</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4</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8379677"/>
                  </a:ext>
                </a:extLst>
              </a:tr>
              <a:tr h="151362">
                <a:tc>
                  <a:txBody>
                    <a:bodyPr/>
                    <a:lstStyle/>
                    <a:p>
                      <a:pPr algn="ctr"/>
                      <a:r>
                        <a:rPr lang="en-US" sz="700" i="0" dirty="0">
                          <a:solidFill>
                            <a:schemeClr val="tx1"/>
                          </a:solidFill>
                          <a:latin typeface="Arial"/>
                          <a:cs typeface="Arial"/>
                        </a:rPr>
                        <a:t>Black</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0</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a:cs typeface="Arial"/>
                        </a:rPr>
                        <a:t>3</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10248"/>
                  </a:ext>
                </a:extLst>
              </a:tr>
              <a:tr h="149854">
                <a:tc gridSpan="4">
                  <a:txBody>
                    <a:bodyPr/>
                    <a:lstStyle/>
                    <a:p>
                      <a:pPr algn="l"/>
                      <a:r>
                        <a:rPr lang="en-US" sz="700" i="1" dirty="0">
                          <a:solidFill>
                            <a:schemeClr val="tx1"/>
                          </a:solidFill>
                          <a:latin typeface="Arial"/>
                          <a:cs typeface="Arial"/>
                        </a:rPr>
                        <a:t>Chemotherapy Regimens:</a:t>
                      </a: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latin typeface="Arial"/>
                        <a:cs typeface="Arial"/>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latin typeface="Arial"/>
                        <a:cs typeface="Arial"/>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latin typeface="Arial"/>
                        <a:cs typeface="Arial"/>
                      </a:endParaRP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991026"/>
                  </a:ext>
                </a:extLst>
              </a:tr>
              <a:tr h="151402">
                <a:tc>
                  <a:txBody>
                    <a:bodyPr/>
                    <a:lstStyle/>
                    <a:p>
                      <a:pPr lvl="0" algn="ctr">
                        <a:buNone/>
                      </a:pPr>
                      <a:r>
                        <a:rPr lang="en-US" sz="700" dirty="0">
                          <a:solidFill>
                            <a:schemeClr val="tx1"/>
                          </a:solidFill>
                          <a:latin typeface="Arial"/>
                          <a:cs typeface="Arial"/>
                        </a:rPr>
                        <a:t>Docetaxel &amp; Cyclophosphamide</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2</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1</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854101"/>
                  </a:ext>
                </a:extLst>
              </a:tr>
              <a:tr h="257889">
                <a:tc>
                  <a:txBody>
                    <a:bodyPr/>
                    <a:lstStyle/>
                    <a:p>
                      <a:pPr lvl="0" algn="ctr">
                        <a:buNone/>
                      </a:pPr>
                      <a:r>
                        <a:rPr lang="en-US" sz="700" dirty="0">
                          <a:solidFill>
                            <a:schemeClr val="tx1"/>
                          </a:solidFill>
                          <a:latin typeface="Arial"/>
                          <a:cs typeface="Arial"/>
                        </a:rPr>
                        <a:t>Dose-Dense Doxorubicin &amp; Cyclophosphamide</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2</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4</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6137367"/>
                  </a:ext>
                </a:extLst>
              </a:tr>
              <a:tr h="149854">
                <a:tc>
                  <a:txBody>
                    <a:bodyPr/>
                    <a:lstStyle/>
                    <a:p>
                      <a:pPr lvl="0" algn="ctr">
                        <a:buNone/>
                      </a:pPr>
                      <a:r>
                        <a:rPr lang="en-US" sz="700" dirty="0">
                          <a:solidFill>
                            <a:schemeClr val="tx1"/>
                          </a:solidFill>
                          <a:latin typeface="Arial"/>
                          <a:cs typeface="Arial"/>
                        </a:rPr>
                        <a:t>Paclitaxel &amp; Trastuzumab</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1</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700" dirty="0">
                          <a:solidFill>
                            <a:schemeClr val="tx1"/>
                          </a:solidFill>
                          <a:latin typeface="Arial"/>
                          <a:cs typeface="Arial"/>
                        </a:rPr>
                        <a:t>2</a:t>
                      </a:r>
                      <a:endParaRPr lang="en-US" sz="700" dirty="0">
                        <a:latin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latin typeface="Arial"/>
                        <a:cs typeface="Arial"/>
                      </a:endParaRPr>
                    </a:p>
                  </a:txBody>
                  <a:tcPr marL="19050" marR="19050" marT="19050" marB="190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8410324"/>
                  </a:ext>
                </a:extLst>
              </a:tr>
            </a:tbl>
          </a:graphicData>
        </a:graphic>
      </p:graphicFrame>
      <p:pic>
        <p:nvPicPr>
          <p:cNvPr id="3" name="Graphic 2">
            <a:extLst>
              <a:ext uri="{FF2B5EF4-FFF2-40B4-BE49-F238E27FC236}">
                <a16:creationId xmlns:a16="http://schemas.microsoft.com/office/drawing/2014/main" id="{8AF3A0F4-DF73-4787-6ECE-410A905AA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562" y="131144"/>
            <a:ext cx="933257" cy="933257"/>
          </a:xfrm>
          <a:prstGeom prst="rect">
            <a:avLst/>
          </a:prstGeom>
        </p:spPr>
      </p:pic>
      <p:sp>
        <p:nvSpPr>
          <p:cNvPr id="29" name="TextBox 4">
            <a:extLst>
              <a:ext uri="{FF2B5EF4-FFF2-40B4-BE49-F238E27FC236}">
                <a16:creationId xmlns:a16="http://schemas.microsoft.com/office/drawing/2014/main" id="{5C725971-05E8-45A9-9E3F-BE6C795186B4}"/>
              </a:ext>
            </a:extLst>
          </p:cNvPr>
          <p:cNvSpPr txBox="1">
            <a:spLocks noChangeArrowheads="1"/>
          </p:cNvSpPr>
          <p:nvPr/>
        </p:nvSpPr>
        <p:spPr bwMode="auto">
          <a:xfrm>
            <a:off x="3150732" y="1416575"/>
            <a:ext cx="2850598" cy="19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050" tIns="9525" rIns="19050" bIns="9525" anchor="t">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CPET data was used to determine peak heart rate (PHR) for exercise prescriptions and collect breath-by-breath data to determine ventilatory slopes as follows:</a:t>
            </a:r>
          </a:p>
          <a:p>
            <a:pPr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latin typeface="Arial"/>
              <a:ea typeface="MS PGothic"/>
              <a:cs typeface="Arial"/>
            </a:endParaRPr>
          </a:p>
          <a:p>
            <a:pPr lvl="2" algn="just">
              <a:spcBef>
                <a:spcPts val="98"/>
              </a:spcBef>
              <a:spcAft>
                <a:spcPts val="98"/>
              </a:spcAft>
              <a:buClr>
                <a:srgbClr val="0000FF"/>
              </a:buClr>
              <a:buFont typeface="Arial" panose="020B0604020202020204" pitchFamily="34" charset="0"/>
              <a:buChar char="•"/>
            </a:pPr>
            <a:r>
              <a:rPr lang="en-US" altLang="en-US" sz="656" b="0" dirty="0">
                <a:solidFill>
                  <a:schemeClr val="tx1"/>
                </a:solidFill>
                <a:cs typeface="Arial"/>
              </a:rPr>
              <a:t>VE/VO</a:t>
            </a:r>
            <a:r>
              <a:rPr lang="en-US" altLang="en-US" sz="656" b="0" baseline="-25000" dirty="0">
                <a:solidFill>
                  <a:schemeClr val="tx1"/>
                </a:solidFill>
                <a:cs typeface="Arial"/>
              </a:rPr>
              <a:t>2</a:t>
            </a:r>
            <a:r>
              <a:rPr lang="en-US" altLang="en-US" sz="656" b="0" dirty="0">
                <a:solidFill>
                  <a:schemeClr val="tx1"/>
                </a:solidFill>
                <a:cs typeface="Arial"/>
              </a:rPr>
              <a:t> slope by plotting rate of change of VE (L/min) over rate of change of VO</a:t>
            </a:r>
            <a:r>
              <a:rPr lang="en-US" altLang="en-US" sz="656" b="0" baseline="-25000" dirty="0">
                <a:solidFill>
                  <a:schemeClr val="tx1"/>
                </a:solidFill>
                <a:cs typeface="Arial"/>
              </a:rPr>
              <a:t>2</a:t>
            </a:r>
            <a:r>
              <a:rPr lang="en-US" altLang="en-US" sz="656" b="0" dirty="0">
                <a:solidFill>
                  <a:schemeClr val="tx1"/>
                </a:solidFill>
                <a:cs typeface="Arial"/>
              </a:rPr>
              <a:t> (L/min)</a:t>
            </a:r>
          </a:p>
          <a:p>
            <a:pPr lvl="2"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cs typeface="Arial"/>
            </a:endParaRPr>
          </a:p>
          <a:p>
            <a:pPr lvl="2" algn="just">
              <a:spcBef>
                <a:spcPts val="98"/>
              </a:spcBef>
              <a:spcAft>
                <a:spcPts val="98"/>
              </a:spcAft>
              <a:buClr>
                <a:srgbClr val="0000FF"/>
              </a:buClr>
              <a:buFont typeface="Arial" panose="020B0604020202020204" pitchFamily="34" charset="0"/>
              <a:buChar char="•"/>
            </a:pPr>
            <a:r>
              <a:rPr lang="en-US" altLang="en-US" sz="656" b="0" dirty="0">
                <a:solidFill>
                  <a:schemeClr val="tx1"/>
                </a:solidFill>
                <a:cs typeface="Arial"/>
              </a:rPr>
              <a:t>VE/VCO</a:t>
            </a:r>
            <a:r>
              <a:rPr lang="en-US" altLang="en-US" sz="656" b="0" baseline="-25000" dirty="0">
                <a:solidFill>
                  <a:schemeClr val="tx1"/>
                </a:solidFill>
                <a:cs typeface="Arial"/>
              </a:rPr>
              <a:t>2</a:t>
            </a:r>
            <a:r>
              <a:rPr lang="en-US" altLang="en-US" sz="656" b="0" dirty="0">
                <a:solidFill>
                  <a:schemeClr val="tx1"/>
                </a:solidFill>
                <a:cs typeface="Arial"/>
              </a:rPr>
              <a:t> slope by plotting as rate of change of VE (L/min) against rate of change of VCO</a:t>
            </a:r>
            <a:r>
              <a:rPr lang="en-US" altLang="en-US" sz="656" b="0" baseline="-25000" dirty="0">
                <a:solidFill>
                  <a:schemeClr val="tx1"/>
                </a:solidFill>
                <a:cs typeface="Arial"/>
              </a:rPr>
              <a:t>2</a:t>
            </a:r>
            <a:r>
              <a:rPr lang="en-US" altLang="en-US" sz="656" b="0" dirty="0">
                <a:solidFill>
                  <a:schemeClr val="tx1"/>
                </a:solidFill>
                <a:cs typeface="Arial"/>
              </a:rPr>
              <a:t> (L/min)</a:t>
            </a:r>
          </a:p>
          <a:p>
            <a:pPr lvl="2"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cs typeface="Arial"/>
            </a:endParaRPr>
          </a:p>
          <a:p>
            <a:pPr lvl="2" algn="just">
              <a:spcBef>
                <a:spcPts val="98"/>
              </a:spcBef>
              <a:spcAft>
                <a:spcPts val="98"/>
              </a:spcAft>
              <a:buClr>
                <a:srgbClr val="0000FF"/>
              </a:buClr>
              <a:buFont typeface="Arial" panose="020B0604020202020204" pitchFamily="34" charset="0"/>
              <a:buChar char="•"/>
            </a:pPr>
            <a:r>
              <a:rPr lang="en-US" altLang="en-US" sz="656" b="0" dirty="0">
                <a:solidFill>
                  <a:schemeClr val="tx1"/>
                </a:solidFill>
                <a:cs typeface="Arial"/>
              </a:rPr>
              <a:t>OUES by plotting rate of change of VO</a:t>
            </a:r>
            <a:r>
              <a:rPr lang="en-US" altLang="en-US" sz="656" b="0" baseline="-25000" dirty="0">
                <a:solidFill>
                  <a:schemeClr val="tx1"/>
                </a:solidFill>
                <a:cs typeface="Arial"/>
              </a:rPr>
              <a:t>2</a:t>
            </a:r>
            <a:r>
              <a:rPr lang="en-US" altLang="en-US" sz="656" b="0" dirty="0">
                <a:solidFill>
                  <a:schemeClr val="tx1"/>
                </a:solidFill>
                <a:cs typeface="Arial"/>
              </a:rPr>
              <a:t> (L/min) against rate of change log</a:t>
            </a:r>
            <a:r>
              <a:rPr lang="en-US" altLang="en-US" sz="656" b="0" baseline="-25000" dirty="0">
                <a:solidFill>
                  <a:schemeClr val="tx1"/>
                </a:solidFill>
                <a:cs typeface="Arial"/>
              </a:rPr>
              <a:t>10</a:t>
            </a:r>
            <a:r>
              <a:rPr lang="en-US" altLang="en-US" sz="656" b="0" dirty="0">
                <a:solidFill>
                  <a:schemeClr val="tx1"/>
                </a:solidFill>
                <a:cs typeface="Arial"/>
              </a:rPr>
              <a:t>VE </a:t>
            </a:r>
          </a:p>
          <a:p>
            <a:pPr lvl="1"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cs typeface="Arial"/>
            </a:endParaRPr>
          </a:p>
          <a:p>
            <a:pPr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Individual deltas for VE/VO</a:t>
            </a:r>
            <a:r>
              <a:rPr lang="en-US" altLang="en-US" sz="656" b="0" baseline="-25000" dirty="0">
                <a:solidFill>
                  <a:schemeClr val="tx1"/>
                </a:solidFill>
                <a:latin typeface="Arial"/>
                <a:ea typeface="MS PGothic"/>
                <a:cs typeface="Arial"/>
              </a:rPr>
              <a:t>2</a:t>
            </a:r>
            <a:r>
              <a:rPr lang="en-US" altLang="en-US" sz="656" b="0" dirty="0">
                <a:solidFill>
                  <a:schemeClr val="tx1"/>
                </a:solidFill>
                <a:latin typeface="Arial"/>
                <a:ea typeface="MS PGothic"/>
                <a:cs typeface="Arial"/>
              </a:rPr>
              <a:t>, VE/VCO</a:t>
            </a:r>
            <a:r>
              <a:rPr lang="en-US" altLang="en-US" sz="656" b="0" baseline="-25000" dirty="0">
                <a:solidFill>
                  <a:schemeClr val="tx1"/>
                </a:solidFill>
                <a:latin typeface="Arial"/>
                <a:ea typeface="MS PGothic"/>
                <a:cs typeface="Arial"/>
              </a:rPr>
              <a:t>2</a:t>
            </a:r>
            <a:r>
              <a:rPr lang="en-US" altLang="en-US" sz="656" b="0" dirty="0">
                <a:solidFill>
                  <a:schemeClr val="tx1"/>
                </a:solidFill>
                <a:latin typeface="Arial"/>
                <a:ea typeface="MS PGothic"/>
                <a:cs typeface="Arial"/>
              </a:rPr>
              <a:t>, and OUES slopes from between-group differences were calculated as post- minus pre-testing values and were then analyzed via independent samples t-tests after assessing for normality.  Alpha was </a:t>
            </a:r>
            <a:r>
              <a:rPr lang="en-US" altLang="en-US" sz="656" b="0" i="1" dirty="0">
                <a:solidFill>
                  <a:schemeClr val="tx1"/>
                </a:solidFill>
                <a:latin typeface="Arial"/>
                <a:ea typeface="MS PGothic"/>
                <a:cs typeface="Arial"/>
              </a:rPr>
              <a:t>a priori </a:t>
            </a:r>
            <a:r>
              <a:rPr lang="en-US" altLang="en-US" sz="656" b="0" dirty="0">
                <a:solidFill>
                  <a:schemeClr val="tx1"/>
                </a:solidFill>
                <a:latin typeface="Arial"/>
                <a:ea typeface="MS PGothic"/>
                <a:cs typeface="Arial"/>
              </a:rPr>
              <a:t>set at 0.05.</a:t>
            </a:r>
          </a:p>
        </p:txBody>
      </p:sp>
      <p:sp>
        <p:nvSpPr>
          <p:cNvPr id="30" name="AutoShape 125">
            <a:extLst>
              <a:ext uri="{FF2B5EF4-FFF2-40B4-BE49-F238E27FC236}">
                <a16:creationId xmlns:a16="http://schemas.microsoft.com/office/drawing/2014/main" id="{E52B9F5C-9D4B-42E0-B388-D126D5A9BD58}"/>
              </a:ext>
            </a:extLst>
          </p:cNvPr>
          <p:cNvSpPr>
            <a:spLocks noChangeArrowheads="1"/>
          </p:cNvSpPr>
          <p:nvPr/>
        </p:nvSpPr>
        <p:spPr bwMode="auto">
          <a:xfrm>
            <a:off x="6109428" y="6118120"/>
            <a:ext cx="2592705"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REFERENCES</a:t>
            </a:r>
          </a:p>
        </p:txBody>
      </p:sp>
      <p:pic>
        <p:nvPicPr>
          <p:cNvPr id="2" name="Graphic 1">
            <a:extLst>
              <a:ext uri="{FF2B5EF4-FFF2-40B4-BE49-F238E27FC236}">
                <a16:creationId xmlns:a16="http://schemas.microsoft.com/office/drawing/2014/main" id="{901BE43A-6637-47D3-FB42-519090764B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4956" y="129951"/>
            <a:ext cx="933257" cy="933257"/>
          </a:xfrm>
          <a:prstGeom prst="rect">
            <a:avLst/>
          </a:prstGeom>
        </p:spPr>
      </p:pic>
      <p:sp>
        <p:nvSpPr>
          <p:cNvPr id="9" name="TextBox 4">
            <a:extLst>
              <a:ext uri="{FF2B5EF4-FFF2-40B4-BE49-F238E27FC236}">
                <a16:creationId xmlns:a16="http://schemas.microsoft.com/office/drawing/2014/main" id="{BD1DB47C-5014-DBB6-F3C1-7AA9D50CDB11}"/>
              </a:ext>
            </a:extLst>
          </p:cNvPr>
          <p:cNvSpPr txBox="1">
            <a:spLocks noChangeArrowheads="1"/>
          </p:cNvSpPr>
          <p:nvPr/>
        </p:nvSpPr>
        <p:spPr bwMode="auto">
          <a:xfrm>
            <a:off x="443351" y="4482169"/>
            <a:ext cx="2599241" cy="8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125"/>
              </a:spcBef>
              <a:spcAft>
                <a:spcPts val="125"/>
              </a:spcAft>
              <a:buClr>
                <a:srgbClr val="0000FF"/>
              </a:buClr>
              <a:buFont typeface="Arial" panose="020B0604020202020204" pitchFamily="34" charset="0"/>
              <a:buChar char="•"/>
            </a:pPr>
            <a:r>
              <a:rPr lang="en-US" sz="656" b="0" kern="100" dirty="0">
                <a:solidFill>
                  <a:srgbClr val="000000"/>
                </a:solidFill>
                <a:ea typeface="Aptos" panose="020B0004020202020204" pitchFamily="34" charset="0"/>
                <a:cs typeface="Arial" panose="020B0604020202020204" pitchFamily="34" charset="0"/>
              </a:rPr>
              <a:t>These secondary analyses examined if high-intensity interval training (HIIT) was more effective than moderate-intensity exercise training (MOD) for the preservation of VE/VC</a:t>
            </a:r>
            <a:r>
              <a:rPr lang="en-US" altLang="en-US" sz="656" b="0" dirty="0">
                <a:solidFill>
                  <a:schemeClr val="tx2"/>
                </a:solidFill>
              </a:rPr>
              <a:t>O</a:t>
            </a:r>
            <a:r>
              <a:rPr lang="en-US" altLang="en-US" sz="656" b="0" baseline="-25000" dirty="0">
                <a:solidFill>
                  <a:schemeClr val="tx2"/>
                </a:solidFill>
              </a:rPr>
              <a:t>2</a:t>
            </a:r>
            <a:r>
              <a:rPr lang="en-US" altLang="en-US" sz="656" b="0" dirty="0">
                <a:solidFill>
                  <a:schemeClr val="tx2"/>
                </a:solidFill>
              </a:rPr>
              <a:t>, VE/VO</a:t>
            </a:r>
            <a:r>
              <a:rPr lang="en-US" altLang="en-US" sz="656" b="0" baseline="-25000" dirty="0">
                <a:solidFill>
                  <a:schemeClr val="tx2"/>
                </a:solidFill>
              </a:rPr>
              <a:t>2</a:t>
            </a:r>
            <a:r>
              <a:rPr lang="en-US" altLang="en-US" sz="656" b="0" dirty="0">
                <a:solidFill>
                  <a:schemeClr val="tx2"/>
                </a:solidFill>
              </a:rPr>
              <a:t>, </a:t>
            </a:r>
            <a:r>
              <a:rPr lang="en-US" sz="656" b="0" kern="100" dirty="0">
                <a:solidFill>
                  <a:srgbClr val="000000"/>
                </a:solidFill>
                <a:ea typeface="Aptos" panose="020B0004020202020204" pitchFamily="34" charset="0"/>
                <a:cs typeface="Arial" panose="020B0604020202020204" pitchFamily="34" charset="0"/>
              </a:rPr>
              <a:t>and OUES in patients with breast cancer undergoing chemotherapy.</a:t>
            </a:r>
            <a:endParaRPr lang="en-US" sz="656" b="0" kern="100" dirty="0">
              <a:ea typeface="Aptos" panose="020B0004020202020204" pitchFamily="34" charset="0"/>
              <a:cs typeface="Arial" panose="020B0604020202020204" pitchFamily="34" charset="0"/>
            </a:endParaRPr>
          </a:p>
          <a:p>
            <a:pPr algn="just">
              <a:spcBef>
                <a:spcPts val="125"/>
              </a:spcBef>
              <a:spcAft>
                <a:spcPts val="125"/>
              </a:spcAft>
              <a:buClr>
                <a:srgbClr val="0000FF"/>
              </a:buClr>
              <a:buFont typeface="Arial" panose="020B0604020202020204" pitchFamily="34" charset="0"/>
              <a:buChar char="•"/>
            </a:pPr>
            <a:endParaRPr lang="en-US" altLang="en-US" sz="667" b="0" dirty="0">
              <a:solidFill>
                <a:schemeClr val="tx2"/>
              </a:solidFill>
            </a:endParaRPr>
          </a:p>
        </p:txBody>
      </p:sp>
      <p:sp>
        <p:nvSpPr>
          <p:cNvPr id="15" name="TextBox 4">
            <a:extLst>
              <a:ext uri="{FF2B5EF4-FFF2-40B4-BE49-F238E27FC236}">
                <a16:creationId xmlns:a16="http://schemas.microsoft.com/office/drawing/2014/main" id="{87E0714F-BF7B-C50C-4DB2-48AD9AFC8FCD}"/>
              </a:ext>
            </a:extLst>
          </p:cNvPr>
          <p:cNvSpPr txBox="1">
            <a:spLocks noChangeArrowheads="1"/>
          </p:cNvSpPr>
          <p:nvPr/>
        </p:nvSpPr>
        <p:spPr bwMode="auto">
          <a:xfrm>
            <a:off x="442050" y="1426198"/>
            <a:ext cx="2592343" cy="143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marL="0" algn="just"/>
            <a:r>
              <a:rPr lang="en-US" sz="460" kern="100" dirty="0">
                <a:solidFill>
                  <a:srgbClr val="000000"/>
                </a:solidFill>
                <a:ea typeface="Aptos" panose="020B0004020202020204" pitchFamily="34" charset="0"/>
                <a:cs typeface="Arial" panose="020B0604020202020204" pitchFamily="34" charset="0"/>
              </a:rPr>
              <a:t>Purpose</a:t>
            </a:r>
            <a:r>
              <a:rPr lang="en-US" sz="460" b="0" kern="100" dirty="0">
                <a:solidFill>
                  <a:srgbClr val="000000"/>
                </a:solidFill>
                <a:ea typeface="Aptos" panose="020B0004020202020204" pitchFamily="34" charset="0"/>
                <a:cs typeface="Arial" panose="020B0604020202020204" pitchFamily="34" charset="0"/>
              </a:rPr>
              <a:t>: This secondary analysis examined if high-intensity interval training (HIIT) was more effective than moderate-intensity exercise training (MOD) for the preservation of ventilatory efficiency and OUES following chemotherapy in patients with breast cancer (BC). </a:t>
            </a:r>
            <a:r>
              <a:rPr lang="en-US" sz="460" kern="100" dirty="0">
                <a:solidFill>
                  <a:srgbClr val="000000"/>
                </a:solidFill>
                <a:ea typeface="Aptos" panose="020B0004020202020204" pitchFamily="34" charset="0"/>
                <a:cs typeface="Arial" panose="020B0604020202020204" pitchFamily="34" charset="0"/>
              </a:rPr>
              <a:t>Methods</a:t>
            </a:r>
            <a:r>
              <a:rPr lang="en-US" sz="460" b="0" kern="100" dirty="0">
                <a:solidFill>
                  <a:srgbClr val="000000"/>
                </a:solidFill>
                <a:ea typeface="Aptos" panose="020B0004020202020204" pitchFamily="34" charset="0"/>
                <a:cs typeface="Arial" panose="020B0604020202020204" pitchFamily="34" charset="0"/>
              </a:rPr>
              <a:t>: Twenty-four patients with BC scheduled for chemotherapy were randomized to 1 of 2 interventions 1) MOD: 150min/week of walking at 70-75% peak heart rate (PHR) or 2) HIIT:  3 sessions/week of 4x4 intervals at 85-95% PHR on a recumbent bicycle. Subjects underwent V̇O</a:t>
            </a:r>
            <a:r>
              <a:rPr lang="en-US" sz="460" b="0" kern="100" baseline="-25000" dirty="0">
                <a:solidFill>
                  <a:srgbClr val="000000"/>
                </a:solidFill>
                <a:ea typeface="Aptos" panose="020B0004020202020204" pitchFamily="34" charset="0"/>
                <a:cs typeface="Arial" panose="020B0604020202020204" pitchFamily="34" charset="0"/>
              </a:rPr>
              <a:t>2peak</a:t>
            </a:r>
            <a:r>
              <a:rPr lang="en-US" sz="460" b="0" kern="100" dirty="0">
                <a:solidFill>
                  <a:srgbClr val="000000"/>
                </a:solidFill>
                <a:ea typeface="Aptos" panose="020B0004020202020204" pitchFamily="34" charset="0"/>
                <a:cs typeface="Arial" panose="020B0604020202020204" pitchFamily="34" charset="0"/>
              </a:rPr>
              <a:t> testing on a recumbent bicycle using a 15 watt/min ramp protocol to obtain breath-by-breath data and PHRs for exercise prescription. Post-testing occurred within 3-10 days after the final treatment. Individual deltas for VE/VO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VE/VCO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and OUES slopes from between-group differences were analyzed via independent samples t-tests after assessing for normality. Alpha was </a:t>
            </a:r>
            <a:r>
              <a:rPr lang="en-US" sz="460" b="0" i="1" kern="100" dirty="0">
                <a:solidFill>
                  <a:srgbClr val="000000"/>
                </a:solidFill>
                <a:ea typeface="Aptos" panose="020B0004020202020204" pitchFamily="34" charset="0"/>
                <a:cs typeface="Arial" panose="020B0604020202020204" pitchFamily="34" charset="0"/>
              </a:rPr>
              <a:t>a priori</a:t>
            </a:r>
            <a:r>
              <a:rPr lang="en-US" sz="460" b="0" kern="100" dirty="0">
                <a:solidFill>
                  <a:srgbClr val="000000"/>
                </a:solidFill>
                <a:ea typeface="Aptos" panose="020B0004020202020204" pitchFamily="34" charset="0"/>
                <a:cs typeface="Arial" panose="020B0604020202020204" pitchFamily="34" charset="0"/>
              </a:rPr>
              <a:t> set at 0.05. </a:t>
            </a:r>
            <a:r>
              <a:rPr lang="en-US" sz="460" kern="100" dirty="0">
                <a:solidFill>
                  <a:srgbClr val="000000"/>
                </a:solidFill>
                <a:ea typeface="Aptos" panose="020B0004020202020204" pitchFamily="34" charset="0"/>
                <a:cs typeface="Arial" panose="020B0604020202020204" pitchFamily="34" charset="0"/>
              </a:rPr>
              <a:t>Results</a:t>
            </a:r>
            <a:r>
              <a:rPr lang="en-US" sz="460" b="0" kern="100" dirty="0">
                <a:solidFill>
                  <a:srgbClr val="000000"/>
                </a:solidFill>
                <a:ea typeface="Aptos" panose="020B0004020202020204" pitchFamily="34" charset="0"/>
                <a:cs typeface="Arial" panose="020B0604020202020204" pitchFamily="34" charset="0"/>
              </a:rPr>
              <a:t>: Thirteen subjects completed all aspects of the study (MOD: </a:t>
            </a:r>
            <a:r>
              <a:rPr lang="en-US" sz="460" b="0" i="1" kern="100" dirty="0">
                <a:solidFill>
                  <a:srgbClr val="000000"/>
                </a:solidFill>
                <a:ea typeface="Aptos" panose="020B0004020202020204" pitchFamily="34" charset="0"/>
                <a:cs typeface="Arial" panose="020B0604020202020204" pitchFamily="34" charset="0"/>
              </a:rPr>
              <a:t>n</a:t>
            </a:r>
            <a:r>
              <a:rPr lang="en-US" sz="460" b="0" kern="100" dirty="0">
                <a:solidFill>
                  <a:srgbClr val="000000"/>
                </a:solidFill>
                <a:ea typeface="Aptos" panose="020B0004020202020204" pitchFamily="34" charset="0"/>
                <a:cs typeface="Arial" panose="020B0604020202020204" pitchFamily="34" charset="0"/>
              </a:rPr>
              <a:t>=6, 54.2±10.3yrs, 65.6±7.4kg, 25.1±4.3kg/m</a:t>
            </a:r>
            <a:r>
              <a:rPr lang="en-US" sz="460" b="0" kern="100" baseline="30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HIIT: </a:t>
            </a:r>
            <a:r>
              <a:rPr lang="en-US" sz="460" b="0" i="1" kern="100" dirty="0">
                <a:solidFill>
                  <a:srgbClr val="000000"/>
                </a:solidFill>
                <a:ea typeface="Aptos" panose="020B0004020202020204" pitchFamily="34" charset="0"/>
                <a:cs typeface="Arial" panose="020B0604020202020204" pitchFamily="34" charset="0"/>
              </a:rPr>
              <a:t>n</a:t>
            </a:r>
            <a:r>
              <a:rPr lang="en-US" sz="460" b="0" kern="100" dirty="0">
                <a:solidFill>
                  <a:srgbClr val="000000"/>
                </a:solidFill>
                <a:ea typeface="Aptos" panose="020B0004020202020204" pitchFamily="34" charset="0"/>
                <a:cs typeface="Arial" panose="020B0604020202020204" pitchFamily="34" charset="0"/>
              </a:rPr>
              <a:t>=7, 55.3±11.9yrs, 78.7±15kg, 28.9±5.5kg/m</a:t>
            </a:r>
            <a:r>
              <a:rPr lang="en-US" sz="460" b="0" kern="100" baseline="30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There were no significant differences between MOD or HIIT for changes in overall VE/VO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slope (9.88±12.87 vs. 2.32±9.75; </a:t>
            </a:r>
            <a:r>
              <a:rPr lang="en-US" sz="460" b="0" i="1" kern="100" dirty="0">
                <a:solidFill>
                  <a:srgbClr val="000000"/>
                </a:solidFill>
                <a:ea typeface="Aptos" panose="020B0004020202020204" pitchFamily="34" charset="0"/>
                <a:cs typeface="Arial" panose="020B0604020202020204" pitchFamily="34" charset="0"/>
              </a:rPr>
              <a:t>p</a:t>
            </a:r>
            <a:r>
              <a:rPr lang="en-US" sz="460" b="0" kern="100" dirty="0">
                <a:solidFill>
                  <a:srgbClr val="000000"/>
                </a:solidFill>
                <a:ea typeface="Aptos" panose="020B0004020202020204" pitchFamily="34" charset="0"/>
                <a:cs typeface="Arial" panose="020B0604020202020204" pitchFamily="34" charset="0"/>
              </a:rPr>
              <a:t>=0.25, </a:t>
            </a:r>
            <a:r>
              <a:rPr lang="en-US" sz="460" b="0" i="1" kern="100" dirty="0">
                <a:solidFill>
                  <a:srgbClr val="000000"/>
                </a:solidFill>
                <a:ea typeface="Aptos" panose="020B0004020202020204" pitchFamily="34" charset="0"/>
                <a:cs typeface="Arial" panose="020B0604020202020204" pitchFamily="34" charset="0"/>
              </a:rPr>
              <a:t>d</a:t>
            </a:r>
            <a:r>
              <a:rPr lang="en-US" sz="460" b="0" kern="100" dirty="0">
                <a:solidFill>
                  <a:srgbClr val="000000"/>
                </a:solidFill>
                <a:ea typeface="Aptos" panose="020B0004020202020204" pitchFamily="34" charset="0"/>
                <a:cs typeface="Arial" panose="020B0604020202020204" pitchFamily="34" charset="0"/>
              </a:rPr>
              <a:t>=0.67), overall VE/VCO­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slope (2.83±4.66 vs. 2.42±3.54; </a:t>
            </a:r>
            <a:r>
              <a:rPr lang="en-US" sz="460" b="0" i="1" kern="100" dirty="0">
                <a:solidFill>
                  <a:srgbClr val="000000"/>
                </a:solidFill>
                <a:ea typeface="Aptos" panose="020B0004020202020204" pitchFamily="34" charset="0"/>
                <a:cs typeface="Arial" panose="020B0604020202020204" pitchFamily="34" charset="0"/>
              </a:rPr>
              <a:t>p</a:t>
            </a:r>
            <a:r>
              <a:rPr lang="en-US" sz="460" b="0" kern="100" dirty="0">
                <a:solidFill>
                  <a:srgbClr val="000000"/>
                </a:solidFill>
                <a:ea typeface="Aptos" panose="020B0004020202020204" pitchFamily="34" charset="0"/>
                <a:cs typeface="Arial" panose="020B0604020202020204" pitchFamily="34" charset="0"/>
              </a:rPr>
              <a:t>=0.86, </a:t>
            </a:r>
            <a:r>
              <a:rPr lang="en-US" sz="460" b="0" i="1" kern="100" dirty="0">
                <a:solidFill>
                  <a:srgbClr val="000000"/>
                </a:solidFill>
                <a:ea typeface="Aptos" panose="020B0004020202020204" pitchFamily="34" charset="0"/>
                <a:cs typeface="Arial" panose="020B0604020202020204" pitchFamily="34" charset="0"/>
              </a:rPr>
              <a:t>d</a:t>
            </a:r>
            <a:r>
              <a:rPr lang="en-US" sz="460" b="0" kern="100" dirty="0">
                <a:solidFill>
                  <a:srgbClr val="000000"/>
                </a:solidFill>
                <a:ea typeface="Aptos" panose="020B0004020202020204" pitchFamily="34" charset="0"/>
                <a:cs typeface="Arial" panose="020B0604020202020204" pitchFamily="34" charset="0"/>
              </a:rPr>
              <a:t>=0.10), OUES (-0.34±0.14 vs. -0.16±0.25; </a:t>
            </a:r>
            <a:r>
              <a:rPr lang="en-US" sz="460" b="0" i="1" kern="100" dirty="0">
                <a:solidFill>
                  <a:srgbClr val="000000"/>
                </a:solidFill>
                <a:ea typeface="Aptos" panose="020B0004020202020204" pitchFamily="34" charset="0"/>
                <a:cs typeface="Arial" panose="020B0604020202020204" pitchFamily="34" charset="0"/>
              </a:rPr>
              <a:t>p</a:t>
            </a:r>
            <a:r>
              <a:rPr lang="en-US" sz="460" b="0" kern="100" dirty="0">
                <a:solidFill>
                  <a:srgbClr val="000000"/>
                </a:solidFill>
                <a:ea typeface="Aptos" panose="020B0004020202020204" pitchFamily="34" charset="0"/>
                <a:cs typeface="Arial" panose="020B0604020202020204" pitchFamily="34" charset="0"/>
              </a:rPr>
              <a:t>=0.14, </a:t>
            </a:r>
            <a:r>
              <a:rPr lang="en-US" sz="460" b="0" i="1" kern="100" dirty="0">
                <a:solidFill>
                  <a:srgbClr val="000000"/>
                </a:solidFill>
                <a:ea typeface="Aptos" panose="020B0004020202020204" pitchFamily="34" charset="0"/>
                <a:cs typeface="Arial" panose="020B0604020202020204" pitchFamily="34" charset="0"/>
              </a:rPr>
              <a:t>d</a:t>
            </a:r>
            <a:r>
              <a:rPr lang="en-US" sz="460" b="0" kern="100" dirty="0">
                <a:solidFill>
                  <a:srgbClr val="000000"/>
                </a:solidFill>
                <a:ea typeface="Aptos" panose="020B0004020202020204" pitchFamily="34" charset="0"/>
                <a:cs typeface="Arial" panose="020B0604020202020204" pitchFamily="34" charset="0"/>
              </a:rPr>
              <a:t>=0.88), VE/VO­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slope pre- or post-VT, VE/VCO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slope pre- or post-VT from baseline values (</a:t>
            </a:r>
            <a:r>
              <a:rPr lang="en-US" sz="460" b="0" i="1" kern="100" dirty="0">
                <a:solidFill>
                  <a:srgbClr val="000000"/>
                </a:solidFill>
                <a:ea typeface="Aptos" panose="020B0004020202020204" pitchFamily="34" charset="0"/>
                <a:cs typeface="Arial" panose="020B0604020202020204" pitchFamily="34" charset="0"/>
              </a:rPr>
              <a:t>p</a:t>
            </a:r>
            <a:r>
              <a:rPr lang="en-US" sz="460" b="0" kern="100" dirty="0">
                <a:solidFill>
                  <a:srgbClr val="000000"/>
                </a:solidFill>
                <a:ea typeface="Aptos" panose="020B0004020202020204" pitchFamily="34" charset="0"/>
                <a:cs typeface="Arial" panose="020B0604020202020204" pitchFamily="34" charset="0"/>
              </a:rPr>
              <a:t>&gt;0.05).</a:t>
            </a:r>
            <a:r>
              <a:rPr lang="en-US" sz="460" b="0" kern="100" dirty="0">
                <a:ea typeface="Aptos" panose="020B0004020202020204" pitchFamily="34" charset="0"/>
                <a:cs typeface="Arial" panose="020B0604020202020204" pitchFamily="34" charset="0"/>
              </a:rPr>
              <a:t> </a:t>
            </a:r>
            <a:r>
              <a:rPr lang="en-US" sz="460" kern="100" dirty="0">
                <a:solidFill>
                  <a:srgbClr val="000000"/>
                </a:solidFill>
                <a:ea typeface="Aptos" panose="020B0004020202020204" pitchFamily="34" charset="0"/>
                <a:cs typeface="Arial" panose="020B0604020202020204" pitchFamily="34" charset="0"/>
              </a:rPr>
              <a:t>Conclusion</a:t>
            </a:r>
            <a:r>
              <a:rPr lang="en-US" sz="460" b="0" kern="100" dirty="0">
                <a:solidFill>
                  <a:srgbClr val="000000"/>
                </a:solidFill>
                <a:ea typeface="Aptos" panose="020B0004020202020204" pitchFamily="34" charset="0"/>
                <a:cs typeface="Arial" panose="020B0604020202020204" pitchFamily="34" charset="0"/>
              </a:rPr>
              <a:t>: VE/VO</a:t>
            </a:r>
            <a:r>
              <a:rPr lang="en-US" sz="460" b="0" kern="100" baseline="-25000" dirty="0">
                <a:solidFill>
                  <a:srgbClr val="000000"/>
                </a:solidFill>
                <a:ea typeface="Aptos" panose="020B0004020202020204" pitchFamily="34" charset="0"/>
                <a:cs typeface="Arial" panose="020B0604020202020204" pitchFamily="34" charset="0"/>
              </a:rPr>
              <a:t>2</a:t>
            </a:r>
            <a:r>
              <a:rPr lang="en-US" sz="460" b="0" kern="100" dirty="0">
                <a:solidFill>
                  <a:srgbClr val="000000"/>
                </a:solidFill>
                <a:ea typeface="Aptos" panose="020B0004020202020204" pitchFamily="34" charset="0"/>
                <a:cs typeface="Arial" panose="020B0604020202020204" pitchFamily="34" charset="0"/>
              </a:rPr>
              <a:t> slopes and OUES were worse in the MOD following BC chemotherapy vs. HIIT. Large effect sizes (</a:t>
            </a:r>
            <a:r>
              <a:rPr lang="en-US" sz="460" b="0" i="1" kern="100" dirty="0">
                <a:solidFill>
                  <a:srgbClr val="000000"/>
                </a:solidFill>
                <a:ea typeface="Aptos" panose="020B0004020202020204" pitchFamily="34" charset="0"/>
                <a:cs typeface="Arial" panose="020B0604020202020204" pitchFamily="34" charset="0"/>
              </a:rPr>
              <a:t>d</a:t>
            </a:r>
            <a:r>
              <a:rPr lang="en-US" sz="460" b="0" kern="100" dirty="0">
                <a:solidFill>
                  <a:srgbClr val="000000"/>
                </a:solidFill>
                <a:ea typeface="Aptos" panose="020B0004020202020204" pitchFamily="34" charset="0"/>
                <a:cs typeface="Arial" panose="020B0604020202020204" pitchFamily="34" charset="0"/>
              </a:rPr>
              <a:t>≥0.7) were observed; however, the present study was underpowered and needs to be replicated in a larger sample of patients.</a:t>
            </a:r>
            <a:endParaRPr lang="en-US" sz="460" b="0" kern="100" dirty="0">
              <a:ea typeface="Aptos" panose="020B0004020202020204" pitchFamily="34" charset="0"/>
              <a:cs typeface="Arial" panose="020B0604020202020204" pitchFamily="34" charset="0"/>
            </a:endParaRPr>
          </a:p>
        </p:txBody>
      </p:sp>
      <p:sp>
        <p:nvSpPr>
          <p:cNvPr id="7" name="AutoShape 121">
            <a:extLst>
              <a:ext uri="{FF2B5EF4-FFF2-40B4-BE49-F238E27FC236}">
                <a16:creationId xmlns:a16="http://schemas.microsoft.com/office/drawing/2014/main" id="{53F6CA6D-1BD8-BA03-C47C-57EAB53AA345}"/>
              </a:ext>
            </a:extLst>
          </p:cNvPr>
          <p:cNvSpPr>
            <a:spLocks noChangeArrowheads="1"/>
          </p:cNvSpPr>
          <p:nvPr/>
        </p:nvSpPr>
        <p:spPr bwMode="auto">
          <a:xfrm>
            <a:off x="442576" y="2769827"/>
            <a:ext cx="2591816"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INTRODUCTION</a:t>
            </a:r>
          </a:p>
        </p:txBody>
      </p:sp>
      <p:sp>
        <p:nvSpPr>
          <p:cNvPr id="8" name="AutoShape 121">
            <a:extLst>
              <a:ext uri="{FF2B5EF4-FFF2-40B4-BE49-F238E27FC236}">
                <a16:creationId xmlns:a16="http://schemas.microsoft.com/office/drawing/2014/main" id="{53607E2C-2D35-45E0-3B8C-D488FF4DC52C}"/>
              </a:ext>
            </a:extLst>
          </p:cNvPr>
          <p:cNvSpPr>
            <a:spLocks noChangeArrowheads="1"/>
          </p:cNvSpPr>
          <p:nvPr/>
        </p:nvSpPr>
        <p:spPr bwMode="auto">
          <a:xfrm>
            <a:off x="441100" y="4236120"/>
            <a:ext cx="2591817"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PURPOSE</a:t>
            </a:r>
          </a:p>
        </p:txBody>
      </p:sp>
      <p:sp>
        <p:nvSpPr>
          <p:cNvPr id="10" name="TextBox 4">
            <a:extLst>
              <a:ext uri="{FF2B5EF4-FFF2-40B4-BE49-F238E27FC236}">
                <a16:creationId xmlns:a16="http://schemas.microsoft.com/office/drawing/2014/main" id="{287CFB82-519D-C8A3-EBB2-70ACDB6DB8D7}"/>
              </a:ext>
            </a:extLst>
          </p:cNvPr>
          <p:cNvSpPr txBox="1">
            <a:spLocks noChangeArrowheads="1"/>
          </p:cNvSpPr>
          <p:nvPr/>
        </p:nvSpPr>
        <p:spPr bwMode="auto">
          <a:xfrm>
            <a:off x="6111047" y="4689290"/>
            <a:ext cx="2591085" cy="198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125"/>
              </a:spcBef>
              <a:spcAft>
                <a:spcPts val="125"/>
              </a:spcAft>
              <a:buClr>
                <a:srgbClr val="0000FF"/>
              </a:buClr>
              <a:buFont typeface="Arial" panose="020B0604020202020204" pitchFamily="34" charset="0"/>
              <a:buChar char="•"/>
            </a:pPr>
            <a:r>
              <a:rPr lang="en-US" altLang="en-US" sz="656" b="0" dirty="0">
                <a:solidFill>
                  <a:schemeClr val="tx2"/>
                </a:solidFill>
              </a:rPr>
              <a:t>OUES was significantly impaired in the MOD group and maintained in the HIIT group following chemotherapy; also, VE/VCO</a:t>
            </a:r>
            <a:r>
              <a:rPr lang="en-US" altLang="en-US" sz="656" b="0" baseline="-25000" dirty="0">
                <a:solidFill>
                  <a:schemeClr val="tx2"/>
                </a:solidFill>
              </a:rPr>
              <a:t>2</a:t>
            </a:r>
            <a:r>
              <a:rPr lang="en-US" altLang="en-US" sz="656" b="0" dirty="0">
                <a:solidFill>
                  <a:schemeClr val="tx2"/>
                </a:solidFill>
              </a:rPr>
              <a:t> and VE/VO</a:t>
            </a:r>
            <a:r>
              <a:rPr lang="en-US" altLang="en-US" sz="656" b="0" baseline="-25000" dirty="0">
                <a:solidFill>
                  <a:schemeClr val="tx2"/>
                </a:solidFill>
              </a:rPr>
              <a:t>2</a:t>
            </a:r>
            <a:r>
              <a:rPr lang="en-US" altLang="en-US" sz="656" b="0" dirty="0">
                <a:solidFill>
                  <a:schemeClr val="tx2"/>
                </a:solidFill>
              </a:rPr>
              <a:t> trended towards greater impairment following BC chemotherapy in MOD vs. HIIT, suggesting higher intensity may be more effective to preserve these measures in patients with breast cancer.</a:t>
            </a:r>
          </a:p>
          <a:p>
            <a:pPr algn="just">
              <a:spcBef>
                <a:spcPts val="125"/>
              </a:spcBef>
              <a:spcAft>
                <a:spcPts val="125"/>
              </a:spcAft>
              <a:buClr>
                <a:srgbClr val="0000FF"/>
              </a:buClr>
              <a:buFont typeface="Arial" panose="020B0604020202020204" pitchFamily="34" charset="0"/>
              <a:buChar char="•"/>
            </a:pPr>
            <a:endParaRPr lang="en-US" altLang="en-US" sz="100" b="0" dirty="0">
              <a:solidFill>
                <a:schemeClr val="tx2"/>
              </a:solidFill>
            </a:endParaRPr>
          </a:p>
          <a:p>
            <a:pPr algn="just">
              <a:spcBef>
                <a:spcPts val="125"/>
              </a:spcBef>
              <a:spcAft>
                <a:spcPts val="125"/>
              </a:spcAft>
              <a:buClr>
                <a:srgbClr val="0000FF"/>
              </a:buClr>
              <a:buFont typeface="Arial" panose="020B0604020202020204" pitchFamily="34" charset="0"/>
              <a:buChar char="•"/>
            </a:pPr>
            <a:r>
              <a:rPr lang="en-US" altLang="en-US" sz="656" b="0" dirty="0">
                <a:solidFill>
                  <a:schemeClr val="tx2"/>
                </a:solidFill>
              </a:rPr>
              <a:t>There was a large between-group difference for OUES (</a:t>
            </a:r>
            <a:r>
              <a:rPr lang="en-US" altLang="en-US" sz="656" b="0" i="1" dirty="0">
                <a:solidFill>
                  <a:schemeClr val="tx2"/>
                </a:solidFill>
              </a:rPr>
              <a:t>d</a:t>
            </a:r>
            <a:r>
              <a:rPr lang="en-US" altLang="en-US" sz="656" b="0" dirty="0">
                <a:solidFill>
                  <a:schemeClr val="tx2"/>
                </a:solidFill>
              </a:rPr>
              <a:t>≥0.7), suggesting HIIT improves oxygen uptake efficiency to a greater extent than MOD in patients with breast cancer undergoing chemotherapy, however the present study was underpowered. </a:t>
            </a:r>
          </a:p>
          <a:p>
            <a:pPr lvl="1" algn="just">
              <a:spcBef>
                <a:spcPts val="125"/>
              </a:spcBef>
              <a:spcAft>
                <a:spcPts val="125"/>
              </a:spcAft>
              <a:buClr>
                <a:srgbClr val="0000FF"/>
              </a:buClr>
              <a:buFont typeface="Arial" panose="020B0604020202020204" pitchFamily="34" charset="0"/>
              <a:buChar char="•"/>
            </a:pPr>
            <a:endParaRPr lang="en-US" altLang="en-US" sz="100" b="0" dirty="0">
              <a:solidFill>
                <a:schemeClr val="tx2"/>
              </a:solidFill>
            </a:endParaRPr>
          </a:p>
          <a:p>
            <a:pPr algn="just">
              <a:spcBef>
                <a:spcPts val="125"/>
              </a:spcBef>
              <a:spcAft>
                <a:spcPts val="125"/>
              </a:spcAft>
              <a:buClr>
                <a:srgbClr val="0000FF"/>
              </a:buClr>
              <a:buFont typeface="Arial" panose="020B0604020202020204" pitchFamily="34" charset="0"/>
              <a:buChar char="•"/>
            </a:pPr>
            <a:r>
              <a:rPr lang="en-US" altLang="en-US" sz="656" b="0" dirty="0">
                <a:solidFill>
                  <a:schemeClr val="tx2"/>
                </a:solidFill>
                <a:latin typeface="Arial"/>
                <a:ea typeface="MS PGothic"/>
                <a:cs typeface="Arial"/>
              </a:rPr>
              <a:t>It should be noted that the present study was limited by the lack of a control group and small sample size due to patient drop-out.</a:t>
            </a:r>
          </a:p>
          <a:p>
            <a:pPr lvl="1" algn="just">
              <a:spcBef>
                <a:spcPts val="125"/>
              </a:spcBef>
              <a:spcAft>
                <a:spcPts val="125"/>
              </a:spcAft>
              <a:buClr>
                <a:srgbClr val="0000FF"/>
              </a:buClr>
              <a:buFont typeface="Arial" panose="020B0604020202020204" pitchFamily="34" charset="0"/>
              <a:buChar char="•"/>
            </a:pPr>
            <a:endParaRPr lang="en-US" altLang="en-US" sz="100" b="0" dirty="0">
              <a:solidFill>
                <a:schemeClr val="tx2"/>
              </a:solidFill>
              <a:latin typeface="Arial"/>
              <a:ea typeface="MS PGothic"/>
              <a:cs typeface="Arial"/>
            </a:endParaRPr>
          </a:p>
        </p:txBody>
      </p:sp>
      <p:sp>
        <p:nvSpPr>
          <p:cNvPr id="11" name="TextBox 4">
            <a:extLst>
              <a:ext uri="{FF2B5EF4-FFF2-40B4-BE49-F238E27FC236}">
                <a16:creationId xmlns:a16="http://schemas.microsoft.com/office/drawing/2014/main" id="{7C62AD34-4223-E0F5-9DE7-9E91E5C0B8F0}"/>
              </a:ext>
            </a:extLst>
          </p:cNvPr>
          <p:cNvSpPr txBox="1">
            <a:spLocks noChangeArrowheads="1"/>
          </p:cNvSpPr>
          <p:nvPr/>
        </p:nvSpPr>
        <p:spPr bwMode="auto">
          <a:xfrm>
            <a:off x="442050" y="3014863"/>
            <a:ext cx="2599241" cy="16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125"/>
              </a:spcBef>
              <a:spcAft>
                <a:spcPts val="125"/>
              </a:spcAft>
              <a:buClr>
                <a:srgbClr val="0000FF"/>
              </a:buClr>
              <a:buFont typeface="Arial" panose="020B0604020202020204" pitchFamily="34" charset="0"/>
              <a:buChar char="•"/>
            </a:pPr>
            <a:r>
              <a:rPr lang="en-US" altLang="en-US" sz="656" b="0" dirty="0">
                <a:solidFill>
                  <a:schemeClr val="tx2"/>
                </a:solidFill>
              </a:rPr>
              <a:t>Breast cancer chemotherapy-induced cardiotoxicity can lead to the development of cardiovascular disease</a:t>
            </a:r>
            <a:r>
              <a:rPr lang="en-US" altLang="en-US" sz="656" b="0" baseline="30000" dirty="0">
                <a:solidFill>
                  <a:schemeClr val="tx2"/>
                </a:solidFill>
              </a:rPr>
              <a:t>1</a:t>
            </a:r>
          </a:p>
          <a:p>
            <a:pPr lvl="1" algn="just">
              <a:spcBef>
                <a:spcPts val="125"/>
              </a:spcBef>
              <a:spcAft>
                <a:spcPts val="125"/>
              </a:spcAft>
              <a:buClr>
                <a:srgbClr val="0000FF"/>
              </a:buClr>
              <a:buFont typeface="Arial" panose="020B0604020202020204" pitchFamily="34" charset="0"/>
              <a:buChar char="•"/>
            </a:pPr>
            <a:endParaRPr lang="en-US" altLang="en-US" sz="100" b="0" dirty="0">
              <a:solidFill>
                <a:schemeClr val="tx2"/>
              </a:solidFill>
            </a:endParaRPr>
          </a:p>
          <a:p>
            <a:pPr algn="just">
              <a:spcBef>
                <a:spcPts val="125"/>
              </a:spcBef>
              <a:spcAft>
                <a:spcPts val="125"/>
              </a:spcAft>
              <a:buClr>
                <a:srgbClr val="0000FF"/>
              </a:buClr>
              <a:buFont typeface="Arial" panose="020B0604020202020204" pitchFamily="34" charset="0"/>
              <a:buChar char="•"/>
            </a:pPr>
            <a:r>
              <a:rPr lang="en-US" altLang="en-US" sz="656" b="0" dirty="0">
                <a:solidFill>
                  <a:schemeClr val="tx2"/>
                </a:solidFill>
              </a:rPr>
              <a:t>In patients with cardiovascular disease, ventilatory efficiency (VE/VO</a:t>
            </a:r>
            <a:r>
              <a:rPr lang="en-US" altLang="en-US" sz="656" b="0" baseline="-25000" dirty="0">
                <a:solidFill>
                  <a:schemeClr val="tx2"/>
                </a:solidFill>
              </a:rPr>
              <a:t>2</a:t>
            </a:r>
            <a:r>
              <a:rPr lang="en-US" altLang="en-US" sz="656" b="0" dirty="0">
                <a:solidFill>
                  <a:schemeClr val="tx2"/>
                </a:solidFill>
              </a:rPr>
              <a:t>), VE/VCO</a:t>
            </a:r>
            <a:r>
              <a:rPr lang="en-US" altLang="en-US" sz="656" b="0" baseline="-25000" dirty="0">
                <a:solidFill>
                  <a:schemeClr val="tx2"/>
                </a:solidFill>
              </a:rPr>
              <a:t>2</a:t>
            </a:r>
            <a:r>
              <a:rPr lang="en-US" altLang="en-US" sz="656" b="0" dirty="0">
                <a:solidFill>
                  <a:schemeClr val="tx2"/>
                </a:solidFill>
              </a:rPr>
              <a:t>, and oxygen uptake efficiency slopes (OUES) are worsened, and these measures are strongly predictive of cardiovascular morbidity and mortality independent of VO</a:t>
            </a:r>
            <a:r>
              <a:rPr lang="en-US" altLang="en-US" sz="656" b="0" baseline="-25000" dirty="0">
                <a:solidFill>
                  <a:schemeClr val="tx2"/>
                </a:solidFill>
              </a:rPr>
              <a:t>2peak</a:t>
            </a:r>
            <a:r>
              <a:rPr lang="en-US" altLang="en-US" sz="656" b="0" baseline="30000" dirty="0">
                <a:solidFill>
                  <a:schemeClr val="tx2"/>
                </a:solidFill>
              </a:rPr>
              <a:t>2-4</a:t>
            </a:r>
            <a:endParaRPr lang="en-US" altLang="en-US" sz="656" b="0" dirty="0">
              <a:solidFill>
                <a:schemeClr val="tx2"/>
              </a:solidFill>
            </a:endParaRPr>
          </a:p>
          <a:p>
            <a:pPr lvl="1" algn="just">
              <a:spcBef>
                <a:spcPts val="125"/>
              </a:spcBef>
              <a:spcAft>
                <a:spcPts val="125"/>
              </a:spcAft>
              <a:buClr>
                <a:srgbClr val="0000FF"/>
              </a:buClr>
              <a:buFont typeface="Arial" panose="020B0604020202020204" pitchFamily="34" charset="0"/>
              <a:buChar char="•"/>
            </a:pPr>
            <a:endParaRPr lang="en-US" altLang="en-US" sz="100" b="0" dirty="0">
              <a:solidFill>
                <a:schemeClr val="tx2"/>
              </a:solidFill>
            </a:endParaRPr>
          </a:p>
          <a:p>
            <a:pPr algn="just">
              <a:spcBef>
                <a:spcPts val="125"/>
              </a:spcBef>
              <a:spcAft>
                <a:spcPts val="125"/>
              </a:spcAft>
              <a:buClr>
                <a:srgbClr val="0000FF"/>
              </a:buClr>
              <a:buFont typeface="Arial" panose="020B0604020202020204" pitchFamily="34" charset="0"/>
              <a:buChar char="•"/>
            </a:pPr>
            <a:r>
              <a:rPr lang="en-US" altLang="en-US" sz="656" b="0">
                <a:solidFill>
                  <a:schemeClr val="tx2"/>
                </a:solidFill>
              </a:rPr>
              <a:t>Exercise training </a:t>
            </a:r>
            <a:r>
              <a:rPr lang="en-US" altLang="en-US" sz="656" b="0" dirty="0">
                <a:solidFill>
                  <a:schemeClr val="tx2"/>
                </a:solidFill>
              </a:rPr>
              <a:t>improves these measures in patients with heart failure, but it is unknown if exercise has a similar effect or if exercise intensity affects these measures in patients with breast cancer undergoing chemotherapy</a:t>
            </a:r>
            <a:r>
              <a:rPr lang="en-US" altLang="en-US" sz="656" b="0" baseline="30000" dirty="0">
                <a:solidFill>
                  <a:schemeClr val="tx2"/>
                </a:solidFill>
              </a:rPr>
              <a:t>5</a:t>
            </a:r>
            <a:endParaRPr lang="en-US" altLang="en-US" sz="656" b="0" dirty="0">
              <a:solidFill>
                <a:schemeClr val="tx2"/>
              </a:solidFill>
            </a:endParaRPr>
          </a:p>
        </p:txBody>
      </p:sp>
      <p:sp>
        <p:nvSpPr>
          <p:cNvPr id="44" name="TextBox 43">
            <a:extLst>
              <a:ext uri="{FF2B5EF4-FFF2-40B4-BE49-F238E27FC236}">
                <a16:creationId xmlns:a16="http://schemas.microsoft.com/office/drawing/2014/main" id="{23F33E92-7AD6-B64B-359A-542B071B00C3}"/>
              </a:ext>
            </a:extLst>
          </p:cNvPr>
          <p:cNvSpPr txBox="1"/>
          <p:nvPr/>
        </p:nvSpPr>
        <p:spPr>
          <a:xfrm>
            <a:off x="6111047" y="6358602"/>
            <a:ext cx="2592705" cy="444994"/>
          </a:xfrm>
          <a:prstGeom prst="rect">
            <a:avLst/>
          </a:prstGeom>
          <a:noFill/>
        </p:spPr>
        <p:txBody>
          <a:bodyPr wrap="square" rtlCol="0">
            <a:spAutoFit/>
          </a:bodyPr>
          <a:lstStyle/>
          <a:p>
            <a:r>
              <a:rPr lang="en-US" sz="229" dirty="0"/>
              <a:t>1. </a:t>
            </a:r>
            <a:r>
              <a:rPr lang="en-US" sz="229" dirty="0" err="1"/>
              <a:t>Lenneman</a:t>
            </a:r>
            <a:r>
              <a:rPr lang="en-US" sz="229" dirty="0"/>
              <a:t> CG, Sawyer DB. Cardio-Oncology. Circulation Research. 2016;118:1008-1020. </a:t>
            </a:r>
            <a:r>
              <a:rPr lang="en-US" sz="229" dirty="0" err="1"/>
              <a:t>doi</a:t>
            </a:r>
            <a:r>
              <a:rPr lang="en-US" sz="229" dirty="0"/>
              <a:t>: doi:10.1161/CIRCRESAHA.115.303633</a:t>
            </a:r>
          </a:p>
          <a:p>
            <a:r>
              <a:rPr lang="en-US" sz="229" dirty="0"/>
              <a:t>2. Shen, Y., Zhang, X., Ma, W., Song, H., Gong, Z., Wang, Q., Che, L., Xu, W., Jiang, J., Xu, J., Yan, W., Zhou, L., Ni, Y. I., Li, G., Zhang, Q., &amp; Wang, L. (2015). VE/VCO2 slope and its prognostic</a:t>
            </a:r>
          </a:p>
          <a:p>
            <a:r>
              <a:rPr lang="en-US" sz="229" dirty="0"/>
              <a:t>    value in patients with chronic heart failure. Experimental and therapeutic medicine, 9(4), 1407–1412. https://</a:t>
            </a:r>
            <a:r>
              <a:rPr lang="en-US" sz="229" dirty="0" err="1"/>
              <a:t>doi.org</a:t>
            </a:r>
            <a:r>
              <a:rPr lang="en-US" sz="229" dirty="0"/>
              <a:t>/10.3892/etm.2015.2267</a:t>
            </a:r>
          </a:p>
          <a:p>
            <a:r>
              <a:rPr lang="en-US" sz="229" dirty="0"/>
              <a:t>3. A D Silveira, G </a:t>
            </a:r>
            <a:r>
              <a:rPr lang="en-US" sz="229" dirty="0" err="1"/>
              <a:t>Leopoldino</a:t>
            </a:r>
            <a:r>
              <a:rPr lang="en-US" sz="229" dirty="0"/>
              <a:t>, R C Caceres, H I Garbin, F C Barros, G D Costa, W R </a:t>
            </a:r>
            <a:r>
              <a:rPr lang="en-US" sz="229" dirty="0" err="1"/>
              <a:t>Menegazzo</a:t>
            </a:r>
            <a:r>
              <a:rPr lang="en-US" sz="229" dirty="0"/>
              <a:t>, M P Saadi, J G P O Milani, M Milani, OUES and mortality in heart failure: a comparison of absolute</a:t>
            </a:r>
          </a:p>
          <a:p>
            <a:r>
              <a:rPr lang="en-US" sz="229" dirty="0"/>
              <a:t>    and percent-predicted values across different equations, European Journal of Preventive Cardiology, Volume 31, Issue Supplement_1, June 2024,</a:t>
            </a:r>
          </a:p>
          <a:p>
            <a:r>
              <a:rPr lang="en-US" sz="229" dirty="0"/>
              <a:t>    zwae175.245, https://</a:t>
            </a:r>
            <a:r>
              <a:rPr lang="en-US" sz="229" dirty="0" err="1"/>
              <a:t>doi.org</a:t>
            </a:r>
            <a:r>
              <a:rPr lang="en-US" sz="229" dirty="0"/>
              <a:t>/10.1093/</a:t>
            </a:r>
            <a:r>
              <a:rPr lang="en-US" sz="229" dirty="0" err="1"/>
              <a:t>eurjpc</a:t>
            </a:r>
            <a:r>
              <a:rPr lang="en-US" sz="229" dirty="0"/>
              <a:t>/zwae175.245</a:t>
            </a:r>
          </a:p>
          <a:p>
            <a:r>
              <a:rPr lang="en-US" sz="229" dirty="0">
                <a:solidFill>
                  <a:srgbClr val="1B1B1B"/>
                </a:solidFill>
                <a:cs typeface="Arial" panose="020B0604020202020204" pitchFamily="34" charset="0"/>
              </a:rPr>
              <a:t>4. </a:t>
            </a:r>
            <a:r>
              <a:rPr lang="en-US" sz="229" dirty="0" err="1">
                <a:solidFill>
                  <a:srgbClr val="1B1B1B"/>
                </a:solidFill>
                <a:cs typeface="Arial" panose="020B0604020202020204" pitchFamily="34" charset="0"/>
              </a:rPr>
              <a:t>Mejhert</a:t>
            </a:r>
            <a:r>
              <a:rPr lang="en-US" sz="229" dirty="0">
                <a:solidFill>
                  <a:srgbClr val="1B1B1B"/>
                </a:solidFill>
                <a:cs typeface="Arial" panose="020B0604020202020204" pitchFamily="34" charset="0"/>
              </a:rPr>
              <a:t>, M., Linder-</a:t>
            </a:r>
            <a:r>
              <a:rPr lang="en-US" sz="229" dirty="0" err="1">
                <a:solidFill>
                  <a:srgbClr val="1B1B1B"/>
                </a:solidFill>
                <a:cs typeface="Arial" panose="020B0604020202020204" pitchFamily="34" charset="0"/>
              </a:rPr>
              <a:t>Klingsell</a:t>
            </a:r>
            <a:r>
              <a:rPr lang="en-US" sz="229" dirty="0">
                <a:solidFill>
                  <a:srgbClr val="1B1B1B"/>
                </a:solidFill>
                <a:cs typeface="Arial" panose="020B0604020202020204" pitchFamily="34" charset="0"/>
              </a:rPr>
              <a:t>, E., </a:t>
            </a:r>
            <a:r>
              <a:rPr lang="en-US" sz="229" dirty="0" err="1">
                <a:solidFill>
                  <a:srgbClr val="1B1B1B"/>
                </a:solidFill>
                <a:cs typeface="Arial" panose="020B0604020202020204" pitchFamily="34" charset="0"/>
              </a:rPr>
              <a:t>Edner</a:t>
            </a:r>
            <a:r>
              <a:rPr lang="en-US" sz="229" dirty="0">
                <a:solidFill>
                  <a:srgbClr val="1B1B1B"/>
                </a:solidFill>
                <a:cs typeface="Arial" panose="020B0604020202020204" pitchFamily="34" charset="0"/>
              </a:rPr>
              <a:t>, M., Kahan, T., &amp; Persson, H. (2002). Ventilatory variables are strong prognostic markers in elderly patients with heart failure. </a:t>
            </a:r>
            <a:r>
              <a:rPr lang="en-US" sz="229" i="1" dirty="0">
                <a:solidFill>
                  <a:srgbClr val="1B1B1B"/>
                </a:solidFill>
                <a:cs typeface="Arial" panose="020B0604020202020204" pitchFamily="34" charset="0"/>
              </a:rPr>
              <a:t>Heart (British Cardiac</a:t>
            </a:r>
          </a:p>
          <a:p>
            <a:r>
              <a:rPr lang="en-US" sz="229" i="1" dirty="0">
                <a:solidFill>
                  <a:srgbClr val="1B1B1B"/>
                </a:solidFill>
                <a:cs typeface="Arial" panose="020B0604020202020204" pitchFamily="34" charset="0"/>
              </a:rPr>
              <a:t>    Society)</a:t>
            </a:r>
            <a:r>
              <a:rPr lang="en-US" sz="229" dirty="0">
                <a:solidFill>
                  <a:srgbClr val="1B1B1B"/>
                </a:solidFill>
                <a:cs typeface="Arial" panose="020B0604020202020204" pitchFamily="34" charset="0"/>
              </a:rPr>
              <a:t>, </a:t>
            </a:r>
            <a:r>
              <a:rPr lang="en-US" sz="229" i="1" dirty="0">
                <a:solidFill>
                  <a:srgbClr val="1B1B1B"/>
                </a:solidFill>
                <a:cs typeface="Arial" panose="020B0604020202020204" pitchFamily="34" charset="0"/>
              </a:rPr>
              <a:t>88</a:t>
            </a:r>
            <a:r>
              <a:rPr lang="en-US" sz="229" dirty="0">
                <a:solidFill>
                  <a:srgbClr val="1B1B1B"/>
                </a:solidFill>
                <a:cs typeface="Arial" panose="020B0604020202020204" pitchFamily="34" charset="0"/>
              </a:rPr>
              <a:t>(3), 239–243. https://</a:t>
            </a:r>
            <a:r>
              <a:rPr lang="en-US" sz="229" dirty="0" err="1">
                <a:solidFill>
                  <a:srgbClr val="1B1B1B"/>
                </a:solidFill>
                <a:cs typeface="Arial" panose="020B0604020202020204" pitchFamily="34" charset="0"/>
              </a:rPr>
              <a:t>doi.org</a:t>
            </a:r>
            <a:r>
              <a:rPr lang="en-US" sz="229" dirty="0">
                <a:solidFill>
                  <a:srgbClr val="1B1B1B"/>
                </a:solidFill>
                <a:cs typeface="Arial" panose="020B0604020202020204" pitchFamily="34" charset="0"/>
              </a:rPr>
              <a:t>/10.1136/heart.88.3.239</a:t>
            </a:r>
            <a:endParaRPr lang="en-US" sz="229" dirty="0">
              <a:cs typeface="Arial" panose="020B0604020202020204" pitchFamily="34" charset="0"/>
            </a:endParaRPr>
          </a:p>
          <a:p>
            <a:r>
              <a:rPr lang="en-US" sz="229" dirty="0"/>
              <a:t>5. Lin, Y. S., Huang, H. Y., Lin, W. H., Wei, J., Chen, J. C., Kuo, L. Y., Hsu, C. L., Chen, B. Y., &amp; Cheng, F. H. (2016). Oxygen Uptake Efficiency Slope Predicts Major Cardiac Events in Patients With</a:t>
            </a:r>
          </a:p>
          <a:p>
            <a:r>
              <a:rPr lang="en-US" sz="229" dirty="0"/>
              <a:t>    End-Stage Heart Failure. Transplantation proceedings, 48(3), 956–958. https://</a:t>
            </a:r>
            <a:r>
              <a:rPr lang="en-US" sz="229" dirty="0" err="1"/>
              <a:t>doi.org</a:t>
            </a:r>
            <a:r>
              <a:rPr lang="en-US" sz="229" dirty="0"/>
              <a:t>/10.1016/j.transproceed.2015.10.076</a:t>
            </a:r>
          </a:p>
        </p:txBody>
      </p:sp>
      <p:sp>
        <p:nvSpPr>
          <p:cNvPr id="5" name="AutoShape 121">
            <a:extLst>
              <a:ext uri="{FF2B5EF4-FFF2-40B4-BE49-F238E27FC236}">
                <a16:creationId xmlns:a16="http://schemas.microsoft.com/office/drawing/2014/main" id="{68AC78D7-91E3-43B3-D348-D665B1979A27}"/>
              </a:ext>
            </a:extLst>
          </p:cNvPr>
          <p:cNvSpPr>
            <a:spLocks noChangeArrowheads="1"/>
          </p:cNvSpPr>
          <p:nvPr/>
        </p:nvSpPr>
        <p:spPr bwMode="auto">
          <a:xfrm>
            <a:off x="442575" y="5054866"/>
            <a:ext cx="2591817" cy="219075"/>
          </a:xfrm>
          <a:prstGeom prst="roundRect">
            <a:avLst>
              <a:gd name="adj" fmla="val 16667"/>
            </a:avLst>
          </a:prstGeom>
          <a:solidFill>
            <a:srgbClr val="003E80"/>
          </a:solidFill>
          <a:ln w="38100">
            <a:solidFill>
              <a:srgbClr val="FF9900"/>
            </a:solidFill>
            <a:round/>
            <a:headEnd/>
            <a:tailEnd/>
          </a:ln>
          <a:effectLst>
            <a:outerShdw blurRad="40000" dist="20000" dir="5400000" rotWithShape="0">
              <a:srgbClr val="808080">
                <a:alpha val="37999"/>
              </a:srgbClr>
            </a:outerShdw>
          </a:effectLst>
        </p:spPr>
        <p:txBody>
          <a:bodyPr wrap="none" lIns="25499" tIns="12750" rIns="25499" bIns="12750" anchor="ctr"/>
          <a:lstStyle>
            <a:lvl1pPr defTabSz="3736975">
              <a:defRPr sz="4200" b="1">
                <a:solidFill>
                  <a:schemeClr val="bg1"/>
                </a:solidFill>
                <a:latin typeface="Arial" charset="0"/>
                <a:ea typeface="ＭＳ Ｐゴシック" charset="-128"/>
              </a:defRPr>
            </a:lvl1pPr>
            <a:lvl2pPr marL="742950" indent="-285750" defTabSz="3736975">
              <a:defRPr sz="4200" b="1">
                <a:solidFill>
                  <a:schemeClr val="bg1"/>
                </a:solidFill>
                <a:latin typeface="Arial" charset="0"/>
                <a:ea typeface="ＭＳ Ｐゴシック" charset="-128"/>
              </a:defRPr>
            </a:lvl2pPr>
            <a:lvl3pPr marL="1143000" indent="-228600" defTabSz="3736975">
              <a:defRPr sz="4200" b="1">
                <a:solidFill>
                  <a:schemeClr val="bg1"/>
                </a:solidFill>
                <a:latin typeface="Arial" charset="0"/>
                <a:ea typeface="ＭＳ Ｐゴシック" charset="-128"/>
              </a:defRPr>
            </a:lvl3pPr>
            <a:lvl4pPr marL="1600200" indent="-228600" defTabSz="3736975">
              <a:defRPr sz="4200" b="1">
                <a:solidFill>
                  <a:schemeClr val="bg1"/>
                </a:solidFill>
                <a:latin typeface="Arial" charset="0"/>
                <a:ea typeface="ＭＳ Ｐゴシック" charset="-128"/>
              </a:defRPr>
            </a:lvl4pPr>
            <a:lvl5pPr marL="2057400" indent="-228600" defTabSz="3736975">
              <a:defRPr sz="4200" b="1">
                <a:solidFill>
                  <a:schemeClr val="bg1"/>
                </a:solidFill>
                <a:latin typeface="Arial" charset="0"/>
                <a:ea typeface="ＭＳ Ｐゴシック" charset="-128"/>
              </a:defRPr>
            </a:lvl5pPr>
            <a:lvl6pPr marL="2514600" indent="-228600" defTabSz="3736975" eaLnBrk="0" fontAlgn="base" hangingPunct="0">
              <a:spcBef>
                <a:spcPct val="0"/>
              </a:spcBef>
              <a:spcAft>
                <a:spcPct val="0"/>
              </a:spcAft>
              <a:defRPr sz="4200" b="1">
                <a:solidFill>
                  <a:schemeClr val="bg1"/>
                </a:solidFill>
                <a:latin typeface="Arial" charset="0"/>
                <a:ea typeface="ＭＳ Ｐゴシック" charset="-128"/>
              </a:defRPr>
            </a:lvl6pPr>
            <a:lvl7pPr marL="2971800" indent="-228600" defTabSz="3736975" eaLnBrk="0" fontAlgn="base" hangingPunct="0">
              <a:spcBef>
                <a:spcPct val="0"/>
              </a:spcBef>
              <a:spcAft>
                <a:spcPct val="0"/>
              </a:spcAft>
              <a:defRPr sz="4200" b="1">
                <a:solidFill>
                  <a:schemeClr val="bg1"/>
                </a:solidFill>
                <a:latin typeface="Arial" charset="0"/>
                <a:ea typeface="ＭＳ Ｐゴシック" charset="-128"/>
              </a:defRPr>
            </a:lvl7pPr>
            <a:lvl8pPr marL="3429000" indent="-228600" defTabSz="3736975" eaLnBrk="0" fontAlgn="base" hangingPunct="0">
              <a:spcBef>
                <a:spcPct val="0"/>
              </a:spcBef>
              <a:spcAft>
                <a:spcPct val="0"/>
              </a:spcAft>
              <a:defRPr sz="4200" b="1">
                <a:solidFill>
                  <a:schemeClr val="bg1"/>
                </a:solidFill>
                <a:latin typeface="Arial" charset="0"/>
                <a:ea typeface="ＭＳ Ｐゴシック" charset="-128"/>
              </a:defRPr>
            </a:lvl8pPr>
            <a:lvl9pPr marL="3886200" indent="-228600" defTabSz="3736975" eaLnBrk="0" fontAlgn="base" hangingPunct="0">
              <a:spcBef>
                <a:spcPct val="0"/>
              </a:spcBef>
              <a:spcAft>
                <a:spcPct val="0"/>
              </a:spcAft>
              <a:defRPr sz="4200" b="1">
                <a:solidFill>
                  <a:schemeClr val="bg1"/>
                </a:solidFill>
                <a:latin typeface="Arial" charset="0"/>
                <a:ea typeface="ＭＳ Ｐゴシック" charset="-128"/>
              </a:defRPr>
            </a:lvl9pPr>
          </a:lstStyle>
          <a:p>
            <a:pPr algn="ctr" eaLnBrk="1" hangingPunct="1">
              <a:defRPr/>
            </a:pPr>
            <a:r>
              <a:rPr lang="en-US" altLang="x-none" sz="989" dirty="0">
                <a:solidFill>
                  <a:srgbClr val="FFFFFF"/>
                </a:solidFill>
                <a:effectLst>
                  <a:outerShdw blurRad="38100" dist="38100" dir="2700000" algn="tl">
                    <a:srgbClr val="000000"/>
                  </a:outerShdw>
                </a:effectLst>
              </a:rPr>
              <a:t>METHODS</a:t>
            </a:r>
          </a:p>
        </p:txBody>
      </p:sp>
      <p:sp>
        <p:nvSpPr>
          <p:cNvPr id="6" name="TextBox 4">
            <a:extLst>
              <a:ext uri="{FF2B5EF4-FFF2-40B4-BE49-F238E27FC236}">
                <a16:creationId xmlns:a16="http://schemas.microsoft.com/office/drawing/2014/main" id="{8DDA20B6-D507-151F-9701-B372B6323D37}"/>
              </a:ext>
            </a:extLst>
          </p:cNvPr>
          <p:cNvSpPr txBox="1">
            <a:spLocks noChangeArrowheads="1"/>
          </p:cNvSpPr>
          <p:nvPr/>
        </p:nvSpPr>
        <p:spPr bwMode="auto">
          <a:xfrm>
            <a:off x="441867" y="5301876"/>
            <a:ext cx="2599242"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9050" tIns="9525" rIns="19050" bIns="9525" anchor="t">
            <a:spAutoFit/>
          </a:bodyPr>
          <a:lstStyle>
            <a:lvl1pPr marL="571500" indent="-571500">
              <a:defRPr sz="4200" b="1">
                <a:solidFill>
                  <a:schemeClr val="bg1"/>
                </a:solidFill>
                <a:latin typeface="Arial" panose="020B0604020202020204" pitchFamily="34" charset="0"/>
                <a:ea typeface="MS PGothic" panose="020B0600070205080204" pitchFamily="34" charset="-128"/>
              </a:defRPr>
            </a:lvl1pPr>
            <a:lvl2pPr marL="742950" indent="-285750">
              <a:defRPr sz="4200" b="1">
                <a:solidFill>
                  <a:schemeClr val="bg1"/>
                </a:solidFill>
                <a:latin typeface="Arial" panose="020B0604020202020204" pitchFamily="34" charset="0"/>
                <a:ea typeface="MS PGothic" panose="020B0600070205080204" pitchFamily="34" charset="-128"/>
              </a:defRPr>
            </a:lvl2pPr>
            <a:lvl3pPr marL="1143000" indent="-228600">
              <a:defRPr sz="4200" b="1">
                <a:solidFill>
                  <a:schemeClr val="bg1"/>
                </a:solidFill>
                <a:latin typeface="Arial" panose="020B0604020202020204" pitchFamily="34" charset="0"/>
                <a:ea typeface="MS PGothic" panose="020B0600070205080204" pitchFamily="34" charset="-128"/>
              </a:defRPr>
            </a:lvl3pPr>
            <a:lvl4pPr marL="1600200" indent="-228600">
              <a:defRPr sz="4200" b="1">
                <a:solidFill>
                  <a:schemeClr val="bg1"/>
                </a:solidFill>
                <a:latin typeface="Arial" panose="020B0604020202020204" pitchFamily="34" charset="0"/>
                <a:ea typeface="MS PGothic" panose="020B0600070205080204" pitchFamily="34" charset="-128"/>
              </a:defRPr>
            </a:lvl4pPr>
            <a:lvl5pPr marL="2057400" indent="-228600">
              <a:defRPr sz="42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bg1"/>
                </a:solidFill>
                <a:latin typeface="Arial" panose="020B0604020202020204" pitchFamily="34" charset="0"/>
                <a:ea typeface="MS PGothic" panose="020B0600070205080204" pitchFamily="34" charset="-128"/>
              </a:defRPr>
            </a:lvl9pPr>
          </a:lstStyle>
          <a:p>
            <a:pPr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Twenty-four patients with breast cancer scheduled to undergo chemotherapy were randomized to either a MOD or HIIT remote exercise program</a:t>
            </a:r>
          </a:p>
          <a:p>
            <a:pPr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latin typeface="Arial"/>
              <a:ea typeface="MS PGothic"/>
              <a:cs typeface="Arial"/>
            </a:endParaRPr>
          </a:p>
          <a:p>
            <a:pPr lvl="2"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MOD: 150 minutes/week of walking at 70-75%PHR</a:t>
            </a:r>
          </a:p>
          <a:p>
            <a:pPr lvl="2"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latin typeface="Arial"/>
              <a:ea typeface="MS PGothic"/>
              <a:cs typeface="Arial"/>
            </a:endParaRPr>
          </a:p>
          <a:p>
            <a:pPr lvl="2"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HIIT: 3 sessions/week of 4x4 intervals at 85-95%PHR on a recumbent bicycle</a:t>
            </a:r>
          </a:p>
          <a:p>
            <a:pPr lvl="1"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cs typeface="Arial"/>
            </a:endParaRPr>
          </a:p>
          <a:p>
            <a:pPr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Each subject was given a Polar HR monitor and H10 chest strap to allow remote tracking of exercise intensity via the Polar Flow app.</a:t>
            </a:r>
          </a:p>
          <a:p>
            <a:pPr algn="just">
              <a:spcBef>
                <a:spcPts val="98"/>
              </a:spcBef>
              <a:spcAft>
                <a:spcPts val="98"/>
              </a:spcAft>
              <a:buClr>
                <a:srgbClr val="0000FF"/>
              </a:buClr>
              <a:buFont typeface="Arial" panose="020B0604020202020204" pitchFamily="34" charset="0"/>
              <a:buChar char="•"/>
            </a:pPr>
            <a:endParaRPr lang="en-US" altLang="en-US" sz="100" b="0" dirty="0">
              <a:solidFill>
                <a:schemeClr val="tx1"/>
              </a:solidFill>
              <a:latin typeface="Arial"/>
              <a:ea typeface="MS PGothic"/>
              <a:cs typeface="Arial"/>
            </a:endParaRPr>
          </a:p>
          <a:p>
            <a:pPr algn="just">
              <a:spcBef>
                <a:spcPts val="98"/>
              </a:spcBef>
              <a:spcAft>
                <a:spcPts val="98"/>
              </a:spcAft>
              <a:buClr>
                <a:srgbClr val="0000FF"/>
              </a:buClr>
              <a:buFont typeface="Arial" panose="020B0604020202020204" pitchFamily="34" charset="0"/>
              <a:buChar char="•"/>
            </a:pPr>
            <a:r>
              <a:rPr lang="en-US" altLang="en-US" sz="656" b="0" dirty="0">
                <a:solidFill>
                  <a:schemeClr val="tx1"/>
                </a:solidFill>
                <a:latin typeface="Arial"/>
                <a:ea typeface="MS PGothic"/>
                <a:cs typeface="Arial"/>
              </a:rPr>
              <a:t>Each subject performed a cardiopulmonary test (CPET) on a recumbent bicycle using a 15 watts/min ramping protocol until volitional exhaustion.</a:t>
            </a:r>
          </a:p>
        </p:txBody>
      </p:sp>
      <p:pic>
        <p:nvPicPr>
          <p:cNvPr id="14" name="Picture 13" descr="A graph of a slope&#10;&#10;AI-generated content may be incorrect.">
            <a:extLst>
              <a:ext uri="{FF2B5EF4-FFF2-40B4-BE49-F238E27FC236}">
                <a16:creationId xmlns:a16="http://schemas.microsoft.com/office/drawing/2014/main" id="{40C75013-6D30-7DD9-6BB6-D87726858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3391" y="1715388"/>
            <a:ext cx="1152656" cy="1231695"/>
          </a:xfrm>
          <a:prstGeom prst="rect">
            <a:avLst/>
          </a:prstGeom>
        </p:spPr>
      </p:pic>
      <p:pic>
        <p:nvPicPr>
          <p:cNvPr id="21" name="Picture 20" descr="A graph of a number of numbers and a number of post&#10;&#10;AI-generated content may be incorrect.">
            <a:extLst>
              <a:ext uri="{FF2B5EF4-FFF2-40B4-BE49-F238E27FC236}">
                <a16:creationId xmlns:a16="http://schemas.microsoft.com/office/drawing/2014/main" id="{55DDB1DA-C9E0-744B-792A-1889A011E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1000" y="5217582"/>
            <a:ext cx="1457620" cy="1631465"/>
          </a:xfrm>
          <a:prstGeom prst="rect">
            <a:avLst/>
          </a:prstGeom>
        </p:spPr>
      </p:pic>
      <p:pic>
        <p:nvPicPr>
          <p:cNvPr id="23" name="Picture 22" descr="A graph of a slope&#10;&#10;AI-generated content may be incorrect.">
            <a:extLst>
              <a:ext uri="{FF2B5EF4-FFF2-40B4-BE49-F238E27FC236}">
                <a16:creationId xmlns:a16="http://schemas.microsoft.com/office/drawing/2014/main" id="{DC0783D3-F308-19C4-1DB3-C32BF0C70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6955" y="5602211"/>
            <a:ext cx="1150293" cy="1231015"/>
          </a:xfrm>
          <a:prstGeom prst="rect">
            <a:avLst/>
          </a:prstGeom>
        </p:spPr>
      </p:pic>
      <p:pic>
        <p:nvPicPr>
          <p:cNvPr id="26" name="Picture 25" descr="A graph of a number of numbers&#10;&#10;AI-generated content may be incorrect.">
            <a:extLst>
              <a:ext uri="{FF2B5EF4-FFF2-40B4-BE49-F238E27FC236}">
                <a16:creationId xmlns:a16="http://schemas.microsoft.com/office/drawing/2014/main" id="{7A7B2185-A07C-65D7-CC66-74A4F3F396EA}"/>
              </a:ext>
            </a:extLst>
          </p:cNvPr>
          <p:cNvPicPr>
            <a:picLocks noChangeAspect="1"/>
          </p:cNvPicPr>
          <p:nvPr/>
        </p:nvPicPr>
        <p:blipFill>
          <a:blip r:embed="rId9">
            <a:extLst>
              <a:ext uri="{28A0092B-C50C-407E-A947-70E740481C1C}">
                <a14:useLocalDpi xmlns:a14="http://schemas.microsoft.com/office/drawing/2010/main" val="0"/>
              </a:ext>
            </a:extLst>
          </a:blip>
          <a:srcRect t="15304"/>
          <a:stretch/>
        </p:blipFill>
        <p:spPr>
          <a:xfrm>
            <a:off x="6107917" y="3042178"/>
            <a:ext cx="1420682" cy="1346765"/>
          </a:xfrm>
          <a:prstGeom prst="rect">
            <a:avLst/>
          </a:prstGeom>
        </p:spPr>
      </p:pic>
      <p:pic>
        <p:nvPicPr>
          <p:cNvPr id="28" name="Picture 27" descr="A diagram of a number of numbers&#10;&#10;AI-generated content may be incorrect.">
            <a:extLst>
              <a:ext uri="{FF2B5EF4-FFF2-40B4-BE49-F238E27FC236}">
                <a16:creationId xmlns:a16="http://schemas.microsoft.com/office/drawing/2014/main" id="{D11B3BF6-1A6D-6516-FB7B-A2AE5DD15E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1543" y="3070541"/>
            <a:ext cx="1174990" cy="1295846"/>
          </a:xfrm>
          <a:prstGeom prst="rect">
            <a:avLst/>
          </a:prstGeom>
        </p:spPr>
      </p:pic>
      <p:pic>
        <p:nvPicPr>
          <p:cNvPr id="19" name="Picture 18" descr="A graph of a number of different colored bars&#10;&#10;AI-generated content may be incorrect.">
            <a:extLst>
              <a:ext uri="{FF2B5EF4-FFF2-40B4-BE49-F238E27FC236}">
                <a16:creationId xmlns:a16="http://schemas.microsoft.com/office/drawing/2014/main" id="{AF710CBC-D316-D6D6-B754-7669B58BD9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2709" y="1427785"/>
            <a:ext cx="1420683" cy="1524953"/>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4248-D6B5-074B-B481-9D78503CB6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56E2AE-1007-1E62-6F0D-5918BC9F538A}"/>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36753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AD687-B0DA-8936-8C12-E7FEC99954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A9F73E-CA7C-DA2B-A3BB-8CA6FB88123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57962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C326B-A8D6-A872-E079-AE5725D947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600A77-7CD6-CCD9-0031-B1BCDE23DEB2}"/>
              </a:ext>
            </a:extLst>
          </p:cNvPr>
          <p:cNvPicPr>
            <a:picLocks noChangeAspect="1"/>
          </p:cNvPicPr>
          <p:nvPr/>
        </p:nvPicPr>
        <p:blipFill>
          <a:blip r:embed="rId2"/>
          <a:stretch>
            <a:fillRect/>
          </a:stretch>
        </p:blipFill>
        <p:spPr>
          <a:xfrm>
            <a:off x="0" y="377041"/>
            <a:ext cx="9155876" cy="6103917"/>
          </a:xfrm>
          <a:prstGeom prst="rect">
            <a:avLst/>
          </a:prstGeom>
        </p:spPr>
      </p:pic>
    </p:spTree>
    <p:extLst>
      <p:ext uri="{BB962C8B-B14F-4D97-AF65-F5344CB8AC3E}">
        <p14:creationId xmlns:p14="http://schemas.microsoft.com/office/powerpoint/2010/main" val="1569574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A9E28-D876-85D7-83C9-BB75E6EF9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FE4CE2-6F26-425C-9186-8F900AA7CF4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3147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DBFF-C348-1FBA-69DA-CA98C13E34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A3A92A-9B23-B3A2-213F-FC99622EF80A}"/>
              </a:ext>
            </a:extLst>
          </p:cNvPr>
          <p:cNvPicPr>
            <a:picLocks noChangeAspect="1"/>
          </p:cNvPicPr>
          <p:nvPr/>
        </p:nvPicPr>
        <p:blipFill>
          <a:blip r:embed="rId2"/>
          <a:srcRect l="4722" r="4500"/>
          <a:stretch/>
        </p:blipFill>
        <p:spPr>
          <a:xfrm>
            <a:off x="-194311" y="0"/>
            <a:ext cx="9338311" cy="6858000"/>
          </a:xfrm>
          <a:prstGeom prst="rect">
            <a:avLst/>
          </a:prstGeom>
        </p:spPr>
      </p:pic>
    </p:spTree>
    <p:extLst>
      <p:ext uri="{BB962C8B-B14F-4D97-AF65-F5344CB8AC3E}">
        <p14:creationId xmlns:p14="http://schemas.microsoft.com/office/powerpoint/2010/main" val="125021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104F5-1DE2-3097-9473-756E90B34C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5A3988-4A77-51D8-4280-23ABCBC5002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2089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8F2DB-0C17-F3A5-CC56-A16B75897D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094FB4-582D-56D1-1741-8819F37D9D9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85643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D2CF5-1B39-CCEC-FCB0-68E0E375DF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7B5D76-BE16-8B74-6973-35E36B98CEB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2001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D48A-834A-09E3-72DB-0C26209AE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03236A-8797-01A5-3641-41F30316B6AD}"/>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426564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EE4F8-A3A6-F248-3FE6-D614DACE39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DFBFD4-B412-F782-A18E-BE8512CFBCC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9102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C2F42-F3A5-A84B-33A5-ADD1A4B844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10A131-2729-C638-6C06-C3F420F311C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67589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3267</Words>
  <Application>Microsoft Macintosh PowerPoint</Application>
  <PresentationFormat>On-screen Show (4:3)</PresentationFormat>
  <Paragraphs>295</Paragraphs>
  <Slides>29</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ＭＳ Ｐゴシック</vt:lpstr>
      <vt:lpstr>Aptos</vt:lpstr>
      <vt:lpstr>Aptos Display</vt:lpstr>
      <vt:lpstr>Arial</vt:lpstr>
      <vt:lpstr>Arial,Sans-Serif</vt:lpstr>
      <vt:lpstr>Calibri</vt:lpstr>
      <vt:lpstr>Franklin Gothic Book</vt:lpstr>
      <vt:lpstr>Franklin Gothic Demi</vt:lpstr>
      <vt:lpstr>Franklin Gothic Medium</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hoc test results for age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Kristyn Elizabeth (kew4x)</dc:creator>
  <cp:lastModifiedBy>Wilson, Kristyn Elizabeth (kew4x)</cp:lastModifiedBy>
  <cp:revision>1</cp:revision>
  <dcterms:created xsi:type="dcterms:W3CDTF">2025-05-01T14:12:46Z</dcterms:created>
  <dcterms:modified xsi:type="dcterms:W3CDTF">2025-05-01T14:38:34Z</dcterms:modified>
</cp:coreProperties>
</file>