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all" spc="50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FranklinGothic URW Comp Book"/>
      </a:defRPr>
    </a:lvl1pPr>
    <a:lvl2pPr marL="0" marR="0" indent="457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all" spc="50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FranklinGothic URW Comp Book"/>
      </a:defRPr>
    </a:lvl2pPr>
    <a:lvl3pPr marL="0" marR="0" indent="914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all" spc="50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FranklinGothic URW Comp Book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all" spc="50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FranklinGothic URW Comp Book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all" spc="50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FranklinGothic URW Comp Book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all" spc="50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FranklinGothic URW Comp Book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all" spc="50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FranklinGothic URW Comp Book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all" spc="50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FranklinGothic URW Comp Book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1" i="0" u="none" strike="noStrike" cap="all" spc="50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FranklinGothic URW Comp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I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II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II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I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II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py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I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II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I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II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38906" y="8035990"/>
            <a:ext cx="19247350" cy="266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 b="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1050" baseline="0">
          <a:solidFill>
            <a:srgbClr val="FFFFFF"/>
          </a:solidFill>
          <a:uFillTx/>
          <a:latin typeface="+mj-lt"/>
          <a:ea typeface="+mj-ea"/>
          <a:cs typeface="+mj-cs"/>
          <a:sym typeface="FranklinGothic URW Ext Comp D Boo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1050" baseline="0">
          <a:solidFill>
            <a:srgbClr val="FFFFFF"/>
          </a:solidFill>
          <a:uFillTx/>
          <a:latin typeface="+mj-lt"/>
          <a:ea typeface="+mj-ea"/>
          <a:cs typeface="+mj-cs"/>
          <a:sym typeface="FranklinGothic URW Ext Comp D Boo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1050" baseline="0">
          <a:solidFill>
            <a:srgbClr val="FFFFFF"/>
          </a:solidFill>
          <a:uFillTx/>
          <a:latin typeface="+mj-lt"/>
          <a:ea typeface="+mj-ea"/>
          <a:cs typeface="+mj-cs"/>
          <a:sym typeface="FranklinGothic URW Ext Comp D Boo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1050" baseline="0">
          <a:solidFill>
            <a:srgbClr val="FFFFFF"/>
          </a:solidFill>
          <a:uFillTx/>
          <a:latin typeface="+mj-lt"/>
          <a:ea typeface="+mj-ea"/>
          <a:cs typeface="+mj-cs"/>
          <a:sym typeface="FranklinGothic URW Ext Comp D Boo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1050" baseline="0">
          <a:solidFill>
            <a:srgbClr val="FFFFFF"/>
          </a:solidFill>
          <a:uFillTx/>
          <a:latin typeface="+mj-lt"/>
          <a:ea typeface="+mj-ea"/>
          <a:cs typeface="+mj-cs"/>
          <a:sym typeface="FranklinGothic URW Ext Comp D Boo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1050" baseline="0">
          <a:solidFill>
            <a:srgbClr val="FFFFFF"/>
          </a:solidFill>
          <a:uFillTx/>
          <a:latin typeface="+mj-lt"/>
          <a:ea typeface="+mj-ea"/>
          <a:cs typeface="+mj-cs"/>
          <a:sym typeface="FranklinGothic URW Ext Comp D Boo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1050" baseline="0">
          <a:solidFill>
            <a:srgbClr val="FFFFFF"/>
          </a:solidFill>
          <a:uFillTx/>
          <a:latin typeface="+mj-lt"/>
          <a:ea typeface="+mj-ea"/>
          <a:cs typeface="+mj-cs"/>
          <a:sym typeface="FranklinGothic URW Ext Comp D Boo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1050" baseline="0">
          <a:solidFill>
            <a:srgbClr val="FFFFFF"/>
          </a:solidFill>
          <a:uFillTx/>
          <a:latin typeface="+mj-lt"/>
          <a:ea typeface="+mj-ea"/>
          <a:cs typeface="+mj-cs"/>
          <a:sym typeface="FranklinGothic URW Ext Comp D Boo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all" spc="1050" baseline="0">
          <a:solidFill>
            <a:srgbClr val="FFFFFF"/>
          </a:solidFill>
          <a:uFillTx/>
          <a:latin typeface="+mj-lt"/>
          <a:ea typeface="+mj-ea"/>
          <a:cs typeface="+mj-cs"/>
          <a:sym typeface="FranklinGothic URW Ext Comp D Book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 Title for…"/>
          <p:cNvSpPr txBox="1">
            <a:spLocks noGrp="1"/>
          </p:cNvSpPr>
          <p:nvPr>
            <p:ph type="ctrTitle" idx="4294967295"/>
          </p:nvPr>
        </p:nvSpPr>
        <p:spPr>
          <a:xfrm>
            <a:off x="1802406" y="3284305"/>
            <a:ext cx="12199743" cy="3967660"/>
          </a:xfrm>
          <a:prstGeom prst="rect">
            <a:avLst/>
          </a:prstGeom>
        </p:spPr>
        <p:txBody>
          <a:bodyPr anchor="t"/>
          <a:lstStyle/>
          <a:p>
            <a:r>
              <a:t>A Title for</a:t>
            </a:r>
          </a:p>
          <a:p>
            <a:r>
              <a:t>the Presentation</a:t>
            </a:r>
          </a:p>
        </p:txBody>
      </p:sp>
      <p:sp>
        <p:nvSpPr>
          <p:cNvPr id="91" name="Subtitle for more context"/>
          <p:cNvSpPr txBox="1"/>
          <p:nvPr/>
        </p:nvSpPr>
        <p:spPr>
          <a:xfrm>
            <a:off x="1803628" y="8084939"/>
            <a:ext cx="12199743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Subtitle for more context</a:t>
            </a:r>
          </a:p>
        </p:txBody>
      </p:sp>
      <p:sp>
        <p:nvSpPr>
          <p:cNvPr id="92" name="date 2021"/>
          <p:cNvSpPr txBox="1"/>
          <p:nvPr/>
        </p:nvSpPr>
        <p:spPr>
          <a:xfrm>
            <a:off x="1803628" y="8999339"/>
            <a:ext cx="2974976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57200"/>
                </a:solidFill>
              </a:defRPr>
            </a:lvl1pPr>
          </a:lstStyle>
          <a:p>
            <a:r>
              <a:t>date 2021</a:t>
            </a:r>
          </a:p>
        </p:txBody>
      </p:sp>
      <p:sp>
        <p:nvSpPr>
          <p:cNvPr id="93" name="Line"/>
          <p:cNvSpPr/>
          <p:nvPr/>
        </p:nvSpPr>
        <p:spPr>
          <a:xfrm>
            <a:off x="1820342" y="7302500"/>
            <a:ext cx="12698932" cy="0"/>
          </a:xfrm>
          <a:prstGeom prst="line">
            <a:avLst/>
          </a:prstGeom>
          <a:ln w="1270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mage/Table Title"/>
          <p:cNvSpPr txBox="1"/>
          <p:nvPr/>
        </p:nvSpPr>
        <p:spPr>
          <a:xfrm>
            <a:off x="228" y="2206109"/>
            <a:ext cx="24383544" cy="55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600" cap="none" spc="540">
                <a:solidFill>
                  <a:srgbClr val="232D4B"/>
                </a:solidFill>
              </a:defRPr>
            </a:lvl1pPr>
          </a:lstStyle>
          <a:p>
            <a:r>
              <a:rPr dirty="0"/>
              <a:t>Image/Table Title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mage/Table Title"/>
          <p:cNvSpPr txBox="1"/>
          <p:nvPr/>
        </p:nvSpPr>
        <p:spPr>
          <a:xfrm>
            <a:off x="228" y="2206109"/>
            <a:ext cx="24383544" cy="55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600" cap="none" spc="540">
                <a:solidFill>
                  <a:srgbClr val="232D4B"/>
                </a:solidFill>
              </a:defRPr>
            </a:lvl1pPr>
          </a:lstStyle>
          <a:p>
            <a:r>
              <a:t>Image/Table Title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ny questions?"/>
          <p:cNvSpPr txBox="1"/>
          <p:nvPr/>
        </p:nvSpPr>
        <p:spPr>
          <a:xfrm>
            <a:off x="9118828" y="8084939"/>
            <a:ext cx="12199743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Any questions?</a:t>
            </a:r>
          </a:p>
        </p:txBody>
      </p:sp>
      <p:sp>
        <p:nvSpPr>
          <p:cNvPr id="163" name="Line"/>
          <p:cNvSpPr/>
          <p:nvPr/>
        </p:nvSpPr>
        <p:spPr>
          <a:xfrm>
            <a:off x="9135542" y="7302500"/>
            <a:ext cx="12698932" cy="0"/>
          </a:xfrm>
          <a:prstGeom prst="line">
            <a:avLst/>
          </a:prstGeom>
          <a:ln w="1270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" name="End of…"/>
          <p:cNvSpPr txBox="1">
            <a:spLocks noGrp="1"/>
          </p:cNvSpPr>
          <p:nvPr>
            <p:ph type="title" idx="4294967295"/>
          </p:nvPr>
        </p:nvSpPr>
        <p:spPr>
          <a:xfrm>
            <a:off x="9118828" y="3284305"/>
            <a:ext cx="12199743" cy="3967660"/>
          </a:xfrm>
          <a:prstGeom prst="rect">
            <a:avLst/>
          </a:prstGeom>
        </p:spPr>
        <p:txBody>
          <a:bodyPr anchor="t"/>
          <a:lstStyle/>
          <a:p>
            <a:r>
              <a:t>End of</a:t>
            </a:r>
          </a:p>
          <a:p>
            <a:r>
              <a:t>Presentation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ny questions?"/>
          <p:cNvSpPr txBox="1"/>
          <p:nvPr/>
        </p:nvSpPr>
        <p:spPr>
          <a:xfrm>
            <a:off x="9118828" y="8084939"/>
            <a:ext cx="12199743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Any questions?</a:t>
            </a:r>
          </a:p>
        </p:txBody>
      </p:sp>
      <p:sp>
        <p:nvSpPr>
          <p:cNvPr id="167" name="Line"/>
          <p:cNvSpPr/>
          <p:nvPr/>
        </p:nvSpPr>
        <p:spPr>
          <a:xfrm>
            <a:off x="9135542" y="7302500"/>
            <a:ext cx="12698932" cy="0"/>
          </a:xfrm>
          <a:prstGeom prst="line">
            <a:avLst/>
          </a:prstGeom>
          <a:ln w="1270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" name="End of…"/>
          <p:cNvSpPr txBox="1">
            <a:spLocks noGrp="1"/>
          </p:cNvSpPr>
          <p:nvPr>
            <p:ph type="title" idx="4294967295"/>
          </p:nvPr>
        </p:nvSpPr>
        <p:spPr>
          <a:xfrm>
            <a:off x="9118828" y="3284305"/>
            <a:ext cx="12199743" cy="3967660"/>
          </a:xfrm>
          <a:prstGeom prst="rect">
            <a:avLst/>
          </a:prstGeom>
        </p:spPr>
        <p:txBody>
          <a:bodyPr anchor="t"/>
          <a:lstStyle/>
          <a:p>
            <a:r>
              <a:t>End of</a:t>
            </a:r>
          </a:p>
          <a:p>
            <a:r>
              <a:t>Presentation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ubtitle for more context"/>
          <p:cNvSpPr txBox="1"/>
          <p:nvPr/>
        </p:nvSpPr>
        <p:spPr>
          <a:xfrm>
            <a:off x="1803628" y="8084939"/>
            <a:ext cx="12199743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Subtitle for more context</a:t>
            </a:r>
          </a:p>
        </p:txBody>
      </p:sp>
      <p:sp>
        <p:nvSpPr>
          <p:cNvPr id="96" name="date 2021"/>
          <p:cNvSpPr txBox="1"/>
          <p:nvPr/>
        </p:nvSpPr>
        <p:spPr>
          <a:xfrm>
            <a:off x="1803628" y="8999339"/>
            <a:ext cx="2974976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57200"/>
                </a:solidFill>
              </a:defRPr>
            </a:lvl1pPr>
          </a:lstStyle>
          <a:p>
            <a:r>
              <a:t>date 2021</a:t>
            </a:r>
          </a:p>
        </p:txBody>
      </p:sp>
      <p:sp>
        <p:nvSpPr>
          <p:cNvPr id="97" name="Line"/>
          <p:cNvSpPr/>
          <p:nvPr/>
        </p:nvSpPr>
        <p:spPr>
          <a:xfrm>
            <a:off x="1820342" y="7302500"/>
            <a:ext cx="12698932" cy="0"/>
          </a:xfrm>
          <a:prstGeom prst="line">
            <a:avLst/>
          </a:prstGeom>
          <a:ln w="1270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" name="A Title for…"/>
          <p:cNvSpPr txBox="1">
            <a:spLocks noGrp="1"/>
          </p:cNvSpPr>
          <p:nvPr>
            <p:ph type="title" idx="4294967295"/>
          </p:nvPr>
        </p:nvSpPr>
        <p:spPr>
          <a:xfrm>
            <a:off x="1802406" y="3284305"/>
            <a:ext cx="12199743" cy="3967660"/>
          </a:xfrm>
          <a:prstGeom prst="rect">
            <a:avLst/>
          </a:prstGeom>
        </p:spPr>
        <p:txBody>
          <a:bodyPr anchor="t"/>
          <a:lstStyle/>
          <a:p>
            <a:r>
              <a:t>A Title for</a:t>
            </a:r>
          </a:p>
          <a:p>
            <a:r>
              <a:t>the Presentation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ontents"/>
          <p:cNvSpPr txBox="1"/>
          <p:nvPr/>
        </p:nvSpPr>
        <p:spPr>
          <a:xfrm>
            <a:off x="9206506" y="1762190"/>
            <a:ext cx="13200265" cy="119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8000" spc="560">
                <a:solidFill>
                  <a:srgbClr val="232D4B"/>
                </a:solidFill>
              </a:defRPr>
            </a:lvl1pPr>
          </a:lstStyle>
          <a:p>
            <a:r>
              <a:t>Contents</a:t>
            </a:r>
          </a:p>
        </p:txBody>
      </p:sp>
      <p:sp>
        <p:nvSpPr>
          <p:cNvPr id="101" name="Part One…"/>
          <p:cNvSpPr txBox="1"/>
          <p:nvPr/>
        </p:nvSpPr>
        <p:spPr>
          <a:xfrm>
            <a:off x="9222460" y="3831556"/>
            <a:ext cx="1655903" cy="745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One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Two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Three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Four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Five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Six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Seven</a:t>
            </a:r>
          </a:p>
        </p:txBody>
      </p:sp>
      <p:sp>
        <p:nvSpPr>
          <p:cNvPr id="102" name="1…"/>
          <p:cNvSpPr txBox="1"/>
          <p:nvPr/>
        </p:nvSpPr>
        <p:spPr>
          <a:xfrm>
            <a:off x="22083948" y="3831556"/>
            <a:ext cx="290784" cy="745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1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2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3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4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5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6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7</a:t>
            </a:r>
          </a:p>
        </p:txBody>
      </p:sp>
      <p:sp>
        <p:nvSpPr>
          <p:cNvPr id="103" name="Line"/>
          <p:cNvSpPr/>
          <p:nvPr/>
        </p:nvSpPr>
        <p:spPr>
          <a:xfrm>
            <a:off x="9211742" y="3393178"/>
            <a:ext cx="13189792" cy="1"/>
          </a:xfrm>
          <a:prstGeom prst="line">
            <a:avLst/>
          </a:prstGeom>
          <a:ln w="1270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" name="Line"/>
          <p:cNvSpPr/>
          <p:nvPr/>
        </p:nvSpPr>
        <p:spPr>
          <a:xfrm>
            <a:off x="9211742" y="4772989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" name="Line"/>
          <p:cNvSpPr/>
          <p:nvPr/>
        </p:nvSpPr>
        <p:spPr>
          <a:xfrm>
            <a:off x="9211742" y="5839025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" name="Line"/>
          <p:cNvSpPr/>
          <p:nvPr/>
        </p:nvSpPr>
        <p:spPr>
          <a:xfrm>
            <a:off x="9184940" y="6910468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" name="Line"/>
          <p:cNvSpPr/>
          <p:nvPr/>
        </p:nvSpPr>
        <p:spPr>
          <a:xfrm>
            <a:off x="9184940" y="7966453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" name="Line"/>
          <p:cNvSpPr/>
          <p:nvPr/>
        </p:nvSpPr>
        <p:spPr>
          <a:xfrm>
            <a:off x="9184940" y="9047946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" name="Line"/>
          <p:cNvSpPr/>
          <p:nvPr/>
        </p:nvSpPr>
        <p:spPr>
          <a:xfrm>
            <a:off x="9211742" y="10117835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" name="Line"/>
          <p:cNvSpPr/>
          <p:nvPr/>
        </p:nvSpPr>
        <p:spPr>
          <a:xfrm>
            <a:off x="9184940" y="11148250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ontents"/>
          <p:cNvSpPr txBox="1"/>
          <p:nvPr/>
        </p:nvSpPr>
        <p:spPr>
          <a:xfrm>
            <a:off x="9206506" y="1762190"/>
            <a:ext cx="13200265" cy="120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8000" spc="560">
                <a:solidFill>
                  <a:srgbClr val="232D4B"/>
                </a:solidFill>
              </a:defRPr>
            </a:lvl1pPr>
          </a:lstStyle>
          <a:p>
            <a:r>
              <a:t>Contents</a:t>
            </a:r>
          </a:p>
        </p:txBody>
      </p:sp>
      <p:sp>
        <p:nvSpPr>
          <p:cNvPr id="115" name="Line"/>
          <p:cNvSpPr/>
          <p:nvPr/>
        </p:nvSpPr>
        <p:spPr>
          <a:xfrm>
            <a:off x="9211742" y="3395769"/>
            <a:ext cx="13189792" cy="1"/>
          </a:xfrm>
          <a:prstGeom prst="line">
            <a:avLst/>
          </a:prstGeom>
          <a:ln w="1270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" name="Part One…">
            <a:extLst>
              <a:ext uri="{FF2B5EF4-FFF2-40B4-BE49-F238E27FC236}">
                <a16:creationId xmlns:a16="http://schemas.microsoft.com/office/drawing/2014/main" id="{E7F2D702-11F0-6E40-8BA4-9CD40097D76B}"/>
              </a:ext>
            </a:extLst>
          </p:cNvPr>
          <p:cNvSpPr txBox="1"/>
          <p:nvPr/>
        </p:nvSpPr>
        <p:spPr>
          <a:xfrm>
            <a:off x="9222460" y="3831556"/>
            <a:ext cx="1655903" cy="745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One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Two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Three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Four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Five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Six</a:t>
            </a:r>
          </a:p>
          <a:p>
            <a:pPr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Part Seven</a:t>
            </a:r>
          </a:p>
        </p:txBody>
      </p:sp>
      <p:sp>
        <p:nvSpPr>
          <p:cNvPr id="14" name="1…">
            <a:extLst>
              <a:ext uri="{FF2B5EF4-FFF2-40B4-BE49-F238E27FC236}">
                <a16:creationId xmlns:a16="http://schemas.microsoft.com/office/drawing/2014/main" id="{133D9F46-3456-B444-9A66-93DA62793E1C}"/>
              </a:ext>
            </a:extLst>
          </p:cNvPr>
          <p:cNvSpPr txBox="1"/>
          <p:nvPr/>
        </p:nvSpPr>
        <p:spPr>
          <a:xfrm>
            <a:off x="22083948" y="3831556"/>
            <a:ext cx="290784" cy="745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1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2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3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4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5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6</a:t>
            </a:r>
          </a:p>
          <a:p>
            <a:pPr algn="r">
              <a:lnSpc>
                <a:spcPct val="250000"/>
              </a:lnSpc>
              <a:defRPr sz="4200" b="0" cap="none" spc="420" baseline="59523">
                <a:solidFill>
                  <a:srgbClr val="232D4B"/>
                </a:solidFill>
              </a:defRPr>
            </a:pPr>
            <a:r>
              <a:rPr dirty="0"/>
              <a:t>7</a:t>
            </a: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FE3DCB69-19BC-A344-9D0E-49D60DB23B1D}"/>
              </a:ext>
            </a:extLst>
          </p:cNvPr>
          <p:cNvSpPr/>
          <p:nvPr/>
        </p:nvSpPr>
        <p:spPr>
          <a:xfrm>
            <a:off x="9211742" y="4772989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9D2A2AEB-0E2A-8545-B399-A144EAFB6E23}"/>
              </a:ext>
            </a:extLst>
          </p:cNvPr>
          <p:cNvSpPr/>
          <p:nvPr/>
        </p:nvSpPr>
        <p:spPr>
          <a:xfrm>
            <a:off x="9211742" y="5839025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D4D2BC54-0C16-6F44-89A1-FC6440115239}"/>
              </a:ext>
            </a:extLst>
          </p:cNvPr>
          <p:cNvSpPr/>
          <p:nvPr/>
        </p:nvSpPr>
        <p:spPr>
          <a:xfrm>
            <a:off x="9184940" y="6910468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E90FC669-9562-4B47-B5C4-5323EAA72AC1}"/>
              </a:ext>
            </a:extLst>
          </p:cNvPr>
          <p:cNvSpPr/>
          <p:nvPr/>
        </p:nvSpPr>
        <p:spPr>
          <a:xfrm>
            <a:off x="9184940" y="7966453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9B3FC118-834F-7649-A9B5-3345790769B4}"/>
              </a:ext>
            </a:extLst>
          </p:cNvPr>
          <p:cNvSpPr/>
          <p:nvPr/>
        </p:nvSpPr>
        <p:spPr>
          <a:xfrm>
            <a:off x="9184940" y="9047946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A8B5954D-DFF6-A840-8E9C-B54802D2A745}"/>
              </a:ext>
            </a:extLst>
          </p:cNvPr>
          <p:cNvSpPr/>
          <p:nvPr/>
        </p:nvSpPr>
        <p:spPr>
          <a:xfrm>
            <a:off x="9211742" y="10117835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065FB78-DFB1-5740-B48A-1C97D582F039}"/>
              </a:ext>
            </a:extLst>
          </p:cNvPr>
          <p:cNvSpPr/>
          <p:nvPr/>
        </p:nvSpPr>
        <p:spPr>
          <a:xfrm>
            <a:off x="9184940" y="11148250"/>
            <a:ext cx="13189792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of slide"/>
          <p:cNvSpPr txBox="1"/>
          <p:nvPr/>
        </p:nvSpPr>
        <p:spPr>
          <a:xfrm>
            <a:off x="2066228" y="1762190"/>
            <a:ext cx="20340543" cy="118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8000" spc="560">
                <a:solidFill>
                  <a:srgbClr val="232D4B"/>
                </a:solidFill>
              </a:defRPr>
            </a:lvl1pPr>
          </a:lstStyle>
          <a:p>
            <a:r>
              <a:t>Title of slide</a:t>
            </a:r>
          </a:p>
        </p:txBody>
      </p:sp>
      <p:sp>
        <p:nvSpPr>
          <p:cNvPr id="125" name="Line"/>
          <p:cNvSpPr/>
          <p:nvPr/>
        </p:nvSpPr>
        <p:spPr>
          <a:xfrm>
            <a:off x="2060993" y="3393884"/>
            <a:ext cx="20340543" cy="0"/>
          </a:xfrm>
          <a:prstGeom prst="line">
            <a:avLst/>
          </a:prstGeom>
          <a:ln w="1270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" name="In 2013, the Faculty Senate approved the mission and values statement, which remains in place today:"/>
          <p:cNvSpPr txBox="1"/>
          <p:nvPr/>
        </p:nvSpPr>
        <p:spPr>
          <a:xfrm>
            <a:off x="2066228" y="3996927"/>
            <a:ext cx="20340543" cy="94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5200" b="0" cap="none" spc="260" baseline="9615">
                <a:solidFill>
                  <a:srgbClr val="232D4B"/>
                </a:solidFill>
              </a:defRPr>
            </a:lvl1pPr>
          </a:lstStyle>
          <a:p>
            <a:r>
              <a:rPr dirty="0"/>
              <a:t>In 2013, the Faculty Senate approved the mission and values statement, which remains in place today:</a:t>
            </a:r>
          </a:p>
        </p:txBody>
      </p:sp>
      <p:sp>
        <p:nvSpPr>
          <p:cNvPr id="127" name="The University of Virginia is a public institution of higher learning guided by a founding vision of discovery, innovation, and development of the full potential of talented students from all walks of life. It serves the Commonwealth of Virginia, the nat"/>
          <p:cNvSpPr txBox="1"/>
          <p:nvPr/>
        </p:nvSpPr>
        <p:spPr>
          <a:xfrm>
            <a:off x="2045166" y="6146429"/>
            <a:ext cx="9597850" cy="44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457200">
              <a:spcBef>
                <a:spcPts val="1600"/>
              </a:spcBef>
              <a:defRPr sz="3400" b="0" cap="none" spc="0" baseline="44117">
                <a:solidFill>
                  <a:srgbClr val="232D4B"/>
                </a:solidFill>
                <a:latin typeface="FranklinGothicURWDem"/>
                <a:ea typeface="FranklinGothicURWDem"/>
                <a:cs typeface="FranklinGothicURWDem"/>
                <a:sym typeface="FranklinGothic URW Demi"/>
              </a:defRPr>
            </a:lvl1pPr>
          </a:lstStyle>
          <a:p>
            <a:pPr>
              <a:lnSpc>
                <a:spcPct val="200000"/>
              </a:lnSpc>
            </a:pPr>
            <a:r>
              <a:rPr sz="4400" dirty="0"/>
              <a:t>The University of Virginia is a public institution of higher learning guided by a founding vision of discovery, innovation, and development of the full potential of talented students from all walks of life. It serves the Commonwealth of Virginia</a:t>
            </a:r>
            <a:r>
              <a:rPr lang="en-US" sz="4400" dirty="0"/>
              <a:t> </a:t>
            </a:r>
            <a:r>
              <a:rPr sz="4400" dirty="0"/>
              <a:t>and the world by developing</a:t>
            </a:r>
          </a:p>
        </p:txBody>
      </p:sp>
      <p:sp>
        <p:nvSpPr>
          <p:cNvPr id="128" name="responsible citizen leaders and professionals; advancing, preserving, and disseminating knowledge; and providing world-class patient care. We are defined by our enduring commitment to a vibrant and unique residential learning environment."/>
          <p:cNvSpPr txBox="1"/>
          <p:nvPr/>
        </p:nvSpPr>
        <p:spPr>
          <a:xfrm>
            <a:off x="12780335" y="6146429"/>
            <a:ext cx="9597850" cy="44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457200">
              <a:spcBef>
                <a:spcPts val="1600"/>
              </a:spcBef>
              <a:defRPr sz="3400" b="0" cap="none" spc="0" baseline="44117">
                <a:solidFill>
                  <a:srgbClr val="232D4B"/>
                </a:solidFill>
                <a:latin typeface="FranklinGothicURWDem"/>
                <a:ea typeface="FranklinGothicURWDem"/>
                <a:cs typeface="FranklinGothicURWDem"/>
                <a:sym typeface="FranklinGothic URW Demi"/>
              </a:defRPr>
            </a:lvl1pPr>
          </a:lstStyle>
          <a:p>
            <a:pPr>
              <a:lnSpc>
                <a:spcPct val="200000"/>
              </a:lnSpc>
            </a:pPr>
            <a:r>
              <a:rPr sz="4400" dirty="0"/>
              <a:t>responsible citizen leaders and professionals; advancing, preserving, and disseminating knowledge; and providing world-class patient care. We are defined by our enduring commitment to a vibrant and unique residential learning environment.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of slide"/>
          <p:cNvSpPr txBox="1"/>
          <p:nvPr/>
        </p:nvSpPr>
        <p:spPr>
          <a:xfrm>
            <a:off x="2066228" y="1762190"/>
            <a:ext cx="20340543" cy="118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8000" spc="560">
                <a:solidFill>
                  <a:srgbClr val="232D4B"/>
                </a:solidFill>
              </a:defRPr>
            </a:lvl1pPr>
          </a:lstStyle>
          <a:p>
            <a:r>
              <a:t>Title of slide</a:t>
            </a:r>
          </a:p>
        </p:txBody>
      </p:sp>
      <p:sp>
        <p:nvSpPr>
          <p:cNvPr id="125" name="Line"/>
          <p:cNvSpPr/>
          <p:nvPr/>
        </p:nvSpPr>
        <p:spPr>
          <a:xfrm>
            <a:off x="2060993" y="3393884"/>
            <a:ext cx="20340543" cy="0"/>
          </a:xfrm>
          <a:prstGeom prst="line">
            <a:avLst/>
          </a:prstGeom>
          <a:ln w="1270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" name="We are defined by:">
            <a:extLst>
              <a:ext uri="{FF2B5EF4-FFF2-40B4-BE49-F238E27FC236}">
                <a16:creationId xmlns:a16="http://schemas.microsoft.com/office/drawing/2014/main" id="{6B5CCB56-ECBE-EE41-A4B5-2886D0265EA9}"/>
              </a:ext>
            </a:extLst>
          </p:cNvPr>
          <p:cNvSpPr txBox="1"/>
          <p:nvPr/>
        </p:nvSpPr>
        <p:spPr>
          <a:xfrm>
            <a:off x="2046265" y="3989378"/>
            <a:ext cx="20331920" cy="63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5200" b="0" cap="none" spc="260" baseline="9615">
                <a:solidFill>
                  <a:srgbClr val="232D4B"/>
                </a:solidFill>
              </a:defRPr>
            </a:lvl1pPr>
          </a:lstStyle>
          <a:p>
            <a:r>
              <a:rPr dirty="0"/>
              <a:t>We are defined by:</a:t>
            </a:r>
          </a:p>
        </p:txBody>
      </p:sp>
      <p:sp>
        <p:nvSpPr>
          <p:cNvPr id="8" name="Our enduring commitment to a vibrant and unique residential learning environment marked by the free and collegial exchange of ideas;…">
            <a:extLst>
              <a:ext uri="{FF2B5EF4-FFF2-40B4-BE49-F238E27FC236}">
                <a16:creationId xmlns:a16="http://schemas.microsoft.com/office/drawing/2014/main" id="{B85FA7B7-1188-C243-AB54-6B2422FA087D}"/>
              </a:ext>
            </a:extLst>
          </p:cNvPr>
          <p:cNvSpPr txBox="1"/>
          <p:nvPr/>
        </p:nvSpPr>
        <p:spPr>
          <a:xfrm>
            <a:off x="2045166" y="5682814"/>
            <a:ext cx="20340543" cy="476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52500" indent="-952500" defTabSz="457200">
              <a:lnSpc>
                <a:spcPct val="150000"/>
              </a:lnSpc>
              <a:buClr>
                <a:srgbClr val="E57200"/>
              </a:buClr>
              <a:buSzPct val="165000"/>
              <a:buFont typeface="Helvetica"/>
              <a:buChar char="•"/>
              <a:defRPr sz="3600" b="0" cap="none" spc="0" baseline="41666">
                <a:solidFill>
                  <a:srgbClr val="232D4B"/>
                </a:solidFill>
                <a:latin typeface="FranklinGothicURWDem"/>
                <a:ea typeface="FranklinGothicURWDem"/>
                <a:cs typeface="FranklinGothicURWDem"/>
                <a:sym typeface="FranklinGothic URW Demi"/>
              </a:defRPr>
            </a:pPr>
            <a:r>
              <a:rPr sz="4400" dirty="0"/>
              <a:t>Our enduring commitment to a vibrant and unique residential learning environment marked by the free and collegial exchange of ideas;</a:t>
            </a:r>
            <a:br>
              <a:rPr sz="4400" dirty="0"/>
            </a:br>
            <a:endParaRPr sz="4400" dirty="0"/>
          </a:p>
          <a:p>
            <a:pPr marL="952500" indent="-952500" defTabSz="457200">
              <a:lnSpc>
                <a:spcPct val="150000"/>
              </a:lnSpc>
              <a:buClr>
                <a:srgbClr val="E57200"/>
              </a:buClr>
              <a:buSzPct val="165000"/>
              <a:buFont typeface="Helvetica"/>
              <a:buChar char="•"/>
              <a:defRPr sz="3600" b="0" cap="none" spc="0" baseline="41666">
                <a:solidFill>
                  <a:srgbClr val="232D4B"/>
                </a:solidFill>
                <a:latin typeface="FranklinGothicURWDem"/>
                <a:ea typeface="FranklinGothicURWDem"/>
                <a:cs typeface="FranklinGothicURWDem"/>
                <a:sym typeface="FranklinGothic URW Demi"/>
              </a:defRPr>
            </a:pPr>
            <a:r>
              <a:rPr sz="4400" dirty="0"/>
              <a:t>Our unwavering support of a collaborative, diverse community bound together by distinctive foundational values of honor, integrity, trust, and respect;</a:t>
            </a:r>
            <a:br>
              <a:rPr sz="4400" dirty="0"/>
            </a:br>
            <a:endParaRPr sz="4400" dirty="0"/>
          </a:p>
          <a:p>
            <a:pPr marL="952500" indent="-952500" defTabSz="457200">
              <a:lnSpc>
                <a:spcPct val="150000"/>
              </a:lnSpc>
              <a:buClr>
                <a:srgbClr val="E57200"/>
              </a:buClr>
              <a:buSzPct val="165000"/>
              <a:buFont typeface="Helvetica"/>
              <a:buChar char="•"/>
              <a:defRPr sz="3600" b="0" cap="none" spc="0" baseline="41666">
                <a:solidFill>
                  <a:srgbClr val="232D4B"/>
                </a:solidFill>
                <a:latin typeface="FranklinGothicURWDem"/>
                <a:ea typeface="FranklinGothicURWDem"/>
                <a:cs typeface="FranklinGothicURWDem"/>
                <a:sym typeface="FranklinGothic URW Demi"/>
              </a:defRPr>
            </a:pPr>
            <a:r>
              <a:rPr sz="4400" dirty="0"/>
              <a:t>Our universal dedication to excellence and affordable access.</a:t>
            </a:r>
          </a:p>
        </p:txBody>
      </p:sp>
    </p:spTree>
    <p:extLst>
      <p:ext uri="{BB962C8B-B14F-4D97-AF65-F5344CB8AC3E}">
        <p14:creationId xmlns:p14="http://schemas.microsoft.com/office/powerpoint/2010/main" val="12750747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ichael Lenox"/>
          <p:cNvSpPr txBox="1"/>
          <p:nvPr/>
        </p:nvSpPr>
        <p:spPr>
          <a:xfrm>
            <a:off x="1688106" y="2320990"/>
            <a:ext cx="9140134" cy="77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200" spc="125">
                <a:solidFill>
                  <a:srgbClr val="E57200"/>
                </a:solidFill>
                <a:latin typeface="FranklinGothicURWBoo"/>
                <a:ea typeface="FranklinGothicURWBoo"/>
                <a:cs typeface="FranklinGothicURWBoo"/>
                <a:sym typeface="FranklinGothic URW Book"/>
              </a:defRPr>
            </a:lvl1pPr>
          </a:lstStyle>
          <a:p>
            <a:r>
              <a:t>Michael Lenox</a:t>
            </a:r>
          </a:p>
        </p:txBody>
      </p:sp>
      <p:sp>
        <p:nvSpPr>
          <p:cNvPr id="136" name="’93 seas, ’94 seas"/>
          <p:cNvSpPr txBox="1"/>
          <p:nvPr/>
        </p:nvSpPr>
        <p:spPr>
          <a:xfrm>
            <a:off x="1688106" y="2968690"/>
            <a:ext cx="9140134" cy="77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2500" spc="375">
                <a:solidFill>
                  <a:srgbClr val="232D4B"/>
                </a:solidFill>
                <a:latin typeface="FranklinGothicURWBoo"/>
                <a:ea typeface="FranklinGothicURWBoo"/>
                <a:cs typeface="FranklinGothicURWBoo"/>
                <a:sym typeface="FranklinGothic URW Book"/>
              </a:defRPr>
            </a:lvl1pPr>
          </a:lstStyle>
          <a:p>
            <a:r>
              <a:t>’93 seas, ’94 seas</a:t>
            </a:r>
          </a:p>
        </p:txBody>
      </p:sp>
      <p:sp>
        <p:nvSpPr>
          <p:cNvPr id="137" name="Committee Co-Chair; Murphy Professor of Business; Senior Associate Dean; and Chief Strategy Officer at the UVA Darden School of Business"/>
          <p:cNvSpPr txBox="1"/>
          <p:nvPr/>
        </p:nvSpPr>
        <p:spPr>
          <a:xfrm>
            <a:off x="1664166" y="3693180"/>
            <a:ext cx="9753406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spcBef>
                <a:spcPts val="1600"/>
              </a:spcBef>
              <a:defRPr sz="3000" b="0" cap="none" spc="0" baseline="50000">
                <a:solidFill>
                  <a:srgbClr val="232D4B"/>
                </a:solidFill>
                <a:latin typeface="FranklinGothicURWDem"/>
                <a:ea typeface="FranklinGothicURWDem"/>
                <a:cs typeface="FranklinGothicURWDem"/>
                <a:sym typeface="FranklinGothic URW Demi"/>
              </a:defRPr>
            </a:lvl1pPr>
          </a:lstStyle>
          <a:p>
            <a:pPr>
              <a:lnSpc>
                <a:spcPct val="150000"/>
              </a:lnSpc>
            </a:pPr>
            <a:r>
              <a:rPr sz="3600" dirty="0"/>
              <a:t>Committee Co-Chair; Murphy Professor of Business; Senior Associate Dean; and Chief Strategy Officer at the UVA Darden School of Business</a:t>
            </a:r>
          </a:p>
        </p:txBody>
      </p:sp>
      <p:sp>
        <p:nvSpPr>
          <p:cNvPr id="138" name="Margot Rogers"/>
          <p:cNvSpPr txBox="1"/>
          <p:nvPr/>
        </p:nvSpPr>
        <p:spPr>
          <a:xfrm>
            <a:off x="1688106" y="5927790"/>
            <a:ext cx="9140134" cy="77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200" spc="125">
                <a:solidFill>
                  <a:srgbClr val="E57200"/>
                </a:solidFill>
                <a:latin typeface="FranklinGothicURWBoo"/>
                <a:ea typeface="FranklinGothicURWBoo"/>
                <a:cs typeface="FranklinGothicURWBoo"/>
                <a:sym typeface="FranklinGothic URW Book"/>
              </a:defRPr>
            </a:lvl1pPr>
          </a:lstStyle>
          <a:p>
            <a:r>
              <a:t>Margot Rogers</a:t>
            </a:r>
          </a:p>
        </p:txBody>
      </p:sp>
      <p:sp>
        <p:nvSpPr>
          <p:cNvPr id="139" name="’92 law, ’92 GSAs"/>
          <p:cNvSpPr txBox="1"/>
          <p:nvPr/>
        </p:nvSpPr>
        <p:spPr>
          <a:xfrm>
            <a:off x="1688106" y="6575490"/>
            <a:ext cx="9140134" cy="77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2500" spc="375">
                <a:solidFill>
                  <a:srgbClr val="232D4B"/>
                </a:solidFill>
                <a:latin typeface="FranklinGothicURWBoo"/>
                <a:ea typeface="FranklinGothicURWBoo"/>
                <a:cs typeface="FranklinGothicURWBoo"/>
                <a:sym typeface="FranklinGothic URW Book"/>
              </a:defRPr>
            </a:lvl1pPr>
          </a:lstStyle>
          <a:p>
            <a:r>
              <a:t>’92 law, ’92 GSAs</a:t>
            </a:r>
          </a:p>
        </p:txBody>
      </p:sp>
      <p:sp>
        <p:nvSpPr>
          <p:cNvPr id="140" name="Committee Co-Chair; Senior Advisor to the President, Strategic Initiatives"/>
          <p:cNvSpPr txBox="1"/>
          <p:nvPr/>
        </p:nvSpPr>
        <p:spPr>
          <a:xfrm>
            <a:off x="1664166" y="7299980"/>
            <a:ext cx="9753406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spcBef>
                <a:spcPts val="1600"/>
              </a:spcBef>
              <a:defRPr sz="3000" b="0" cap="none" spc="0" baseline="50000">
                <a:solidFill>
                  <a:srgbClr val="232D4B"/>
                </a:solidFill>
                <a:latin typeface="FranklinGothicURWDem"/>
                <a:ea typeface="FranklinGothicURWDem"/>
                <a:cs typeface="FranklinGothicURWDem"/>
                <a:sym typeface="FranklinGothic URW Demi"/>
              </a:defRPr>
            </a:lvl1pPr>
          </a:lstStyle>
          <a:p>
            <a:pPr>
              <a:lnSpc>
                <a:spcPct val="150000"/>
              </a:lnSpc>
            </a:pPr>
            <a:r>
              <a:rPr sz="3600"/>
              <a:t>Committee Co-Chair; Senior Advisor to the President, Strategic Initiatives</a:t>
            </a:r>
          </a:p>
        </p:txBody>
      </p:sp>
      <p:sp>
        <p:nvSpPr>
          <p:cNvPr id="141" name="Allen Groves"/>
          <p:cNvSpPr txBox="1"/>
          <p:nvPr/>
        </p:nvSpPr>
        <p:spPr>
          <a:xfrm>
            <a:off x="1688106" y="8848790"/>
            <a:ext cx="9140134" cy="77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200" spc="125">
                <a:solidFill>
                  <a:srgbClr val="E57200"/>
                </a:solidFill>
                <a:latin typeface="FranklinGothicURWBoo"/>
                <a:ea typeface="FranklinGothicURWBoo"/>
                <a:cs typeface="FranklinGothicURWBoo"/>
                <a:sym typeface="FranklinGothic URW Book"/>
              </a:defRPr>
            </a:lvl1pPr>
          </a:lstStyle>
          <a:p>
            <a:r>
              <a:t>Allen Groves</a:t>
            </a:r>
          </a:p>
        </p:txBody>
      </p:sp>
      <p:sp>
        <p:nvSpPr>
          <p:cNvPr id="142" name="’90 law"/>
          <p:cNvSpPr txBox="1"/>
          <p:nvPr/>
        </p:nvSpPr>
        <p:spPr>
          <a:xfrm>
            <a:off x="1688106" y="9496490"/>
            <a:ext cx="9140134" cy="77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2500" spc="375">
                <a:solidFill>
                  <a:srgbClr val="232D4B"/>
                </a:solidFill>
                <a:latin typeface="FranklinGothicURWBoo"/>
                <a:ea typeface="FranklinGothicURWBoo"/>
                <a:cs typeface="FranklinGothicURWBoo"/>
                <a:sym typeface="FranklinGothic URW Book"/>
              </a:defRPr>
            </a:lvl1pPr>
          </a:lstStyle>
          <a:p>
            <a:r>
              <a:t>’90 law</a:t>
            </a:r>
          </a:p>
        </p:txBody>
      </p:sp>
      <p:sp>
        <p:nvSpPr>
          <p:cNvPr id="143" name="Associate Vice President and University Dean of Students"/>
          <p:cNvSpPr txBox="1"/>
          <p:nvPr/>
        </p:nvSpPr>
        <p:spPr>
          <a:xfrm>
            <a:off x="1664166" y="10220980"/>
            <a:ext cx="975340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spcBef>
                <a:spcPts val="1600"/>
              </a:spcBef>
              <a:defRPr sz="3000" b="0" cap="none" spc="0" baseline="50000">
                <a:solidFill>
                  <a:srgbClr val="232D4B"/>
                </a:solidFill>
                <a:latin typeface="FranklinGothicURWDem"/>
                <a:ea typeface="FranklinGothicURWDem"/>
                <a:cs typeface="FranklinGothicURWDem"/>
                <a:sym typeface="FranklinGothic URW Demi"/>
              </a:defRPr>
            </a:lvl1pPr>
          </a:lstStyle>
          <a:p>
            <a:pPr>
              <a:lnSpc>
                <a:spcPct val="150000"/>
              </a:lnSpc>
            </a:pPr>
            <a:r>
              <a:rPr sz="3600" dirty="0"/>
              <a:t>Associate Vice President and University Dean of Students</a:t>
            </a:r>
          </a:p>
        </p:txBody>
      </p:sp>
      <p:sp>
        <p:nvSpPr>
          <p:cNvPr id="144" name="Ruth Bernheim"/>
          <p:cNvSpPr txBox="1"/>
          <p:nvPr/>
        </p:nvSpPr>
        <p:spPr>
          <a:xfrm>
            <a:off x="12610106" y="2320990"/>
            <a:ext cx="9140134" cy="77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200" spc="125">
                <a:solidFill>
                  <a:srgbClr val="E57200"/>
                </a:solidFill>
                <a:latin typeface="FranklinGothicURWBoo"/>
                <a:ea typeface="FranklinGothicURWBoo"/>
                <a:cs typeface="FranklinGothicURWBoo"/>
                <a:sym typeface="FranklinGothic URW Book"/>
              </a:defRPr>
            </a:lvl1pPr>
          </a:lstStyle>
          <a:p>
            <a:r>
              <a:t>Ruth Bernheim</a:t>
            </a:r>
          </a:p>
        </p:txBody>
      </p:sp>
      <p:sp>
        <p:nvSpPr>
          <p:cNvPr id="145" name="’80 law"/>
          <p:cNvSpPr txBox="1"/>
          <p:nvPr/>
        </p:nvSpPr>
        <p:spPr>
          <a:xfrm>
            <a:off x="12610106" y="2968690"/>
            <a:ext cx="9140134" cy="77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2500" spc="375">
                <a:solidFill>
                  <a:srgbClr val="232D4B"/>
                </a:solidFill>
                <a:latin typeface="FranklinGothicURWBoo"/>
                <a:ea typeface="FranklinGothicURWBoo"/>
                <a:cs typeface="FranklinGothicURWBoo"/>
                <a:sym typeface="FranklinGothic URW Book"/>
              </a:defRPr>
            </a:lvl1pPr>
          </a:lstStyle>
          <a:p>
            <a:r>
              <a:t>’80 law</a:t>
            </a:r>
          </a:p>
        </p:txBody>
      </p:sp>
      <p:sp>
        <p:nvSpPr>
          <p:cNvPr id="146" name="Chair of the Department of Public Health Sciences; Professor of Public Health Sciences, Medicine and Family Medicine at the UVA School of Medicine; Co-Director of the Institute for Practical Ethics and Public Life at UVA"/>
          <p:cNvSpPr txBox="1"/>
          <p:nvPr/>
        </p:nvSpPr>
        <p:spPr>
          <a:xfrm>
            <a:off x="12586166" y="3693180"/>
            <a:ext cx="9753406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spcBef>
                <a:spcPts val="1600"/>
              </a:spcBef>
              <a:defRPr sz="3000" b="0" cap="none" spc="0" baseline="50000">
                <a:solidFill>
                  <a:srgbClr val="232D4B"/>
                </a:solidFill>
                <a:latin typeface="FranklinGothicURWDem"/>
                <a:ea typeface="FranklinGothicURWDem"/>
                <a:cs typeface="FranklinGothicURWDem"/>
                <a:sym typeface="FranklinGothic URW Demi"/>
              </a:defRPr>
            </a:lvl1pPr>
          </a:lstStyle>
          <a:p>
            <a:pPr>
              <a:lnSpc>
                <a:spcPct val="150000"/>
              </a:lnSpc>
            </a:pPr>
            <a:r>
              <a:rPr sz="3600"/>
              <a:t>Chair of the Department of Public Health Sciences; Professor of Public Health Sciences, Medicine and Family Medicine at the UVA School of Medicine; Co-Director of the Institute for Practical Ethics and Public Life at UVA</a:t>
            </a:r>
          </a:p>
        </p:txBody>
      </p:sp>
      <p:sp>
        <p:nvSpPr>
          <p:cNvPr id="147" name="Kelsey Johnson"/>
          <p:cNvSpPr txBox="1"/>
          <p:nvPr/>
        </p:nvSpPr>
        <p:spPr>
          <a:xfrm>
            <a:off x="12597406" y="6527231"/>
            <a:ext cx="9140134" cy="779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4200" spc="125">
                <a:solidFill>
                  <a:srgbClr val="E57200"/>
                </a:solidFill>
                <a:latin typeface="FranklinGothicURWBoo"/>
                <a:ea typeface="FranklinGothicURWBoo"/>
                <a:cs typeface="FranklinGothicURWBoo"/>
                <a:sym typeface="FranklinGothic URW Book"/>
              </a:defRPr>
            </a:lvl1pPr>
          </a:lstStyle>
          <a:p>
            <a:r>
              <a:t>Kelsey Johnson</a:t>
            </a:r>
          </a:p>
        </p:txBody>
      </p:sp>
      <p:sp>
        <p:nvSpPr>
          <p:cNvPr id="148" name="Professor in the Department of Astronomy at the UVA College and Graduate School of Arts &amp; Sciences; Director of the Echols Scholars Program; Director of the Dark Skies, Bright Kids program"/>
          <p:cNvSpPr txBox="1"/>
          <p:nvPr/>
        </p:nvSpPr>
        <p:spPr>
          <a:xfrm>
            <a:off x="12611566" y="7366021"/>
            <a:ext cx="9753406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spcBef>
                <a:spcPts val="1600"/>
              </a:spcBef>
              <a:defRPr sz="3000" b="0" cap="none" spc="0" baseline="50000">
                <a:solidFill>
                  <a:srgbClr val="232D4B"/>
                </a:solidFill>
                <a:latin typeface="FranklinGothicURWDem"/>
                <a:ea typeface="FranklinGothicURWDem"/>
                <a:cs typeface="FranklinGothicURWDem"/>
                <a:sym typeface="FranklinGothic URW Demi"/>
              </a:defRPr>
            </a:lvl1pPr>
          </a:lstStyle>
          <a:p>
            <a:pPr>
              <a:lnSpc>
                <a:spcPct val="150000"/>
              </a:lnSpc>
            </a:pPr>
            <a:r>
              <a:rPr sz="3600" dirty="0"/>
              <a:t>Professor in the Department of Astronomy at the UVA College and Graduate School of Arts &amp; Sciences; Director of the Echols Scholars Program; Director of the Dark Skies, Bright Kids program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e should strive to attract and support…"/>
          <p:cNvSpPr txBox="1"/>
          <p:nvPr/>
        </p:nvSpPr>
        <p:spPr>
          <a:xfrm>
            <a:off x="2034260" y="3430389"/>
            <a:ext cx="20315480" cy="5864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50000"/>
              </a:lnSpc>
              <a:defRPr sz="7500" b="0" spc="749" baseline="60000">
                <a:solidFill>
                  <a:srgbClr val="232D4B"/>
                </a:solidFill>
                <a:latin typeface="+mj-lt"/>
                <a:ea typeface="+mj-ea"/>
                <a:cs typeface="+mj-cs"/>
                <a:sym typeface="FranklinGothic URW Ext Comp D Book"/>
              </a:defRPr>
            </a:pPr>
            <a:r>
              <a:rPr sz="9600" spc="1000" baseline="60000" dirty="0"/>
              <a:t>We should strive to attract and support </a:t>
            </a:r>
          </a:p>
          <a:p>
            <a:pPr algn="ctr">
              <a:lnSpc>
                <a:spcPct val="150000"/>
              </a:lnSpc>
              <a:defRPr sz="7500" b="0" spc="749" baseline="60000">
                <a:solidFill>
                  <a:srgbClr val="232D4B"/>
                </a:solidFill>
                <a:latin typeface="+mj-lt"/>
                <a:ea typeface="+mj-ea"/>
                <a:cs typeface="+mj-cs"/>
                <a:sym typeface="FranklinGothic URW Ext Comp D Book"/>
              </a:defRPr>
            </a:pPr>
            <a:r>
              <a:rPr sz="9600" spc="1000" baseline="60000" dirty="0"/>
              <a:t>the best students, faculty and staff </a:t>
            </a:r>
          </a:p>
          <a:p>
            <a:pPr algn="ctr">
              <a:lnSpc>
                <a:spcPct val="150000"/>
              </a:lnSpc>
              <a:defRPr sz="7500" b="0" spc="749" baseline="60000">
                <a:solidFill>
                  <a:srgbClr val="232D4B"/>
                </a:solidFill>
                <a:latin typeface="+mj-lt"/>
                <a:ea typeface="+mj-ea"/>
                <a:cs typeface="+mj-cs"/>
                <a:sym typeface="FranklinGothic URW Ext Comp D Book"/>
              </a:defRPr>
            </a:pPr>
            <a:r>
              <a:rPr sz="9600" spc="1000" baseline="60000" dirty="0"/>
              <a:t>recognizing that our success depends on </a:t>
            </a:r>
          </a:p>
          <a:p>
            <a:pPr algn="ctr">
              <a:lnSpc>
                <a:spcPct val="150000"/>
              </a:lnSpc>
              <a:defRPr sz="7500" b="0" spc="749" baseline="60000">
                <a:solidFill>
                  <a:srgbClr val="232D4B"/>
                </a:solidFill>
                <a:latin typeface="+mj-lt"/>
                <a:ea typeface="+mj-ea"/>
                <a:cs typeface="+mj-cs"/>
                <a:sym typeface="FranklinGothic URW Ext Comp D Book"/>
              </a:defRPr>
            </a:pPr>
            <a:r>
              <a:rPr sz="9600" spc="1000" baseline="60000" dirty="0"/>
              <a:t>the quality of our people.</a:t>
            </a:r>
          </a:p>
        </p:txBody>
      </p:sp>
      <p:sp>
        <p:nvSpPr>
          <p:cNvPr id="151" name="Line"/>
          <p:cNvSpPr/>
          <p:nvPr/>
        </p:nvSpPr>
        <p:spPr>
          <a:xfrm>
            <a:off x="4880559" y="9251057"/>
            <a:ext cx="14622883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2" name="A Great and Good University, 2019"/>
          <p:cNvSpPr txBox="1"/>
          <p:nvPr/>
        </p:nvSpPr>
        <p:spPr>
          <a:xfrm>
            <a:off x="2032228" y="10017879"/>
            <a:ext cx="20319544" cy="62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200" cap="none" spc="630">
                <a:solidFill>
                  <a:srgbClr val="232D4B"/>
                </a:solidFill>
              </a:defRPr>
            </a:lvl1pPr>
          </a:lstStyle>
          <a:p>
            <a:r>
              <a:t>A Great and Good University, 2019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ine"/>
          <p:cNvSpPr/>
          <p:nvPr/>
        </p:nvSpPr>
        <p:spPr>
          <a:xfrm>
            <a:off x="4880559" y="9251057"/>
            <a:ext cx="14622883" cy="1"/>
          </a:xfrm>
          <a:prstGeom prst="line">
            <a:avLst/>
          </a:prstGeom>
          <a:ln w="25400">
            <a:solidFill>
              <a:srgbClr val="E572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" name="We should strive to attract and support…">
            <a:extLst>
              <a:ext uri="{FF2B5EF4-FFF2-40B4-BE49-F238E27FC236}">
                <a16:creationId xmlns:a16="http://schemas.microsoft.com/office/drawing/2014/main" id="{BB27FBBC-16A3-FD48-BBF8-6EB5B178B9C0}"/>
              </a:ext>
            </a:extLst>
          </p:cNvPr>
          <p:cNvSpPr txBox="1"/>
          <p:nvPr/>
        </p:nvSpPr>
        <p:spPr>
          <a:xfrm>
            <a:off x="2034260" y="3430389"/>
            <a:ext cx="20315480" cy="5864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50000"/>
              </a:lnSpc>
              <a:defRPr sz="7500" b="0" spc="749" baseline="60000">
                <a:solidFill>
                  <a:srgbClr val="232D4B"/>
                </a:solidFill>
                <a:latin typeface="+mj-lt"/>
                <a:ea typeface="+mj-ea"/>
                <a:cs typeface="+mj-cs"/>
                <a:sym typeface="FranklinGothic URW Ext Comp D Book"/>
              </a:defRPr>
            </a:pPr>
            <a:r>
              <a:rPr sz="9600" spc="1000" baseline="60000" dirty="0"/>
              <a:t>We should strive to attract and support </a:t>
            </a:r>
          </a:p>
          <a:p>
            <a:pPr algn="ctr">
              <a:lnSpc>
                <a:spcPct val="150000"/>
              </a:lnSpc>
              <a:defRPr sz="7500" b="0" spc="749" baseline="60000">
                <a:solidFill>
                  <a:srgbClr val="232D4B"/>
                </a:solidFill>
                <a:latin typeface="+mj-lt"/>
                <a:ea typeface="+mj-ea"/>
                <a:cs typeface="+mj-cs"/>
                <a:sym typeface="FranklinGothic URW Ext Comp D Book"/>
              </a:defRPr>
            </a:pPr>
            <a:r>
              <a:rPr sz="9600" spc="1000" baseline="60000" dirty="0"/>
              <a:t>the best students, faculty and staff </a:t>
            </a:r>
          </a:p>
          <a:p>
            <a:pPr algn="ctr">
              <a:lnSpc>
                <a:spcPct val="150000"/>
              </a:lnSpc>
              <a:defRPr sz="7500" b="0" spc="749" baseline="60000">
                <a:solidFill>
                  <a:srgbClr val="232D4B"/>
                </a:solidFill>
                <a:latin typeface="+mj-lt"/>
                <a:ea typeface="+mj-ea"/>
                <a:cs typeface="+mj-cs"/>
                <a:sym typeface="FranklinGothic URW Ext Comp D Book"/>
              </a:defRPr>
            </a:pPr>
            <a:r>
              <a:rPr sz="9600" spc="1000" baseline="60000" dirty="0"/>
              <a:t>recognizing that our success depends on </a:t>
            </a:r>
          </a:p>
          <a:p>
            <a:pPr algn="ctr">
              <a:lnSpc>
                <a:spcPct val="150000"/>
              </a:lnSpc>
              <a:defRPr sz="7500" b="0" spc="749" baseline="60000">
                <a:solidFill>
                  <a:srgbClr val="232D4B"/>
                </a:solidFill>
                <a:latin typeface="+mj-lt"/>
                <a:ea typeface="+mj-ea"/>
                <a:cs typeface="+mj-cs"/>
                <a:sym typeface="FranklinGothic URW Ext Comp D Book"/>
              </a:defRPr>
            </a:pPr>
            <a:r>
              <a:rPr sz="9600" spc="1000" baseline="60000" dirty="0"/>
              <a:t>the quality of our people.</a:t>
            </a:r>
          </a:p>
        </p:txBody>
      </p:sp>
      <p:sp>
        <p:nvSpPr>
          <p:cNvPr id="6" name="A Great and Good University, 2019">
            <a:extLst>
              <a:ext uri="{FF2B5EF4-FFF2-40B4-BE49-F238E27FC236}">
                <a16:creationId xmlns:a16="http://schemas.microsoft.com/office/drawing/2014/main" id="{31746E3A-18B9-AB45-A1FD-0F267A18BE27}"/>
              </a:ext>
            </a:extLst>
          </p:cNvPr>
          <p:cNvSpPr txBox="1"/>
          <p:nvPr/>
        </p:nvSpPr>
        <p:spPr>
          <a:xfrm>
            <a:off x="2032228" y="10017879"/>
            <a:ext cx="20319544" cy="62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200" cap="none" spc="630">
                <a:solidFill>
                  <a:srgbClr val="232D4B"/>
                </a:solidFill>
              </a:defRPr>
            </a:lvl1pPr>
          </a:lstStyle>
          <a:p>
            <a:r>
              <a:t>A Great and Good University, 2019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FranklinGothic URW Ext Comp D Book"/>
        <a:ea typeface="FranklinGothic URW Ext Comp D Book"/>
        <a:cs typeface="FranklinGothic URW Ext Comp D Book"/>
      </a:majorFont>
      <a:minorFont>
        <a:latin typeface="FranklinGothic URW Comp Book"/>
        <a:ea typeface="FranklinGothic URW Comp Book"/>
        <a:cs typeface="FranklinGothic URW Comp Boo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1" i="0" u="none" strike="noStrike" cap="all" spc="50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ranklinGothic URW Comp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FranklinGothic URW Ext Comp D Book"/>
        <a:ea typeface="FranklinGothic URW Ext Comp D Book"/>
        <a:cs typeface="FranklinGothic URW Ext Comp D Book"/>
      </a:majorFont>
      <a:minorFont>
        <a:latin typeface="FranklinGothic URW Comp Book"/>
        <a:ea typeface="FranklinGothic URW Comp Book"/>
        <a:cs typeface="FranklinGothic URW Comp Boo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1" i="0" u="none" strike="noStrike" cap="all" spc="50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ranklinGothic URW Comp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460</Words>
  <Application>Microsoft Macintosh PowerPoint</Application>
  <PresentationFormat>Custom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FranklinGothic URW Comp Book</vt:lpstr>
      <vt:lpstr>FranklinGothic URW Ext Comp D Book</vt:lpstr>
      <vt:lpstr>FranklinGothicURWBoo</vt:lpstr>
      <vt:lpstr>FranklinGothicURWDem</vt:lpstr>
      <vt:lpstr>Helvetica</vt:lpstr>
      <vt:lpstr>Helvetica Neue</vt:lpstr>
      <vt:lpstr>21_BasicWhite</vt:lpstr>
      <vt:lpstr>A Title for the Presentation</vt:lpstr>
      <vt:lpstr>A Title for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Presentation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 for the Presentation</dc:title>
  <cp:lastModifiedBy>Smith, Meredith Michael (mmp4n)</cp:lastModifiedBy>
  <cp:revision>4</cp:revision>
  <dcterms:modified xsi:type="dcterms:W3CDTF">2021-01-29T02:31:52Z</dcterms:modified>
</cp:coreProperties>
</file>