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4200" b="0" i="0" u="none" strike="noStrike" cap="all" spc="630" normalizeH="0" baseline="0">
        <a:ln>
          <a:noFill/>
        </a:ln>
        <a:solidFill>
          <a:srgbClr val="FFFFFF"/>
        </a:solidFill>
        <a:effectLst/>
        <a:uFillTx/>
        <a:latin typeface="FranklinGothicURWExtComDBoo"/>
        <a:ea typeface="FranklinGothicURWExtComDBoo"/>
        <a:cs typeface="FranklinGothicURWExtComDBoo"/>
        <a:sym typeface="FranklinGothic URW Ext Comp D Book"/>
      </a:defRPr>
    </a:lvl1pPr>
    <a:lvl2pPr marL="0" marR="0" indent="457200" algn="l" defTabSz="2438338" rtl="0" fontAlgn="auto" latinLnBrk="0" hangingPunct="0">
      <a:lnSpc>
        <a:spcPct val="100000"/>
      </a:lnSpc>
      <a:spcBef>
        <a:spcPts val="0"/>
      </a:spcBef>
      <a:spcAft>
        <a:spcPts val="0"/>
      </a:spcAft>
      <a:buClrTx/>
      <a:buSzTx/>
      <a:buFontTx/>
      <a:buNone/>
      <a:tabLst/>
      <a:defRPr kumimoji="0" sz="4200" b="0" i="0" u="none" strike="noStrike" cap="all" spc="630" normalizeH="0" baseline="0">
        <a:ln>
          <a:noFill/>
        </a:ln>
        <a:solidFill>
          <a:srgbClr val="FFFFFF"/>
        </a:solidFill>
        <a:effectLst/>
        <a:uFillTx/>
        <a:latin typeface="FranklinGothicURWExtComDBoo"/>
        <a:ea typeface="FranklinGothicURWExtComDBoo"/>
        <a:cs typeface="FranklinGothicURWExtComDBoo"/>
        <a:sym typeface="FranklinGothic URW Ext Comp D Book"/>
      </a:defRPr>
    </a:lvl2pPr>
    <a:lvl3pPr marL="0" marR="0" indent="914400" algn="l" defTabSz="2438338" rtl="0" fontAlgn="auto" latinLnBrk="0" hangingPunct="0">
      <a:lnSpc>
        <a:spcPct val="100000"/>
      </a:lnSpc>
      <a:spcBef>
        <a:spcPts val="0"/>
      </a:spcBef>
      <a:spcAft>
        <a:spcPts val="0"/>
      </a:spcAft>
      <a:buClrTx/>
      <a:buSzTx/>
      <a:buFontTx/>
      <a:buNone/>
      <a:tabLst/>
      <a:defRPr kumimoji="0" sz="4200" b="0" i="0" u="none" strike="noStrike" cap="all" spc="630" normalizeH="0" baseline="0">
        <a:ln>
          <a:noFill/>
        </a:ln>
        <a:solidFill>
          <a:srgbClr val="FFFFFF"/>
        </a:solidFill>
        <a:effectLst/>
        <a:uFillTx/>
        <a:latin typeface="FranklinGothicURWExtComDBoo"/>
        <a:ea typeface="FranklinGothicURWExtComDBoo"/>
        <a:cs typeface="FranklinGothicURWExtComDBoo"/>
        <a:sym typeface="FranklinGothic URW Ext Comp D Book"/>
      </a:defRPr>
    </a:lvl3pPr>
    <a:lvl4pPr marL="0" marR="0" indent="1371600" algn="l" defTabSz="2438338" rtl="0" fontAlgn="auto" latinLnBrk="0" hangingPunct="0">
      <a:lnSpc>
        <a:spcPct val="100000"/>
      </a:lnSpc>
      <a:spcBef>
        <a:spcPts val="0"/>
      </a:spcBef>
      <a:spcAft>
        <a:spcPts val="0"/>
      </a:spcAft>
      <a:buClrTx/>
      <a:buSzTx/>
      <a:buFontTx/>
      <a:buNone/>
      <a:tabLst/>
      <a:defRPr kumimoji="0" sz="4200" b="0" i="0" u="none" strike="noStrike" cap="all" spc="630" normalizeH="0" baseline="0">
        <a:ln>
          <a:noFill/>
        </a:ln>
        <a:solidFill>
          <a:srgbClr val="FFFFFF"/>
        </a:solidFill>
        <a:effectLst/>
        <a:uFillTx/>
        <a:latin typeface="FranklinGothicURWExtComDBoo"/>
        <a:ea typeface="FranklinGothicURWExtComDBoo"/>
        <a:cs typeface="FranklinGothicURWExtComDBoo"/>
        <a:sym typeface="FranklinGothic URW Ext Comp D Book"/>
      </a:defRPr>
    </a:lvl4pPr>
    <a:lvl5pPr marL="0" marR="0" indent="1828800" algn="l" defTabSz="2438338" rtl="0" fontAlgn="auto" latinLnBrk="0" hangingPunct="0">
      <a:lnSpc>
        <a:spcPct val="100000"/>
      </a:lnSpc>
      <a:spcBef>
        <a:spcPts val="0"/>
      </a:spcBef>
      <a:spcAft>
        <a:spcPts val="0"/>
      </a:spcAft>
      <a:buClrTx/>
      <a:buSzTx/>
      <a:buFontTx/>
      <a:buNone/>
      <a:tabLst/>
      <a:defRPr kumimoji="0" sz="4200" b="0" i="0" u="none" strike="noStrike" cap="all" spc="630" normalizeH="0" baseline="0">
        <a:ln>
          <a:noFill/>
        </a:ln>
        <a:solidFill>
          <a:srgbClr val="FFFFFF"/>
        </a:solidFill>
        <a:effectLst/>
        <a:uFillTx/>
        <a:latin typeface="FranklinGothicURWExtComDBoo"/>
        <a:ea typeface="FranklinGothicURWExtComDBoo"/>
        <a:cs typeface="FranklinGothicURWExtComDBoo"/>
        <a:sym typeface="FranklinGothic URW Ext Comp D Book"/>
      </a:defRPr>
    </a:lvl5pPr>
    <a:lvl6pPr marL="0" marR="0" indent="2286000" algn="l" defTabSz="2438338" rtl="0" fontAlgn="auto" latinLnBrk="0" hangingPunct="0">
      <a:lnSpc>
        <a:spcPct val="100000"/>
      </a:lnSpc>
      <a:spcBef>
        <a:spcPts val="0"/>
      </a:spcBef>
      <a:spcAft>
        <a:spcPts val="0"/>
      </a:spcAft>
      <a:buClrTx/>
      <a:buSzTx/>
      <a:buFontTx/>
      <a:buNone/>
      <a:tabLst/>
      <a:defRPr kumimoji="0" sz="4200" b="0" i="0" u="none" strike="noStrike" cap="all" spc="630" normalizeH="0" baseline="0">
        <a:ln>
          <a:noFill/>
        </a:ln>
        <a:solidFill>
          <a:srgbClr val="FFFFFF"/>
        </a:solidFill>
        <a:effectLst/>
        <a:uFillTx/>
        <a:latin typeface="FranklinGothicURWExtComDBoo"/>
        <a:ea typeface="FranklinGothicURWExtComDBoo"/>
        <a:cs typeface="FranklinGothicURWExtComDBoo"/>
        <a:sym typeface="FranklinGothic URW Ext Comp D Book"/>
      </a:defRPr>
    </a:lvl6pPr>
    <a:lvl7pPr marL="0" marR="0" indent="2743200" algn="l" defTabSz="2438338" rtl="0" fontAlgn="auto" latinLnBrk="0" hangingPunct="0">
      <a:lnSpc>
        <a:spcPct val="100000"/>
      </a:lnSpc>
      <a:spcBef>
        <a:spcPts val="0"/>
      </a:spcBef>
      <a:spcAft>
        <a:spcPts val="0"/>
      </a:spcAft>
      <a:buClrTx/>
      <a:buSzTx/>
      <a:buFontTx/>
      <a:buNone/>
      <a:tabLst/>
      <a:defRPr kumimoji="0" sz="4200" b="0" i="0" u="none" strike="noStrike" cap="all" spc="630" normalizeH="0" baseline="0">
        <a:ln>
          <a:noFill/>
        </a:ln>
        <a:solidFill>
          <a:srgbClr val="FFFFFF"/>
        </a:solidFill>
        <a:effectLst/>
        <a:uFillTx/>
        <a:latin typeface="FranklinGothicURWExtComDBoo"/>
        <a:ea typeface="FranklinGothicURWExtComDBoo"/>
        <a:cs typeface="FranklinGothicURWExtComDBoo"/>
        <a:sym typeface="FranklinGothic URW Ext Comp D Book"/>
      </a:defRPr>
    </a:lvl7pPr>
    <a:lvl8pPr marL="0" marR="0" indent="3200400" algn="l" defTabSz="2438338" rtl="0" fontAlgn="auto" latinLnBrk="0" hangingPunct="0">
      <a:lnSpc>
        <a:spcPct val="100000"/>
      </a:lnSpc>
      <a:spcBef>
        <a:spcPts val="0"/>
      </a:spcBef>
      <a:spcAft>
        <a:spcPts val="0"/>
      </a:spcAft>
      <a:buClrTx/>
      <a:buSzTx/>
      <a:buFontTx/>
      <a:buNone/>
      <a:tabLst/>
      <a:defRPr kumimoji="0" sz="4200" b="0" i="0" u="none" strike="noStrike" cap="all" spc="630" normalizeH="0" baseline="0">
        <a:ln>
          <a:noFill/>
        </a:ln>
        <a:solidFill>
          <a:srgbClr val="FFFFFF"/>
        </a:solidFill>
        <a:effectLst/>
        <a:uFillTx/>
        <a:latin typeface="FranklinGothicURWExtComDBoo"/>
        <a:ea typeface="FranklinGothicURWExtComDBoo"/>
        <a:cs typeface="FranklinGothicURWExtComDBoo"/>
        <a:sym typeface="FranklinGothic URW Ext Comp D Book"/>
      </a:defRPr>
    </a:lvl8pPr>
    <a:lvl9pPr marL="0" marR="0" indent="3657600" algn="l" defTabSz="2438338" rtl="0" fontAlgn="auto" latinLnBrk="0" hangingPunct="0">
      <a:lnSpc>
        <a:spcPct val="100000"/>
      </a:lnSpc>
      <a:spcBef>
        <a:spcPts val="0"/>
      </a:spcBef>
      <a:spcAft>
        <a:spcPts val="0"/>
      </a:spcAft>
      <a:buClrTx/>
      <a:buSzTx/>
      <a:buFontTx/>
      <a:buNone/>
      <a:tabLst/>
      <a:defRPr kumimoji="0" sz="4200" b="0" i="0" u="none" strike="noStrike" cap="all" spc="630" normalizeH="0" baseline="0">
        <a:ln>
          <a:noFill/>
        </a:ln>
        <a:solidFill>
          <a:srgbClr val="FFFFFF"/>
        </a:solidFill>
        <a:effectLst/>
        <a:uFillTx/>
        <a:latin typeface="FranklinGothicURWExtComDBoo"/>
        <a:ea typeface="FranklinGothicURWExtComDBoo"/>
        <a:cs typeface="FranklinGothicURWExtComDBoo"/>
        <a:sym typeface="FranklinGothic URW Ext Comp D 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52"/>
    <p:restoredTop sz="94708"/>
  </p:normalViewPr>
  <p:slideViewPr>
    <p:cSldViewPr snapToGrid="0" snapToObjects="1">
      <p:cViewPr varScale="1">
        <p:scale>
          <a:sx n="27" d="100"/>
          <a:sy n="27" d="100"/>
        </p:scale>
        <p:origin x="272"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811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nterior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able/Imag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Presentation Title"/>
          <p:cNvSpPr txBox="1">
            <a:spLocks noGrp="1"/>
          </p:cNvSpPr>
          <p:nvPr>
            <p:ph type="title" hasCustomPrompt="1"/>
          </p:nvPr>
        </p:nvSpPr>
        <p:spPr>
          <a:xfrm>
            <a:off x="1738906" y="8035990"/>
            <a:ext cx="19247350" cy="266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Presentation Title</a:t>
            </a:r>
          </a:p>
        </p:txBody>
      </p:sp>
      <p:sp>
        <p:nvSpPr>
          <p:cNvPr id="3" name="Body Level One…"/>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Presentation Subtitle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defRPr sz="1800" cap="none" spc="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2438338" rtl="0" latinLnBrk="0">
        <a:lnSpc>
          <a:spcPct val="80000"/>
        </a:lnSpc>
        <a:spcBef>
          <a:spcPts val="0"/>
        </a:spcBef>
        <a:spcAft>
          <a:spcPts val="0"/>
        </a:spcAft>
        <a:buClrTx/>
        <a:buSzTx/>
        <a:buFontTx/>
        <a:buNone/>
        <a:tabLst/>
        <a:defRPr sz="9000" b="1" i="1" u="none" strike="noStrike" cap="none" spc="630" baseline="0">
          <a:solidFill>
            <a:srgbClr val="FFFFFF"/>
          </a:solidFill>
          <a:uFillTx/>
          <a:latin typeface="+mn-lt"/>
          <a:ea typeface="+mn-ea"/>
          <a:cs typeface="+mn-cs"/>
          <a:sym typeface="Adobe Caslon Pro"/>
        </a:defRPr>
      </a:lvl1pPr>
      <a:lvl2pPr marL="0" marR="0" indent="457200" algn="l" defTabSz="2438338" rtl="0" latinLnBrk="0">
        <a:lnSpc>
          <a:spcPct val="80000"/>
        </a:lnSpc>
        <a:spcBef>
          <a:spcPts val="0"/>
        </a:spcBef>
        <a:spcAft>
          <a:spcPts val="0"/>
        </a:spcAft>
        <a:buClrTx/>
        <a:buSzTx/>
        <a:buFontTx/>
        <a:buNone/>
        <a:tabLst/>
        <a:defRPr sz="9000" b="1" i="1" u="none" strike="noStrike" cap="none" spc="630" baseline="0">
          <a:solidFill>
            <a:srgbClr val="FFFFFF"/>
          </a:solidFill>
          <a:uFillTx/>
          <a:latin typeface="+mn-lt"/>
          <a:ea typeface="+mn-ea"/>
          <a:cs typeface="+mn-cs"/>
          <a:sym typeface="Adobe Caslon Pro"/>
        </a:defRPr>
      </a:lvl2pPr>
      <a:lvl3pPr marL="0" marR="0" indent="914400" algn="l" defTabSz="2438338" rtl="0" latinLnBrk="0">
        <a:lnSpc>
          <a:spcPct val="80000"/>
        </a:lnSpc>
        <a:spcBef>
          <a:spcPts val="0"/>
        </a:spcBef>
        <a:spcAft>
          <a:spcPts val="0"/>
        </a:spcAft>
        <a:buClrTx/>
        <a:buSzTx/>
        <a:buFontTx/>
        <a:buNone/>
        <a:tabLst/>
        <a:defRPr sz="9000" b="1" i="1" u="none" strike="noStrike" cap="none" spc="630" baseline="0">
          <a:solidFill>
            <a:srgbClr val="FFFFFF"/>
          </a:solidFill>
          <a:uFillTx/>
          <a:latin typeface="+mn-lt"/>
          <a:ea typeface="+mn-ea"/>
          <a:cs typeface="+mn-cs"/>
          <a:sym typeface="Adobe Caslon Pro"/>
        </a:defRPr>
      </a:lvl3pPr>
      <a:lvl4pPr marL="0" marR="0" indent="1371600" algn="l" defTabSz="2438338" rtl="0" latinLnBrk="0">
        <a:lnSpc>
          <a:spcPct val="80000"/>
        </a:lnSpc>
        <a:spcBef>
          <a:spcPts val="0"/>
        </a:spcBef>
        <a:spcAft>
          <a:spcPts val="0"/>
        </a:spcAft>
        <a:buClrTx/>
        <a:buSzTx/>
        <a:buFontTx/>
        <a:buNone/>
        <a:tabLst/>
        <a:defRPr sz="9000" b="1" i="1" u="none" strike="noStrike" cap="none" spc="630" baseline="0">
          <a:solidFill>
            <a:srgbClr val="FFFFFF"/>
          </a:solidFill>
          <a:uFillTx/>
          <a:latin typeface="+mn-lt"/>
          <a:ea typeface="+mn-ea"/>
          <a:cs typeface="+mn-cs"/>
          <a:sym typeface="Adobe Caslon Pro"/>
        </a:defRPr>
      </a:lvl4pPr>
      <a:lvl5pPr marL="0" marR="0" indent="1828800" algn="l" defTabSz="2438338" rtl="0" latinLnBrk="0">
        <a:lnSpc>
          <a:spcPct val="80000"/>
        </a:lnSpc>
        <a:spcBef>
          <a:spcPts val="0"/>
        </a:spcBef>
        <a:spcAft>
          <a:spcPts val="0"/>
        </a:spcAft>
        <a:buClrTx/>
        <a:buSzTx/>
        <a:buFontTx/>
        <a:buNone/>
        <a:tabLst/>
        <a:defRPr sz="9000" b="1" i="1" u="none" strike="noStrike" cap="none" spc="630" baseline="0">
          <a:solidFill>
            <a:srgbClr val="FFFFFF"/>
          </a:solidFill>
          <a:uFillTx/>
          <a:latin typeface="+mn-lt"/>
          <a:ea typeface="+mn-ea"/>
          <a:cs typeface="+mn-cs"/>
          <a:sym typeface="Adobe Caslon Pro"/>
        </a:defRPr>
      </a:lvl5pPr>
      <a:lvl6pPr marL="0" marR="0" indent="2286000" algn="l" defTabSz="2438338" rtl="0" latinLnBrk="0">
        <a:lnSpc>
          <a:spcPct val="80000"/>
        </a:lnSpc>
        <a:spcBef>
          <a:spcPts val="0"/>
        </a:spcBef>
        <a:spcAft>
          <a:spcPts val="0"/>
        </a:spcAft>
        <a:buClrTx/>
        <a:buSzTx/>
        <a:buFontTx/>
        <a:buNone/>
        <a:tabLst/>
        <a:defRPr sz="9000" b="1" i="1" u="none" strike="noStrike" cap="none" spc="630" baseline="0">
          <a:solidFill>
            <a:srgbClr val="FFFFFF"/>
          </a:solidFill>
          <a:uFillTx/>
          <a:latin typeface="+mn-lt"/>
          <a:ea typeface="+mn-ea"/>
          <a:cs typeface="+mn-cs"/>
          <a:sym typeface="Adobe Caslon Pro"/>
        </a:defRPr>
      </a:lvl6pPr>
      <a:lvl7pPr marL="0" marR="0" indent="2743200" algn="l" defTabSz="2438338" rtl="0" latinLnBrk="0">
        <a:lnSpc>
          <a:spcPct val="80000"/>
        </a:lnSpc>
        <a:spcBef>
          <a:spcPts val="0"/>
        </a:spcBef>
        <a:spcAft>
          <a:spcPts val="0"/>
        </a:spcAft>
        <a:buClrTx/>
        <a:buSzTx/>
        <a:buFontTx/>
        <a:buNone/>
        <a:tabLst/>
        <a:defRPr sz="9000" b="1" i="1" u="none" strike="noStrike" cap="none" spc="630" baseline="0">
          <a:solidFill>
            <a:srgbClr val="FFFFFF"/>
          </a:solidFill>
          <a:uFillTx/>
          <a:latin typeface="+mn-lt"/>
          <a:ea typeface="+mn-ea"/>
          <a:cs typeface="+mn-cs"/>
          <a:sym typeface="Adobe Caslon Pro"/>
        </a:defRPr>
      </a:lvl7pPr>
      <a:lvl8pPr marL="0" marR="0" indent="3200400" algn="l" defTabSz="2438338" rtl="0" latinLnBrk="0">
        <a:lnSpc>
          <a:spcPct val="80000"/>
        </a:lnSpc>
        <a:spcBef>
          <a:spcPts val="0"/>
        </a:spcBef>
        <a:spcAft>
          <a:spcPts val="0"/>
        </a:spcAft>
        <a:buClrTx/>
        <a:buSzTx/>
        <a:buFontTx/>
        <a:buNone/>
        <a:tabLst/>
        <a:defRPr sz="9000" b="1" i="1" u="none" strike="noStrike" cap="none" spc="630" baseline="0">
          <a:solidFill>
            <a:srgbClr val="FFFFFF"/>
          </a:solidFill>
          <a:uFillTx/>
          <a:latin typeface="+mn-lt"/>
          <a:ea typeface="+mn-ea"/>
          <a:cs typeface="+mn-cs"/>
          <a:sym typeface="Adobe Caslon Pro"/>
        </a:defRPr>
      </a:lvl8pPr>
      <a:lvl9pPr marL="0" marR="0" indent="3657600" algn="l" defTabSz="2438338" rtl="0" latinLnBrk="0">
        <a:lnSpc>
          <a:spcPct val="80000"/>
        </a:lnSpc>
        <a:spcBef>
          <a:spcPts val="0"/>
        </a:spcBef>
        <a:spcAft>
          <a:spcPts val="0"/>
        </a:spcAft>
        <a:buClrTx/>
        <a:buSzTx/>
        <a:buFontTx/>
        <a:buNone/>
        <a:tabLst/>
        <a:defRPr sz="9000" b="1" i="1" u="none" strike="noStrike" cap="none" spc="630" baseline="0">
          <a:solidFill>
            <a:srgbClr val="FFFFFF"/>
          </a:solidFill>
          <a:uFillTx/>
          <a:latin typeface="+mn-lt"/>
          <a:ea typeface="+mn-ea"/>
          <a:cs typeface="+mn-cs"/>
          <a:sym typeface="Adobe Caslon Pro"/>
        </a:defRPr>
      </a:lvl9pPr>
    </p:titleStyle>
    <p:body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Helvetica Neue"/>
          <a:ea typeface="Helvetica Neue"/>
          <a:cs typeface="Helvetica Neue"/>
          <a:sym typeface="Helvetica Neue"/>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Helvetica Neue"/>
          <a:ea typeface="Helvetica Neue"/>
          <a:cs typeface="Helvetica Neue"/>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Helvetica Neue"/>
          <a:ea typeface="Helvetica Neue"/>
          <a:cs typeface="Helvetica Neue"/>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Helvetica Neue"/>
          <a:ea typeface="Helvetica Neue"/>
          <a:cs typeface="Helvetica Neue"/>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Helvetica Neue"/>
          <a:ea typeface="Helvetica Neue"/>
          <a:cs typeface="Helvetica Neue"/>
          <a:sym typeface="Helvetica Neue"/>
        </a:defRPr>
      </a:lvl5pPr>
      <a:lvl6pPr marL="0" marR="0" indent="22860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Helvetica Neue"/>
          <a:ea typeface="Helvetica Neue"/>
          <a:cs typeface="Helvetica Neue"/>
          <a:sym typeface="Helvetica Neue"/>
        </a:defRPr>
      </a:lvl6pPr>
      <a:lvl7pPr marL="0" marR="0" indent="2743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Helvetica Neue"/>
          <a:ea typeface="Helvetica Neue"/>
          <a:cs typeface="Helvetica Neue"/>
          <a:sym typeface="Helvetica Neue"/>
        </a:defRPr>
      </a:lvl7pPr>
      <a:lvl8pPr marL="0" marR="0" indent="3200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Helvetica Neue"/>
          <a:ea typeface="Helvetica Neue"/>
          <a:cs typeface="Helvetica Neue"/>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 Title for…"/>
          <p:cNvSpPr txBox="1">
            <a:spLocks noGrp="1"/>
          </p:cNvSpPr>
          <p:nvPr>
            <p:ph type="ctrTitle" idx="4294967295"/>
          </p:nvPr>
        </p:nvSpPr>
        <p:spPr>
          <a:xfrm>
            <a:off x="1727428" y="3659669"/>
            <a:ext cx="15053362" cy="6396661"/>
          </a:xfrm>
          <a:prstGeom prst="rect">
            <a:avLst/>
          </a:prstGeom>
        </p:spPr>
        <p:txBody>
          <a:bodyPr>
            <a:normAutofit fontScale="90000"/>
          </a:bodyPr>
          <a:lstStyle/>
          <a:p>
            <a:r>
              <a:rPr lang="en-US" dirty="0"/>
              <a:t>Compassion Fatigue, Secondary Traumatic Stress, and Vicarious Traumatization Training for Professionals Working with Children and Youth: </a:t>
            </a:r>
            <a:br>
              <a:rPr lang="en-US" dirty="0"/>
            </a:br>
            <a:r>
              <a:rPr lang="en-US" dirty="0"/>
              <a:t>A Realist Synthesis</a:t>
            </a:r>
          </a:p>
        </p:txBody>
      </p:sp>
      <p:sp>
        <p:nvSpPr>
          <p:cNvPr id="35" name="Subtitle for more context"/>
          <p:cNvSpPr txBox="1"/>
          <p:nvPr/>
        </p:nvSpPr>
        <p:spPr>
          <a:xfrm>
            <a:off x="1727428" y="11252598"/>
            <a:ext cx="10952998" cy="7489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lang="en-US" dirty="0"/>
              <a:t>Helen Min &amp; Allision Ward-Seidel</a:t>
            </a:r>
            <a:endParaRPr dirty="0"/>
          </a:p>
        </p:txBody>
      </p:sp>
      <p:sp>
        <p:nvSpPr>
          <p:cNvPr id="36" name="• date 2021"/>
          <p:cNvSpPr txBox="1"/>
          <p:nvPr/>
        </p:nvSpPr>
        <p:spPr>
          <a:xfrm>
            <a:off x="1727428" y="12040687"/>
            <a:ext cx="6744475" cy="7489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E57200"/>
                </a:solidFill>
              </a:defRPr>
            </a:lvl1pPr>
          </a:lstStyle>
          <a:p>
            <a:r>
              <a:rPr lang="en-US" dirty="0"/>
              <a:t>Aera </a:t>
            </a:r>
            <a:r>
              <a:rPr dirty="0"/>
              <a:t>• </a:t>
            </a:r>
            <a:r>
              <a:rPr lang="en-US" dirty="0"/>
              <a:t>April 23,</a:t>
            </a:r>
            <a:r>
              <a:rPr dirty="0"/>
              <a:t> 202</a:t>
            </a:r>
            <a:r>
              <a:rPr lang="en-US" dirty="0"/>
              <a:t>2</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Line"/>
          <p:cNvSpPr/>
          <p:nvPr/>
        </p:nvSpPr>
        <p:spPr>
          <a:xfrm>
            <a:off x="7671366" y="5110857"/>
            <a:ext cx="14622884" cy="1"/>
          </a:xfrm>
          <a:prstGeom prst="line">
            <a:avLst/>
          </a:prstGeom>
          <a:ln w="25400">
            <a:solidFill>
              <a:srgbClr val="E57200"/>
            </a:solidFill>
            <a:miter lim="400000"/>
          </a:ln>
        </p:spPr>
        <p:txBody>
          <a:bodyPr lIns="50800" tIns="50800" rIns="50800" bIns="50800" anchor="ctr"/>
          <a:lstStyle/>
          <a:p>
            <a:endParaRPr/>
          </a:p>
        </p:txBody>
      </p:sp>
      <p:sp>
        <p:nvSpPr>
          <p:cNvPr id="39" name="Line"/>
          <p:cNvSpPr/>
          <p:nvPr/>
        </p:nvSpPr>
        <p:spPr>
          <a:xfrm>
            <a:off x="7671366" y="5999857"/>
            <a:ext cx="14622884" cy="1"/>
          </a:xfrm>
          <a:prstGeom prst="line">
            <a:avLst/>
          </a:prstGeom>
          <a:ln w="25400">
            <a:solidFill>
              <a:srgbClr val="E57200"/>
            </a:solidFill>
            <a:miter lim="400000"/>
          </a:ln>
        </p:spPr>
        <p:txBody>
          <a:bodyPr lIns="50800" tIns="50800" rIns="50800" bIns="50800" anchor="ctr"/>
          <a:lstStyle/>
          <a:p>
            <a:endParaRPr/>
          </a:p>
        </p:txBody>
      </p:sp>
      <p:sp>
        <p:nvSpPr>
          <p:cNvPr id="40" name="Line"/>
          <p:cNvSpPr/>
          <p:nvPr/>
        </p:nvSpPr>
        <p:spPr>
          <a:xfrm>
            <a:off x="7671366" y="6858000"/>
            <a:ext cx="14622884" cy="0"/>
          </a:xfrm>
          <a:prstGeom prst="line">
            <a:avLst/>
          </a:prstGeom>
          <a:ln w="25400">
            <a:solidFill>
              <a:srgbClr val="E57200"/>
            </a:solidFill>
            <a:miter lim="400000"/>
          </a:ln>
        </p:spPr>
        <p:txBody>
          <a:bodyPr lIns="50800" tIns="50800" rIns="50800" bIns="50800" anchor="ctr"/>
          <a:lstStyle/>
          <a:p>
            <a:endParaRPr/>
          </a:p>
        </p:txBody>
      </p:sp>
      <p:sp>
        <p:nvSpPr>
          <p:cNvPr id="41" name="Line"/>
          <p:cNvSpPr/>
          <p:nvPr/>
        </p:nvSpPr>
        <p:spPr>
          <a:xfrm>
            <a:off x="7671366" y="7754242"/>
            <a:ext cx="14622884" cy="1"/>
          </a:xfrm>
          <a:prstGeom prst="line">
            <a:avLst/>
          </a:prstGeom>
          <a:ln w="25400">
            <a:solidFill>
              <a:srgbClr val="E57200"/>
            </a:solidFill>
            <a:miter lim="400000"/>
          </a:ln>
        </p:spPr>
        <p:txBody>
          <a:bodyPr lIns="50800" tIns="50800" rIns="50800" bIns="50800" anchor="ctr"/>
          <a:lstStyle/>
          <a:p>
            <a:endParaRPr/>
          </a:p>
        </p:txBody>
      </p:sp>
      <p:sp>
        <p:nvSpPr>
          <p:cNvPr id="42" name="Line"/>
          <p:cNvSpPr/>
          <p:nvPr/>
        </p:nvSpPr>
        <p:spPr>
          <a:xfrm>
            <a:off x="7671366" y="8607955"/>
            <a:ext cx="14622884" cy="1"/>
          </a:xfrm>
          <a:prstGeom prst="line">
            <a:avLst/>
          </a:prstGeom>
          <a:ln w="25400">
            <a:solidFill>
              <a:srgbClr val="E57200"/>
            </a:solidFill>
            <a:miter lim="400000"/>
          </a:ln>
        </p:spPr>
        <p:txBody>
          <a:bodyPr lIns="50800" tIns="50800" rIns="50800" bIns="50800" anchor="ctr"/>
          <a:lstStyle/>
          <a:p>
            <a:endParaRPr/>
          </a:p>
        </p:txBody>
      </p:sp>
      <p:sp>
        <p:nvSpPr>
          <p:cNvPr id="43" name="Line"/>
          <p:cNvSpPr/>
          <p:nvPr/>
        </p:nvSpPr>
        <p:spPr>
          <a:xfrm>
            <a:off x="7671366" y="9546728"/>
            <a:ext cx="14622884" cy="1"/>
          </a:xfrm>
          <a:prstGeom prst="line">
            <a:avLst/>
          </a:prstGeom>
          <a:ln w="25400">
            <a:solidFill>
              <a:srgbClr val="E57200"/>
            </a:solidFill>
            <a:miter lim="400000"/>
          </a:ln>
        </p:spPr>
        <p:txBody>
          <a:bodyPr lIns="50800" tIns="50800" rIns="50800" bIns="50800" anchor="ctr"/>
          <a:lstStyle/>
          <a:p>
            <a:endParaRPr/>
          </a:p>
        </p:txBody>
      </p:sp>
      <p:sp>
        <p:nvSpPr>
          <p:cNvPr id="44" name="Line"/>
          <p:cNvSpPr/>
          <p:nvPr/>
        </p:nvSpPr>
        <p:spPr>
          <a:xfrm>
            <a:off x="7671366" y="10400441"/>
            <a:ext cx="14622884" cy="1"/>
          </a:xfrm>
          <a:prstGeom prst="line">
            <a:avLst/>
          </a:prstGeom>
          <a:ln w="25400">
            <a:solidFill>
              <a:srgbClr val="E57200"/>
            </a:solidFill>
            <a:miter lim="400000"/>
          </a:ln>
        </p:spPr>
        <p:txBody>
          <a:bodyPr lIns="50800" tIns="50800" rIns="50800" bIns="50800" anchor="ctr"/>
          <a:lstStyle/>
          <a:p>
            <a:endParaRPr/>
          </a:p>
        </p:txBody>
      </p:sp>
      <p:sp>
        <p:nvSpPr>
          <p:cNvPr id="45" name="Contents"/>
          <p:cNvSpPr txBox="1"/>
          <p:nvPr/>
        </p:nvSpPr>
        <p:spPr>
          <a:xfrm>
            <a:off x="1688106" y="4225990"/>
            <a:ext cx="4892679" cy="7350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80000"/>
              </a:lnSpc>
              <a:defRPr sz="9000" b="1" i="1" cap="none">
                <a:latin typeface="+mn-lt"/>
                <a:ea typeface="+mn-ea"/>
                <a:cs typeface="+mn-cs"/>
                <a:sym typeface="Adobe Caslon Pro"/>
              </a:defRPr>
            </a:lvl1pPr>
          </a:lstStyle>
          <a:p>
            <a:r>
              <a:t>Contents</a:t>
            </a:r>
          </a:p>
        </p:txBody>
      </p:sp>
      <p:sp>
        <p:nvSpPr>
          <p:cNvPr id="46" name="PART ONE…"/>
          <p:cNvSpPr txBox="1"/>
          <p:nvPr/>
        </p:nvSpPr>
        <p:spPr>
          <a:xfrm>
            <a:off x="7647660" y="4466556"/>
            <a:ext cx="2039020" cy="6261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nSpc>
                <a:spcPct val="150000"/>
              </a:lnSpc>
              <a:defRPr baseline="47619"/>
            </a:pPr>
            <a:r>
              <a:rPr sz="5800" dirty="0"/>
              <a:t>PART ONE</a:t>
            </a:r>
          </a:p>
          <a:p>
            <a:pPr>
              <a:lnSpc>
                <a:spcPct val="150000"/>
              </a:lnSpc>
              <a:defRPr baseline="47619"/>
            </a:pPr>
            <a:r>
              <a:rPr sz="5800" dirty="0"/>
              <a:t>PART TWO</a:t>
            </a:r>
          </a:p>
          <a:p>
            <a:pPr>
              <a:lnSpc>
                <a:spcPct val="150000"/>
              </a:lnSpc>
              <a:defRPr baseline="47619"/>
            </a:pPr>
            <a:r>
              <a:rPr sz="5800" dirty="0"/>
              <a:t>PART THREE</a:t>
            </a:r>
          </a:p>
          <a:p>
            <a:pPr>
              <a:lnSpc>
                <a:spcPct val="150000"/>
              </a:lnSpc>
              <a:defRPr baseline="47619"/>
            </a:pPr>
            <a:r>
              <a:rPr sz="5800" dirty="0"/>
              <a:t>PART FOUR</a:t>
            </a:r>
          </a:p>
          <a:p>
            <a:pPr>
              <a:lnSpc>
                <a:spcPct val="150000"/>
              </a:lnSpc>
              <a:defRPr baseline="47619"/>
            </a:pPr>
            <a:r>
              <a:rPr sz="5800" dirty="0"/>
              <a:t>PART FIVE</a:t>
            </a:r>
          </a:p>
          <a:p>
            <a:pPr>
              <a:lnSpc>
                <a:spcPct val="150000"/>
              </a:lnSpc>
              <a:defRPr baseline="47619"/>
            </a:pPr>
            <a:r>
              <a:rPr sz="5800" dirty="0"/>
              <a:t>PART SIX</a:t>
            </a:r>
          </a:p>
          <a:p>
            <a:pPr>
              <a:lnSpc>
                <a:spcPct val="150000"/>
              </a:lnSpc>
              <a:defRPr baseline="47619"/>
            </a:pPr>
            <a:r>
              <a:rPr sz="5800" dirty="0"/>
              <a:t>PART SEVEN</a:t>
            </a:r>
          </a:p>
        </p:txBody>
      </p:sp>
      <p:sp>
        <p:nvSpPr>
          <p:cNvPr id="47" name="1…"/>
          <p:cNvSpPr txBox="1"/>
          <p:nvPr/>
        </p:nvSpPr>
        <p:spPr>
          <a:xfrm>
            <a:off x="21977481" y="4466556"/>
            <a:ext cx="316753" cy="6261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gn="r">
              <a:lnSpc>
                <a:spcPct val="150000"/>
              </a:lnSpc>
              <a:defRPr baseline="47619"/>
            </a:pPr>
            <a:r>
              <a:rPr sz="5800" dirty="0"/>
              <a:t>1</a:t>
            </a:r>
          </a:p>
          <a:p>
            <a:pPr algn="r">
              <a:lnSpc>
                <a:spcPct val="150000"/>
              </a:lnSpc>
              <a:defRPr baseline="47619"/>
            </a:pPr>
            <a:r>
              <a:rPr sz="5800" dirty="0"/>
              <a:t>2</a:t>
            </a:r>
          </a:p>
          <a:p>
            <a:pPr algn="r">
              <a:lnSpc>
                <a:spcPct val="150000"/>
              </a:lnSpc>
              <a:defRPr baseline="47619"/>
            </a:pPr>
            <a:r>
              <a:rPr sz="5800" dirty="0"/>
              <a:t>3</a:t>
            </a:r>
          </a:p>
          <a:p>
            <a:pPr algn="r">
              <a:lnSpc>
                <a:spcPct val="150000"/>
              </a:lnSpc>
              <a:defRPr baseline="47619"/>
            </a:pPr>
            <a:r>
              <a:rPr sz="5800" dirty="0"/>
              <a:t>4</a:t>
            </a:r>
          </a:p>
          <a:p>
            <a:pPr algn="r">
              <a:lnSpc>
                <a:spcPct val="150000"/>
              </a:lnSpc>
              <a:defRPr baseline="47619"/>
            </a:pPr>
            <a:r>
              <a:rPr sz="5800" dirty="0"/>
              <a:t>5</a:t>
            </a:r>
          </a:p>
          <a:p>
            <a:pPr algn="r">
              <a:lnSpc>
                <a:spcPct val="150000"/>
              </a:lnSpc>
              <a:defRPr baseline="47619"/>
            </a:pPr>
            <a:r>
              <a:rPr sz="5800" dirty="0"/>
              <a:t>6</a:t>
            </a:r>
          </a:p>
          <a:p>
            <a:pPr algn="r">
              <a:lnSpc>
                <a:spcPct val="150000"/>
              </a:lnSpc>
              <a:defRPr baseline="47619"/>
            </a:pPr>
            <a:r>
              <a:rPr sz="5800" dirty="0"/>
              <a:t>7</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of…"/>
          <p:cNvSpPr txBox="1"/>
          <p:nvPr/>
        </p:nvSpPr>
        <p:spPr>
          <a:xfrm>
            <a:off x="1688106" y="4225990"/>
            <a:ext cx="4889405" cy="7307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nSpc>
                <a:spcPct val="80000"/>
              </a:lnSpc>
              <a:defRPr sz="9000" b="1" i="1" cap="none">
                <a:latin typeface="+mn-lt"/>
                <a:ea typeface="+mn-ea"/>
                <a:cs typeface="+mn-cs"/>
                <a:sym typeface="Adobe Caslon Pro"/>
              </a:defRPr>
            </a:pPr>
            <a:r>
              <a:t>Title of </a:t>
            </a:r>
          </a:p>
          <a:p>
            <a:pPr>
              <a:lnSpc>
                <a:spcPct val="80000"/>
              </a:lnSpc>
              <a:defRPr sz="9000" b="1" i="1" cap="none">
                <a:latin typeface="+mn-lt"/>
                <a:ea typeface="+mn-ea"/>
                <a:cs typeface="+mn-cs"/>
                <a:sym typeface="Adobe Caslon Pro"/>
              </a:defRPr>
            </a:pPr>
            <a:r>
              <a:t>Slide</a:t>
            </a:r>
          </a:p>
        </p:txBody>
      </p:sp>
      <p:sp>
        <p:nvSpPr>
          <p:cNvPr id="50" name="In 2013, the Faculty Senate approved the mission and values statement, which remains in place today:"/>
          <p:cNvSpPr txBox="1"/>
          <p:nvPr/>
        </p:nvSpPr>
        <p:spPr>
          <a:xfrm>
            <a:off x="7634265" y="4436076"/>
            <a:ext cx="1460944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defRPr sz="4800" cap="none" spc="240" baseline="10416"/>
            </a:lvl1pPr>
          </a:lstStyle>
          <a:p>
            <a:r>
              <a:rPr sz="6000" dirty="0"/>
              <a:t>In 2013, the Faculty Senate approved the mission and values statement, which remains in place today:</a:t>
            </a:r>
          </a:p>
        </p:txBody>
      </p:sp>
      <p:sp>
        <p:nvSpPr>
          <p:cNvPr id="51" name="The University of Virginia is a public institution of higher learning guided by a founding vision of discovery, innovation, and development of the full potential of talented students from all walks of life. It serves the Commonwealth of Virginia, the nat"/>
          <p:cNvSpPr txBox="1"/>
          <p:nvPr/>
        </p:nvSpPr>
        <p:spPr>
          <a:xfrm>
            <a:off x="7633166" y="5946112"/>
            <a:ext cx="6829347" cy="4766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457200">
              <a:spcBef>
                <a:spcPts val="1600"/>
              </a:spcBef>
              <a:defRPr sz="3200" cap="none" spc="0" baseline="15625">
                <a:latin typeface="FranklinGothicURWLig"/>
                <a:ea typeface="FranklinGothicURWLig"/>
                <a:cs typeface="FranklinGothicURWLig"/>
                <a:sym typeface="FranklinGothic URW Light"/>
              </a:defRPr>
            </a:lvl1pPr>
          </a:lstStyle>
          <a:p>
            <a:pPr>
              <a:lnSpc>
                <a:spcPct val="150000"/>
              </a:lnSpc>
            </a:pPr>
            <a:r>
              <a:rPr sz="4400" dirty="0"/>
              <a:t>The University of Virginia is a public institution of higher learning guided by a founding vision of discovery, innovation, and development of the full potential of talented students from all walks of life. It serves the Commonwealth of Virginia, the nation, and the world by developing</a:t>
            </a:r>
          </a:p>
        </p:txBody>
      </p:sp>
      <p:sp>
        <p:nvSpPr>
          <p:cNvPr id="52" name="responsible citizen leaders and professionals; advancing, preserving, and disseminating knowledge; and providing world-class patient care. We are defined by our enduring commitment to a vibrant and unique residential learning environment."/>
          <p:cNvSpPr txBox="1"/>
          <p:nvPr/>
        </p:nvSpPr>
        <p:spPr>
          <a:xfrm>
            <a:off x="15432624" y="5946112"/>
            <a:ext cx="6811090" cy="4089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457200">
              <a:spcBef>
                <a:spcPts val="1600"/>
              </a:spcBef>
              <a:defRPr sz="3200" cap="none" spc="0" baseline="15625">
                <a:latin typeface="FranklinGothicURWLig"/>
                <a:ea typeface="FranklinGothicURWLig"/>
                <a:cs typeface="FranklinGothicURWLig"/>
                <a:sym typeface="FranklinGothic URW Light"/>
              </a:defRPr>
            </a:lvl1pPr>
          </a:lstStyle>
          <a:p>
            <a:pPr>
              <a:lnSpc>
                <a:spcPct val="150000"/>
              </a:lnSpc>
            </a:pPr>
            <a:r>
              <a:rPr sz="4400" dirty="0"/>
              <a:t>responsible citizen leaders and professionals; advancing, preserving, and disseminating knowledge; and providing world-class patient care. We are defined by our enduring commitment to a vibrant and unique residential learning environment.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of…"/>
          <p:cNvSpPr txBox="1"/>
          <p:nvPr/>
        </p:nvSpPr>
        <p:spPr>
          <a:xfrm>
            <a:off x="1688106" y="4225990"/>
            <a:ext cx="4889405" cy="7307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nSpc>
                <a:spcPct val="80000"/>
              </a:lnSpc>
              <a:defRPr sz="9000" b="1" i="1" cap="none">
                <a:latin typeface="+mn-lt"/>
                <a:ea typeface="+mn-ea"/>
                <a:cs typeface="+mn-cs"/>
                <a:sym typeface="Adobe Caslon Pro"/>
              </a:defRPr>
            </a:pPr>
            <a:r>
              <a:t>Title of </a:t>
            </a:r>
          </a:p>
          <a:p>
            <a:pPr>
              <a:lnSpc>
                <a:spcPct val="80000"/>
              </a:lnSpc>
              <a:defRPr sz="9000" b="1" i="1" cap="none">
                <a:latin typeface="+mn-lt"/>
                <a:ea typeface="+mn-ea"/>
                <a:cs typeface="+mn-cs"/>
                <a:sym typeface="Adobe Caslon Pro"/>
              </a:defRPr>
            </a:pPr>
            <a:r>
              <a:t>Slide</a:t>
            </a:r>
          </a:p>
        </p:txBody>
      </p:sp>
      <p:sp>
        <p:nvSpPr>
          <p:cNvPr id="55" name="We are defined by:"/>
          <p:cNvSpPr txBox="1"/>
          <p:nvPr/>
        </p:nvSpPr>
        <p:spPr>
          <a:xfrm>
            <a:off x="7634265" y="4455126"/>
            <a:ext cx="14735082"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defRPr sz="4800" cap="none" spc="240" baseline="10416"/>
            </a:lvl1pPr>
          </a:lstStyle>
          <a:p>
            <a:r>
              <a:rPr sz="6000" dirty="0"/>
              <a:t>We are defined by:</a:t>
            </a:r>
          </a:p>
        </p:txBody>
      </p:sp>
      <p:sp>
        <p:nvSpPr>
          <p:cNvPr id="56" name="Our enduring commitment to a vibrant and unique residential learning environment marked by the free and collegial exchange of ideas;…"/>
          <p:cNvSpPr txBox="1"/>
          <p:nvPr/>
        </p:nvSpPr>
        <p:spPr>
          <a:xfrm>
            <a:off x="7633166" y="5721992"/>
            <a:ext cx="14735082" cy="5190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marL="952500" indent="-952500" defTabSz="457200">
              <a:lnSpc>
                <a:spcPct val="150000"/>
              </a:lnSpc>
              <a:buClr>
                <a:srgbClr val="E57200"/>
              </a:buClr>
              <a:buSzPct val="150000"/>
              <a:buFont typeface="Helvetica"/>
              <a:buChar char="•"/>
              <a:defRPr sz="3200" cap="none" spc="0" baseline="15625">
                <a:latin typeface="FranklinGothicURWLig"/>
                <a:ea typeface="FranklinGothicURWLig"/>
                <a:cs typeface="FranklinGothicURWLig"/>
                <a:sym typeface="FranklinGothic URW Light"/>
              </a:defRPr>
            </a:pPr>
            <a:r>
              <a:rPr sz="4800" dirty="0"/>
              <a:t>Our enduring commitment to a vibrant and unique residential learning environment marked by the free and collegial exchange of ideas;</a:t>
            </a:r>
            <a:br>
              <a:rPr sz="4800" dirty="0"/>
            </a:br>
            <a:endParaRPr sz="4800" dirty="0"/>
          </a:p>
          <a:p>
            <a:pPr marL="952500" indent="-952500" defTabSz="457200">
              <a:lnSpc>
                <a:spcPct val="150000"/>
              </a:lnSpc>
              <a:buClr>
                <a:srgbClr val="E57200"/>
              </a:buClr>
              <a:buSzPct val="150000"/>
              <a:buFont typeface="Helvetica"/>
              <a:buChar char="•"/>
              <a:defRPr sz="3200" cap="none" spc="0" baseline="15625">
                <a:latin typeface="FranklinGothicURWLig"/>
                <a:ea typeface="FranklinGothicURWLig"/>
                <a:cs typeface="FranklinGothicURWLig"/>
                <a:sym typeface="FranklinGothic URW Light"/>
              </a:defRPr>
            </a:pPr>
            <a:r>
              <a:rPr sz="4800" dirty="0"/>
              <a:t>Our unwavering support of a collaborative, diverse community bound together by distinctive foundational values of honor, integrity, trust, and respect;</a:t>
            </a:r>
            <a:br>
              <a:rPr sz="4800" dirty="0"/>
            </a:br>
            <a:endParaRPr sz="4800" dirty="0"/>
          </a:p>
          <a:p>
            <a:pPr marL="952500" indent="-952500" defTabSz="457200">
              <a:lnSpc>
                <a:spcPct val="150000"/>
              </a:lnSpc>
              <a:buClr>
                <a:srgbClr val="E57200"/>
              </a:buClr>
              <a:buSzPct val="150000"/>
              <a:buFont typeface="Helvetica"/>
              <a:buChar char="•"/>
              <a:defRPr sz="3200" cap="none" spc="0" baseline="15625">
                <a:latin typeface="FranklinGothicURWLig"/>
                <a:ea typeface="FranklinGothicURWLig"/>
                <a:cs typeface="FranklinGothicURWLig"/>
                <a:sym typeface="FranklinGothic URW Light"/>
              </a:defRPr>
            </a:pPr>
            <a:r>
              <a:rPr sz="4800" dirty="0"/>
              <a:t>Our universal dedication to excellence and affordable access.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Michael Lenox"/>
          <p:cNvSpPr txBox="1"/>
          <p:nvPr/>
        </p:nvSpPr>
        <p:spPr>
          <a:xfrm>
            <a:off x="2199092" y="2320990"/>
            <a:ext cx="9140134" cy="779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a:lnSpc>
                <a:spcPct val="80000"/>
              </a:lnSpc>
              <a:defRPr b="1" i="1" cap="none" spc="125">
                <a:latin typeface="+mn-lt"/>
                <a:ea typeface="+mn-ea"/>
                <a:cs typeface="+mn-cs"/>
                <a:sym typeface="Adobe Caslon Pro"/>
              </a:defRPr>
            </a:lvl1pPr>
          </a:lstStyle>
          <a:p>
            <a:r>
              <a:rPr sz="5400" dirty="0"/>
              <a:t>Michael Lenox</a:t>
            </a:r>
          </a:p>
        </p:txBody>
      </p:sp>
      <p:sp>
        <p:nvSpPr>
          <p:cNvPr id="59" name="’93 seas, ’94 seas"/>
          <p:cNvSpPr txBox="1"/>
          <p:nvPr/>
        </p:nvSpPr>
        <p:spPr>
          <a:xfrm>
            <a:off x="2199092" y="3022478"/>
            <a:ext cx="9140134" cy="779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3000" spc="450"/>
            </a:lvl1pPr>
          </a:lstStyle>
          <a:p>
            <a:r>
              <a:rPr sz="4000" dirty="0"/>
              <a:t>’93 seas, ’94 seas</a:t>
            </a:r>
          </a:p>
        </p:txBody>
      </p:sp>
      <p:sp>
        <p:nvSpPr>
          <p:cNvPr id="60" name="Committee Co-Chair; Murphy Professor of Business; Senior Associate Dean; and Chief Strategy Officer at the UVA Darden School of Business"/>
          <p:cNvSpPr txBox="1"/>
          <p:nvPr/>
        </p:nvSpPr>
        <p:spPr>
          <a:xfrm>
            <a:off x="2202046" y="3753848"/>
            <a:ext cx="9753406" cy="1148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457200">
              <a:spcBef>
                <a:spcPts val="1600"/>
              </a:spcBef>
              <a:defRPr sz="3200" cap="none" spc="0" baseline="15625">
                <a:latin typeface="FranklinGothicURWLig"/>
                <a:ea typeface="FranklinGothicURWLig"/>
                <a:cs typeface="FranklinGothicURWLig"/>
                <a:sym typeface="FranklinGothic URW Light"/>
              </a:defRPr>
            </a:lvl1pPr>
          </a:lstStyle>
          <a:p>
            <a:pPr>
              <a:lnSpc>
                <a:spcPct val="150000"/>
              </a:lnSpc>
            </a:pPr>
            <a:r>
              <a:rPr sz="3600" dirty="0"/>
              <a:t>Committee Co-Chair; Murphy Professor of Business; Senior Associate Dean; and Chief Strategy Officer at the UVA Darden School of Business</a:t>
            </a:r>
          </a:p>
        </p:txBody>
      </p:sp>
      <p:sp>
        <p:nvSpPr>
          <p:cNvPr id="61" name="Margot Rogers"/>
          <p:cNvSpPr txBox="1"/>
          <p:nvPr/>
        </p:nvSpPr>
        <p:spPr>
          <a:xfrm>
            <a:off x="2199092" y="5800790"/>
            <a:ext cx="9140134" cy="779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a:lnSpc>
                <a:spcPct val="80000"/>
              </a:lnSpc>
              <a:defRPr b="1" i="1" cap="none" spc="125">
                <a:latin typeface="+mn-lt"/>
                <a:ea typeface="+mn-ea"/>
                <a:cs typeface="+mn-cs"/>
                <a:sym typeface="Adobe Caslon Pro"/>
              </a:defRPr>
            </a:lvl1pPr>
          </a:lstStyle>
          <a:p>
            <a:r>
              <a:rPr sz="5400" dirty="0"/>
              <a:t>Margot Rogers</a:t>
            </a:r>
          </a:p>
        </p:txBody>
      </p:sp>
      <p:sp>
        <p:nvSpPr>
          <p:cNvPr id="62" name="’92 law, ’92 GSAs"/>
          <p:cNvSpPr txBox="1"/>
          <p:nvPr/>
        </p:nvSpPr>
        <p:spPr>
          <a:xfrm>
            <a:off x="2199092" y="6502278"/>
            <a:ext cx="9140134" cy="779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3000" spc="450"/>
            </a:lvl1pPr>
          </a:lstStyle>
          <a:p>
            <a:r>
              <a:rPr sz="4000" dirty="0"/>
              <a:t>’92 law, ’92 GSAs</a:t>
            </a:r>
          </a:p>
        </p:txBody>
      </p:sp>
      <p:sp>
        <p:nvSpPr>
          <p:cNvPr id="63" name="Committee Co-Chair; Senior Advisor to the President, Strategic Initiatives"/>
          <p:cNvSpPr txBox="1"/>
          <p:nvPr/>
        </p:nvSpPr>
        <p:spPr>
          <a:xfrm>
            <a:off x="2228940" y="7233648"/>
            <a:ext cx="9753406" cy="594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457200">
              <a:spcBef>
                <a:spcPts val="1600"/>
              </a:spcBef>
              <a:defRPr sz="3200" cap="none" spc="0" baseline="15625">
                <a:latin typeface="FranklinGothicURWLig"/>
                <a:ea typeface="FranklinGothicURWLig"/>
                <a:cs typeface="FranklinGothicURWLig"/>
                <a:sym typeface="FranklinGothic URW Light"/>
              </a:defRPr>
            </a:lvl1pPr>
          </a:lstStyle>
          <a:p>
            <a:pPr>
              <a:lnSpc>
                <a:spcPct val="150000"/>
              </a:lnSpc>
            </a:pPr>
            <a:r>
              <a:rPr sz="3600" dirty="0"/>
              <a:t>Committee Co-Chair; Senior Advisor to the President, Strategic Initiatives</a:t>
            </a:r>
          </a:p>
        </p:txBody>
      </p:sp>
      <p:sp>
        <p:nvSpPr>
          <p:cNvPr id="64" name="Allen Groves"/>
          <p:cNvSpPr txBox="1"/>
          <p:nvPr/>
        </p:nvSpPr>
        <p:spPr>
          <a:xfrm>
            <a:off x="2199092" y="8848790"/>
            <a:ext cx="9140134" cy="779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a:lnSpc>
                <a:spcPct val="80000"/>
              </a:lnSpc>
              <a:defRPr b="1" i="1" cap="none" spc="125">
                <a:latin typeface="+mn-lt"/>
                <a:ea typeface="+mn-ea"/>
                <a:cs typeface="+mn-cs"/>
                <a:sym typeface="Adobe Caslon Pro"/>
              </a:defRPr>
            </a:lvl1pPr>
          </a:lstStyle>
          <a:p>
            <a:r>
              <a:rPr sz="5400" dirty="0"/>
              <a:t>Allen Groves</a:t>
            </a:r>
          </a:p>
        </p:txBody>
      </p:sp>
      <p:sp>
        <p:nvSpPr>
          <p:cNvPr id="65" name="’90 law"/>
          <p:cNvSpPr txBox="1"/>
          <p:nvPr/>
        </p:nvSpPr>
        <p:spPr>
          <a:xfrm>
            <a:off x="2199092" y="9550278"/>
            <a:ext cx="9140134" cy="779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3000" spc="450"/>
            </a:lvl1pPr>
          </a:lstStyle>
          <a:p>
            <a:r>
              <a:rPr sz="4000" dirty="0"/>
              <a:t>’90 law</a:t>
            </a:r>
          </a:p>
        </p:txBody>
      </p:sp>
      <p:sp>
        <p:nvSpPr>
          <p:cNvPr id="66" name="Associate Vice President and University Dean of Students"/>
          <p:cNvSpPr txBox="1"/>
          <p:nvPr/>
        </p:nvSpPr>
        <p:spPr>
          <a:xfrm>
            <a:off x="2228940" y="10254754"/>
            <a:ext cx="9753406" cy="594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457200">
              <a:spcBef>
                <a:spcPts val="1600"/>
              </a:spcBef>
              <a:defRPr sz="3200" cap="none" spc="0" baseline="15625">
                <a:latin typeface="FranklinGothicURWLig"/>
                <a:ea typeface="FranklinGothicURWLig"/>
                <a:cs typeface="FranklinGothicURWLig"/>
                <a:sym typeface="FranklinGothic URW Light"/>
              </a:defRPr>
            </a:lvl1pPr>
          </a:lstStyle>
          <a:p>
            <a:pPr>
              <a:lnSpc>
                <a:spcPct val="150000"/>
              </a:lnSpc>
            </a:pPr>
            <a:r>
              <a:rPr sz="3600" dirty="0"/>
              <a:t>Associate Vice President and University Dean of Students</a:t>
            </a:r>
          </a:p>
        </p:txBody>
      </p:sp>
      <p:sp>
        <p:nvSpPr>
          <p:cNvPr id="67" name="Ruth Bernheim"/>
          <p:cNvSpPr txBox="1"/>
          <p:nvPr/>
        </p:nvSpPr>
        <p:spPr>
          <a:xfrm>
            <a:off x="12635506" y="2320990"/>
            <a:ext cx="9140134" cy="779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a:lnSpc>
                <a:spcPct val="80000"/>
              </a:lnSpc>
              <a:defRPr b="1" i="1" cap="none" spc="125">
                <a:latin typeface="+mn-lt"/>
                <a:ea typeface="+mn-ea"/>
                <a:cs typeface="+mn-cs"/>
                <a:sym typeface="Adobe Caslon Pro"/>
              </a:defRPr>
            </a:lvl1pPr>
          </a:lstStyle>
          <a:p>
            <a:r>
              <a:rPr sz="5400" dirty="0"/>
              <a:t>Ruth </a:t>
            </a:r>
            <a:r>
              <a:rPr sz="5400" dirty="0" err="1"/>
              <a:t>Bernheim</a:t>
            </a:r>
            <a:endParaRPr sz="5400" dirty="0"/>
          </a:p>
        </p:txBody>
      </p:sp>
      <p:sp>
        <p:nvSpPr>
          <p:cNvPr id="68" name="’80 law"/>
          <p:cNvSpPr txBox="1"/>
          <p:nvPr/>
        </p:nvSpPr>
        <p:spPr>
          <a:xfrm>
            <a:off x="12635506" y="3022478"/>
            <a:ext cx="9140134" cy="779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3000" spc="450"/>
            </a:lvl1pPr>
          </a:lstStyle>
          <a:p>
            <a:r>
              <a:rPr sz="4000" dirty="0"/>
              <a:t>’80 law</a:t>
            </a:r>
          </a:p>
        </p:txBody>
      </p:sp>
      <p:sp>
        <p:nvSpPr>
          <p:cNvPr id="69" name="Chair of the Department of Public Health Sciences; Professor of Public Health Sciences, Medicine and Family Medicine at the UVA School of Medicine; Co-Director of the Institute for Practical Ethics and Public Life at UVA"/>
          <p:cNvSpPr txBox="1"/>
          <p:nvPr/>
        </p:nvSpPr>
        <p:spPr>
          <a:xfrm>
            <a:off x="12611566" y="3774302"/>
            <a:ext cx="9753406" cy="2256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457200">
              <a:spcBef>
                <a:spcPts val="1600"/>
              </a:spcBef>
              <a:defRPr sz="3200" cap="none" spc="0" baseline="15625">
                <a:latin typeface="FranklinGothicURWLig"/>
                <a:ea typeface="FranklinGothicURWLig"/>
                <a:cs typeface="FranklinGothicURWLig"/>
                <a:sym typeface="FranklinGothic URW Light"/>
              </a:defRPr>
            </a:lvl1pPr>
          </a:lstStyle>
          <a:p>
            <a:pPr>
              <a:lnSpc>
                <a:spcPct val="150000"/>
              </a:lnSpc>
            </a:pPr>
            <a:r>
              <a:rPr sz="3600" dirty="0"/>
              <a:t>Chair of the Department of Public Health Sciences; Professor of Public Health Sciences, Medicine and Family Medicine at the UVA School of Medicine; Co-Director of the Institute for Practical Ethics and Public Life at UVA</a:t>
            </a:r>
          </a:p>
        </p:txBody>
      </p:sp>
      <p:sp>
        <p:nvSpPr>
          <p:cNvPr id="70" name="Kelsey Johnson"/>
          <p:cNvSpPr txBox="1"/>
          <p:nvPr/>
        </p:nvSpPr>
        <p:spPr>
          <a:xfrm>
            <a:off x="12635506" y="6778407"/>
            <a:ext cx="9140134" cy="779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a:lnSpc>
                <a:spcPct val="80000"/>
              </a:lnSpc>
              <a:defRPr b="1" i="1" cap="none" spc="125">
                <a:latin typeface="+mn-lt"/>
                <a:ea typeface="+mn-ea"/>
                <a:cs typeface="+mn-cs"/>
                <a:sym typeface="Adobe Caslon Pro"/>
              </a:defRPr>
            </a:lvl1pPr>
          </a:lstStyle>
          <a:p>
            <a:r>
              <a:rPr sz="5400" dirty="0"/>
              <a:t>Kelsey Johnson</a:t>
            </a:r>
          </a:p>
        </p:txBody>
      </p:sp>
      <p:sp>
        <p:nvSpPr>
          <p:cNvPr id="71" name="Professor in the Department of Astronomy at the UVA College and Graduate School of Arts &amp; Sciences; Director of the Echols Scholars Program; Director of the Dark Skies, Bright Kids program"/>
          <p:cNvSpPr txBox="1"/>
          <p:nvPr/>
        </p:nvSpPr>
        <p:spPr>
          <a:xfrm>
            <a:off x="12611566" y="7651698"/>
            <a:ext cx="9753406" cy="1702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457200">
              <a:spcBef>
                <a:spcPts val="1600"/>
              </a:spcBef>
              <a:defRPr sz="3200" cap="none" spc="0" baseline="15625">
                <a:latin typeface="FranklinGothicURWLig"/>
                <a:ea typeface="FranklinGothicURWLig"/>
                <a:cs typeface="FranklinGothicURWLig"/>
                <a:sym typeface="FranklinGothic URW Light"/>
              </a:defRPr>
            </a:lvl1pPr>
          </a:lstStyle>
          <a:p>
            <a:pPr>
              <a:lnSpc>
                <a:spcPct val="150000"/>
              </a:lnSpc>
            </a:pPr>
            <a:r>
              <a:rPr sz="3600" dirty="0"/>
              <a:t>Professor in the Department of Astronomy at the UVA College and Graduate School of Arts &amp; Sciences; Director of the Echols Scholars Program; Director of the Dark Skies, Bright Kids program</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We should strive to attract and support…"/>
          <p:cNvSpPr txBox="1"/>
          <p:nvPr/>
        </p:nvSpPr>
        <p:spPr>
          <a:xfrm>
            <a:off x="2034260" y="3197920"/>
            <a:ext cx="20315480" cy="58887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50000"/>
              </a:lnSpc>
              <a:defRPr sz="7500" b="1" i="1" cap="none" spc="525" baseline="46666">
                <a:latin typeface="+mn-lt"/>
                <a:ea typeface="+mn-ea"/>
                <a:cs typeface="+mn-cs"/>
                <a:sym typeface="Adobe Caslon Pro"/>
              </a:defRPr>
            </a:pPr>
            <a:r>
              <a:rPr sz="9600" dirty="0"/>
              <a:t>We should strive to attract and support </a:t>
            </a:r>
          </a:p>
          <a:p>
            <a:pPr algn="ctr">
              <a:lnSpc>
                <a:spcPct val="150000"/>
              </a:lnSpc>
              <a:defRPr sz="7500" b="1" i="1" cap="none" spc="525" baseline="46666">
                <a:latin typeface="+mn-lt"/>
                <a:ea typeface="+mn-ea"/>
                <a:cs typeface="+mn-cs"/>
                <a:sym typeface="Adobe Caslon Pro"/>
              </a:defRPr>
            </a:pPr>
            <a:r>
              <a:rPr sz="9600" dirty="0"/>
              <a:t>the best students, faculty and staff </a:t>
            </a:r>
          </a:p>
          <a:p>
            <a:pPr algn="ctr">
              <a:lnSpc>
                <a:spcPct val="150000"/>
              </a:lnSpc>
              <a:defRPr sz="7500" b="1" i="1" cap="none" spc="525" baseline="46666">
                <a:latin typeface="+mn-lt"/>
                <a:ea typeface="+mn-ea"/>
                <a:cs typeface="+mn-cs"/>
                <a:sym typeface="Adobe Caslon Pro"/>
              </a:defRPr>
            </a:pPr>
            <a:r>
              <a:rPr sz="9600" dirty="0"/>
              <a:t>recognizing that our success depends on </a:t>
            </a:r>
          </a:p>
          <a:p>
            <a:pPr algn="ctr">
              <a:lnSpc>
                <a:spcPct val="150000"/>
              </a:lnSpc>
              <a:defRPr sz="7500" b="1" i="1" cap="none" spc="525" baseline="46666">
                <a:latin typeface="+mn-lt"/>
                <a:ea typeface="+mn-ea"/>
                <a:cs typeface="+mn-cs"/>
                <a:sym typeface="Adobe Caslon Pro"/>
              </a:defRPr>
            </a:pPr>
            <a:r>
              <a:rPr sz="9600" dirty="0"/>
              <a:t>the quality of our people.</a:t>
            </a:r>
          </a:p>
        </p:txBody>
      </p:sp>
      <p:sp>
        <p:nvSpPr>
          <p:cNvPr id="74" name="Line"/>
          <p:cNvSpPr/>
          <p:nvPr/>
        </p:nvSpPr>
        <p:spPr>
          <a:xfrm>
            <a:off x="4880559" y="9017973"/>
            <a:ext cx="14622883" cy="1"/>
          </a:xfrm>
          <a:prstGeom prst="line">
            <a:avLst/>
          </a:prstGeom>
          <a:ln w="25400">
            <a:solidFill>
              <a:srgbClr val="E57200"/>
            </a:solidFill>
            <a:miter lim="400000"/>
          </a:ln>
        </p:spPr>
        <p:txBody>
          <a:bodyPr lIns="50800" tIns="50800" rIns="50800" bIns="50800" anchor="ctr"/>
          <a:lstStyle/>
          <a:p>
            <a:endParaRPr/>
          </a:p>
        </p:txBody>
      </p:sp>
      <p:sp>
        <p:nvSpPr>
          <p:cNvPr id="75" name="A great and good university, 2019"/>
          <p:cNvSpPr txBox="1"/>
          <p:nvPr/>
        </p:nvSpPr>
        <p:spPr>
          <a:xfrm>
            <a:off x="2032228" y="9670495"/>
            <a:ext cx="20319544" cy="62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lstStyle>
          <a:p>
            <a:r>
              <a:rPr dirty="0"/>
              <a:t>A great and good university, 2019</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Image/table title"/>
          <p:cNvSpPr txBox="1"/>
          <p:nvPr/>
        </p:nvSpPr>
        <p:spPr>
          <a:xfrm>
            <a:off x="228" y="2042279"/>
            <a:ext cx="24383544" cy="62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a:solidFill>
                  <a:srgbClr val="232D4B"/>
                </a:solidFill>
              </a:defRPr>
            </a:lvl1pPr>
          </a:lstStyle>
          <a:p>
            <a:r>
              <a:t>Image/table title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End of…"/>
          <p:cNvSpPr txBox="1">
            <a:spLocks noGrp="1"/>
          </p:cNvSpPr>
          <p:nvPr>
            <p:ph type="ctrTitle" idx="4294967295"/>
          </p:nvPr>
        </p:nvSpPr>
        <p:spPr>
          <a:xfrm>
            <a:off x="1700806" y="8035990"/>
            <a:ext cx="19247350" cy="2667200"/>
          </a:xfrm>
          <a:prstGeom prst="rect">
            <a:avLst/>
          </a:prstGeom>
        </p:spPr>
        <p:txBody>
          <a:bodyPr/>
          <a:lstStyle/>
          <a:p>
            <a:r>
              <a:t>End of </a:t>
            </a:r>
          </a:p>
          <a:p>
            <a:r>
              <a:t>Presentation</a:t>
            </a:r>
          </a:p>
        </p:txBody>
      </p:sp>
      <p:sp>
        <p:nvSpPr>
          <p:cNvPr id="80" name="Questions?"/>
          <p:cNvSpPr txBox="1"/>
          <p:nvPr/>
        </p:nvSpPr>
        <p:spPr>
          <a:xfrm>
            <a:off x="1676628" y="11379021"/>
            <a:ext cx="2526336" cy="62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E57200"/>
                </a:solidFill>
              </a:defRPr>
            </a:lvl1pPr>
          </a:lstStyle>
          <a:p>
            <a:r>
              <a:rPr dirty="0"/>
              <a:t>Questions?</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FFFFFF"/>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dobe Caslon Pro"/>
        <a:ea typeface="Adobe Caslon Pro"/>
        <a:cs typeface="Adobe Caslon Pro"/>
      </a:majorFont>
      <a:minorFont>
        <a:latin typeface="Adobe Caslon Pro"/>
        <a:ea typeface="Adobe Caslon Pro"/>
        <a:cs typeface="Adobe Caslon Pro"/>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0"/>
          </a:spcBef>
          <a:spcAft>
            <a:spcPts val="0"/>
          </a:spcAft>
          <a:buClrTx/>
          <a:buSzTx/>
          <a:buFontTx/>
          <a:buNone/>
          <a:tabLst/>
          <a:defRPr kumimoji="0" sz="4200" b="0" i="0" u="none" strike="noStrike" cap="all" spc="630" normalizeH="0" baseline="0">
            <a:ln>
              <a:noFill/>
            </a:ln>
            <a:solidFill>
              <a:srgbClr val="FFFFFF"/>
            </a:solidFill>
            <a:effectLst/>
            <a:uFillTx/>
            <a:latin typeface="FranklinGothicURWExtComDBoo"/>
            <a:ea typeface="FranklinGothicURWExtComDBoo"/>
            <a:cs typeface="FranklinGothicURWExtComDBoo"/>
            <a:sym typeface="FranklinGothic URW Ext Comp D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dobe Caslon Pro"/>
        <a:ea typeface="Adobe Caslon Pro"/>
        <a:cs typeface="Adobe Caslon Pro"/>
      </a:majorFont>
      <a:minorFont>
        <a:latin typeface="Adobe Caslon Pro"/>
        <a:ea typeface="Adobe Caslon Pro"/>
        <a:cs typeface="Adobe Caslon Pro"/>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0"/>
          </a:spcBef>
          <a:spcAft>
            <a:spcPts val="0"/>
          </a:spcAft>
          <a:buClrTx/>
          <a:buSzTx/>
          <a:buFontTx/>
          <a:buNone/>
          <a:tabLst/>
          <a:defRPr kumimoji="0" sz="4200" b="0" i="0" u="none" strike="noStrike" cap="all" spc="630" normalizeH="0" baseline="0">
            <a:ln>
              <a:noFill/>
            </a:ln>
            <a:solidFill>
              <a:srgbClr val="FFFFFF"/>
            </a:solidFill>
            <a:effectLst/>
            <a:uFillTx/>
            <a:latin typeface="FranklinGothicURWExtComDBoo"/>
            <a:ea typeface="FranklinGothicURWExtComDBoo"/>
            <a:cs typeface="FranklinGothicURWExtComDBoo"/>
            <a:sym typeface="FranklinGothic URW Ext Comp D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TotalTime>
  <Words>411</Words>
  <Application>Microsoft Macintosh PowerPoint</Application>
  <PresentationFormat>Custom</PresentationFormat>
  <Paragraphs>52</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Adobe Caslon Pro</vt:lpstr>
      <vt:lpstr>FranklinGothicURWExtComDBoo</vt:lpstr>
      <vt:lpstr>FranklinGothicURWLig</vt:lpstr>
      <vt:lpstr>Helvetica</vt:lpstr>
      <vt:lpstr>Helvetica Neue</vt:lpstr>
      <vt:lpstr>21_BasicWhite</vt:lpstr>
      <vt:lpstr>Compassion Fatigue, Secondary Traumatic Stress, and Vicarious Traumatization Training for Professionals Working with Children and Youth:  A Realist Synthesis</vt:lpstr>
      <vt:lpstr>PowerPoint Presentation</vt:lpstr>
      <vt:lpstr>PowerPoint Presentation</vt:lpstr>
      <vt:lpstr>PowerPoint Presentation</vt:lpstr>
      <vt:lpstr>PowerPoint Presentation</vt:lpstr>
      <vt:lpstr>PowerPoint Presentation</vt:lpstr>
      <vt:lpstr>PowerPoint Presentation</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 for the Presentation</dc:title>
  <cp:lastModifiedBy>Min, Hye Rim</cp:lastModifiedBy>
  <cp:revision>4</cp:revision>
  <dcterms:modified xsi:type="dcterms:W3CDTF">2022-04-13T11:44:25Z</dcterms:modified>
</cp:coreProperties>
</file>