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479" r:id="rId2"/>
    <p:sldId id="539" r:id="rId3"/>
    <p:sldId id="536" r:id="rId4"/>
    <p:sldId id="532" r:id="rId5"/>
    <p:sldId id="533" r:id="rId6"/>
    <p:sldId id="534" r:id="rId7"/>
    <p:sldId id="535" r:id="rId8"/>
    <p:sldId id="537" r:id="rId9"/>
    <p:sldId id="53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5"/>
    <p:restoredTop sz="94643"/>
  </p:normalViewPr>
  <p:slideViewPr>
    <p:cSldViewPr snapToGrid="0" snapToObjects="1">
      <p:cViewPr varScale="1">
        <p:scale>
          <a:sx n="124" d="100"/>
          <a:sy n="124" d="100"/>
        </p:scale>
        <p:origin x="200"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1" d="100"/>
          <a:sy n="91" d="100"/>
        </p:scale>
        <p:origin x="36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BA2BA-0FCA-5A45-B462-833505E65210}" type="datetimeFigureOut">
              <a:rPr lang="en-US" smtClean="0"/>
              <a:t>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ED1B1-9C4C-6F4F-81FE-3755AAF02C77}" type="slidenum">
              <a:rPr lang="en-US" smtClean="0"/>
              <a:t>‹#›</a:t>
            </a:fld>
            <a:endParaRPr lang="en-US"/>
          </a:p>
        </p:txBody>
      </p:sp>
    </p:spTree>
    <p:extLst>
      <p:ext uri="{BB962C8B-B14F-4D97-AF65-F5344CB8AC3E}">
        <p14:creationId xmlns:p14="http://schemas.microsoft.com/office/powerpoint/2010/main" val="148119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0E723336-1F5B-D746-839E-4414F977FCEF}"/>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AD3720C0-350E-1F42-82D7-500B5FD667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Calibri" panose="020F0502020204030204" pitchFamily="34" charset="0"/>
              </a:rPr>
              <a:t>Page: 12</a:t>
            </a:r>
          </a:p>
          <a:p>
            <a:pPr>
              <a:spcBef>
                <a:spcPct val="0"/>
              </a:spcBef>
            </a:pPr>
            <a:endParaRPr lang="en-US" altLang="en-US">
              <a:latin typeface="Calibri" panose="020F0502020204030204" pitchFamily="34" charset="0"/>
            </a:endParaRPr>
          </a:p>
          <a:p>
            <a:pPr>
              <a:spcBef>
                <a:spcPct val="0"/>
              </a:spcBef>
            </a:pPr>
            <a:r>
              <a:rPr lang="en-US" altLang="en-US">
                <a:latin typeface="Calibri" panose="020F0502020204030204" pitchFamily="34" charset="0"/>
              </a:rPr>
              <a:t>FIGURE 1.10 Atmospheric pressure decreases rapidly with height. Climbing to an altitude of only 5.5 km, where the pressure is 500 mb, would put you above one-half of the atmosphere</a:t>
            </a:r>
            <a:r>
              <a:rPr lang="ja-JP" altLang="en-US">
                <a:latin typeface="Calibri" panose="020F0502020204030204" pitchFamily="34" charset="0"/>
              </a:rPr>
              <a:t>’</a:t>
            </a:r>
            <a:r>
              <a:rPr lang="en-US" altLang="ja-JP">
                <a:latin typeface="Calibri" panose="020F0502020204030204" pitchFamily="34" charset="0"/>
              </a:rPr>
              <a:t>s molecules.</a:t>
            </a:r>
            <a:endParaRPr lang="en-US" altLang="en-US">
              <a:latin typeface="Calibri" panose="020F0502020204030204" pitchFamily="34" charset="0"/>
            </a:endParaRPr>
          </a:p>
        </p:txBody>
      </p:sp>
      <p:sp>
        <p:nvSpPr>
          <p:cNvPr id="63491" name="Slide Number Placeholder 3">
            <a:extLst>
              <a:ext uri="{FF2B5EF4-FFF2-40B4-BE49-F238E27FC236}">
                <a16:creationId xmlns:a16="http://schemas.microsoft.com/office/drawing/2014/main" id="{241D8EE2-E93D-5346-9D91-B4D95D03FB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2233B3E-A126-AA41-96EC-341786D22C09}" type="slidenum">
              <a:rPr lang="en-US" altLang="en-US" sz="1200">
                <a:latin typeface="Calibri" panose="020F0502020204030204" pitchFamily="34" charset="0"/>
              </a:rPr>
              <a:pPr/>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75246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DA296B1C-81FD-5142-A42D-95A91FA61FB7}"/>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322D113B-3691-1D43-A3E2-2320E81A2A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Page: 207</a:t>
            </a:r>
          </a:p>
          <a:p>
            <a:pPr eaLnBrk="1" hangingPunct="1">
              <a:spcBef>
                <a:spcPct val="0"/>
              </a:spcBef>
            </a:pPr>
            <a:endParaRPr lang="en-US" altLang="en-US">
              <a:latin typeface="Calibri" panose="020F0502020204030204" pitchFamily="34" charset="0"/>
            </a:endParaRPr>
          </a:p>
          <a:p>
            <a:pPr eaLnBrk="1" hangingPunct="1">
              <a:spcBef>
                <a:spcPct val="0"/>
              </a:spcBef>
            </a:pPr>
            <a:r>
              <a:rPr lang="en-US" altLang="en-US">
                <a:latin typeface="Calibri" panose="020F0502020204030204" pitchFamily="34" charset="0"/>
              </a:rPr>
              <a:t>FIGURE 8.12 When there are no horizontal variations in pressure, constant pressure surfaces are parallel to constant height surfaces. In the diagram, a measured pressure of 500 millibars is 5600 meters above sea level everywhere. The actual atmosphere extends well above the tropopause level shown here. (Dots in the diagram represent air molecules.)</a:t>
            </a:r>
          </a:p>
        </p:txBody>
      </p:sp>
      <p:sp>
        <p:nvSpPr>
          <p:cNvPr id="65539" name="Slide Number Placeholder 3">
            <a:extLst>
              <a:ext uri="{FF2B5EF4-FFF2-40B4-BE49-F238E27FC236}">
                <a16:creationId xmlns:a16="http://schemas.microsoft.com/office/drawing/2014/main" id="{8C119933-20F0-8344-85C2-8B67FB8D8E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B576E107-6C51-3145-AE9C-22148ABC7BB9}"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9560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D29C62F-2241-8E46-B08B-C02BAB0B7709}"/>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5F7F6358-4E71-CE47-B86F-152301474A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Page: 207</a:t>
            </a:r>
          </a:p>
          <a:p>
            <a:pPr eaLnBrk="1" hangingPunct="1">
              <a:spcBef>
                <a:spcPct val="0"/>
              </a:spcBef>
            </a:pPr>
            <a:endParaRPr lang="en-US" altLang="en-US">
              <a:latin typeface="Calibri" panose="020F0502020204030204" pitchFamily="34" charset="0"/>
            </a:endParaRPr>
          </a:p>
          <a:p>
            <a:pPr eaLnBrk="1" hangingPunct="1">
              <a:spcBef>
                <a:spcPct val="0"/>
              </a:spcBef>
            </a:pPr>
            <a:r>
              <a:rPr lang="en-US" altLang="en-US">
                <a:latin typeface="Calibri" panose="020F0502020204030204" pitchFamily="34" charset="0"/>
              </a:rPr>
              <a:t>FIGURE 8.13 The area shaded gray in the above diagram represents a surface of constant pressure, or isobaric surface. Because of the changes in air density, the isobaric surface rises in warm, less-dense air and lowers in cold, more-dense air. Where the horizontal temperature changes most quickly, the isobaric surface changes elevation most rapidly.</a:t>
            </a:r>
          </a:p>
        </p:txBody>
      </p:sp>
      <p:sp>
        <p:nvSpPr>
          <p:cNvPr id="67587" name="Slide Number Placeholder 3">
            <a:extLst>
              <a:ext uri="{FF2B5EF4-FFF2-40B4-BE49-F238E27FC236}">
                <a16:creationId xmlns:a16="http://schemas.microsoft.com/office/drawing/2014/main" id="{2B4A8D37-6A9C-7C4A-9D2F-6DF9D9105E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AC4F7212-26DD-5242-A4A2-668981C6F2CC}"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7014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DCDDB622-950C-BA4E-A774-ABC1C7EEC5A0}"/>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4799023D-F693-B54D-A4FA-14BC5550DE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Page: 208</a:t>
            </a:r>
          </a:p>
          <a:p>
            <a:pPr eaLnBrk="1" hangingPunct="1">
              <a:spcBef>
                <a:spcPct val="0"/>
              </a:spcBef>
            </a:pPr>
            <a:endParaRPr lang="en-US" altLang="en-US">
              <a:latin typeface="Calibri" panose="020F0502020204030204" pitchFamily="34" charset="0"/>
            </a:endParaRPr>
          </a:p>
          <a:p>
            <a:pPr eaLnBrk="1" hangingPunct="1">
              <a:spcBef>
                <a:spcPct val="0"/>
              </a:spcBef>
            </a:pPr>
            <a:r>
              <a:rPr lang="en-US" altLang="en-US">
                <a:latin typeface="Calibri" panose="020F0502020204030204" pitchFamily="34" charset="0"/>
              </a:rPr>
              <a:t>FIGURE 8.14 Changes in altitude of an isobaric surface (500 mb) show up as contour lines on an isobaric (500 mb) map. Where the isobaric surface dips most rapidly, the contour lines are closer together on the 500-mb map.</a:t>
            </a:r>
          </a:p>
        </p:txBody>
      </p:sp>
      <p:sp>
        <p:nvSpPr>
          <p:cNvPr id="69635" name="Slide Number Placeholder 3">
            <a:extLst>
              <a:ext uri="{FF2B5EF4-FFF2-40B4-BE49-F238E27FC236}">
                <a16:creationId xmlns:a16="http://schemas.microsoft.com/office/drawing/2014/main" id="{6F8E2D1A-C66A-9C48-9DEF-C2D32D14AF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4CF31C4C-A8B6-3442-8299-4DFA5D732C75}"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1667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9F6EA4A3-78D2-0748-B272-1AAF327CB027}"/>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2B5B0D69-41E5-CA48-A6E9-52D2FA6DF9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Page: 208</a:t>
            </a:r>
          </a:p>
          <a:p>
            <a:pPr eaLnBrk="1" hangingPunct="1">
              <a:spcBef>
                <a:spcPct val="0"/>
              </a:spcBef>
            </a:pPr>
            <a:endParaRPr lang="en-US" altLang="en-US">
              <a:latin typeface="Calibri" panose="020F0502020204030204" pitchFamily="34" charset="0"/>
            </a:endParaRPr>
          </a:p>
          <a:p>
            <a:pPr eaLnBrk="1" hangingPunct="1">
              <a:spcBef>
                <a:spcPct val="0"/>
              </a:spcBef>
            </a:pPr>
            <a:r>
              <a:rPr lang="en-US" altLang="en-US">
                <a:latin typeface="Calibri" panose="020F0502020204030204" pitchFamily="34" charset="0"/>
              </a:rPr>
              <a:t>FIGURE 8.15 The wavelike patterns of an isobaric surface reflect the changes in air temperature. An elongated region of warm air aloft shows up on an isobaric map as higher heights and a ridge; the colder air shows as lower heights and a trough.</a:t>
            </a:r>
          </a:p>
        </p:txBody>
      </p:sp>
      <p:sp>
        <p:nvSpPr>
          <p:cNvPr id="71683" name="Slide Number Placeholder 3">
            <a:extLst>
              <a:ext uri="{FF2B5EF4-FFF2-40B4-BE49-F238E27FC236}">
                <a16:creationId xmlns:a16="http://schemas.microsoft.com/office/drawing/2014/main" id="{2DDEFEE7-A174-DF41-B004-5F0C6D51DB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77CA8C88-05C8-7D44-83C5-AE8CD73F8A2E}"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2784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8C90A7A2-03A2-1F48-A513-063546A4B1DF}"/>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60494A5E-348E-3747-AF60-1CFC4481E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Page: 274</a:t>
            </a:r>
          </a:p>
          <a:p>
            <a:pPr eaLnBrk="1" hangingPunct="1">
              <a:spcBef>
                <a:spcPct val="0"/>
              </a:spcBef>
            </a:pPr>
            <a:endParaRPr lang="en-US" altLang="en-US">
              <a:latin typeface="Calibri" panose="020F0502020204030204" pitchFamily="34" charset="0"/>
            </a:endParaRPr>
          </a:p>
          <a:p>
            <a:pPr eaLnBrk="1" hangingPunct="1">
              <a:spcBef>
                <a:spcPct val="0"/>
              </a:spcBef>
            </a:pPr>
            <a:r>
              <a:rPr lang="en-US" altLang="en-US">
                <a:latin typeface="Calibri" panose="020F0502020204030204" pitchFamily="34" charset="0"/>
              </a:rPr>
              <a:t>FIGURE 2 The circulation of the air aloft is in the form of waves—troughs and ridges—that encircle the globe.</a:t>
            </a:r>
          </a:p>
        </p:txBody>
      </p:sp>
      <p:sp>
        <p:nvSpPr>
          <p:cNvPr id="73731" name="Slide Number Placeholder 3">
            <a:extLst>
              <a:ext uri="{FF2B5EF4-FFF2-40B4-BE49-F238E27FC236}">
                <a16:creationId xmlns:a16="http://schemas.microsoft.com/office/drawing/2014/main" id="{5A3F1ADE-915D-464E-826B-5D573543C7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B6FA8067-4317-D249-8810-E0D08498553E}"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1929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F3FB1434-CDC8-E44A-828F-E5421E9A05DC}"/>
              </a:ext>
            </a:extLst>
          </p:cNvPr>
          <p:cNvSpPr>
            <a:spLocks noGrp="1" noRot="1" noChangeAspect="1" noChangeArrowheads="1" noTextEdit="1"/>
          </p:cNvSpPr>
          <p:nvPr>
            <p:ph type="sldImg"/>
          </p:nvPr>
        </p:nvSpPr>
        <p:spPr>
          <a:ln/>
        </p:spPr>
      </p:sp>
      <p:sp>
        <p:nvSpPr>
          <p:cNvPr id="75778" name="Notes Placeholder 2">
            <a:extLst>
              <a:ext uri="{FF2B5EF4-FFF2-40B4-BE49-F238E27FC236}">
                <a16:creationId xmlns:a16="http://schemas.microsoft.com/office/drawing/2014/main" id="{288037BF-90DB-D14B-9105-FCA7733801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rPr>
              <a:t>Page: 275</a:t>
            </a:r>
          </a:p>
          <a:p>
            <a:pPr eaLnBrk="1" hangingPunct="1">
              <a:spcBef>
                <a:spcPct val="0"/>
              </a:spcBef>
            </a:pPr>
            <a:endParaRPr lang="en-US" altLang="en-US">
              <a:latin typeface="Calibri" panose="020F0502020204030204" pitchFamily="34" charset="0"/>
            </a:endParaRPr>
          </a:p>
          <a:p>
            <a:pPr eaLnBrk="1" hangingPunct="1">
              <a:spcBef>
                <a:spcPct val="0"/>
              </a:spcBef>
            </a:pPr>
            <a:r>
              <a:rPr lang="en-US" altLang="en-US">
                <a:latin typeface="Calibri" panose="020F0502020204030204" pitchFamily="34" charset="0"/>
              </a:rPr>
              <a:t>FIGURE 10.12 A jet stream is a swiftly flowing current of air that moves in a wavy west-to-east direction. The figure shows the position of the polar jet stream and subtropical jet stream in winter. Although jet streams are shown as one continuous river of air, in reality they are discontinuous, with their position varying from one day to the next.</a:t>
            </a:r>
          </a:p>
        </p:txBody>
      </p:sp>
      <p:sp>
        <p:nvSpPr>
          <p:cNvPr id="75779" name="Slide Number Placeholder 3">
            <a:extLst>
              <a:ext uri="{FF2B5EF4-FFF2-40B4-BE49-F238E27FC236}">
                <a16:creationId xmlns:a16="http://schemas.microsoft.com/office/drawing/2014/main" id="{01397951-C524-4048-AEB0-D34F5CB781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fld id="{C3D0CF05-835F-B34C-92FF-9E95517CC066}"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46491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6647-2D16-3841-AA7E-EA507B0D5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D08D88-0128-B94E-98BB-D0F944347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38283E-7F20-9E4E-A4A4-CEE15DA02C31}"/>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5" name="Footer Placeholder 4">
            <a:extLst>
              <a:ext uri="{FF2B5EF4-FFF2-40B4-BE49-F238E27FC236}">
                <a16:creationId xmlns:a16="http://schemas.microsoft.com/office/drawing/2014/main" id="{836A44BA-9034-4542-8D01-0D177D019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83A8D-9EFC-2744-93EF-CE0F75DFD9D7}"/>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368777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1239-BC02-854A-9FE9-9924C6A73C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030C67-8A80-1646-A762-5ABC773ED0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B5F3E-EB69-8148-9F16-1CDE40FED996}"/>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5" name="Footer Placeholder 4">
            <a:extLst>
              <a:ext uri="{FF2B5EF4-FFF2-40B4-BE49-F238E27FC236}">
                <a16:creationId xmlns:a16="http://schemas.microsoft.com/office/drawing/2014/main" id="{6D36027F-0BA3-DF42-A208-BD6155FC0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DE217-94ED-7B46-8FB8-D546D2FB507F}"/>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256071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85EBD0-2B4B-2641-BC7D-08C48EAB4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7EACE5-417A-AF4C-A2CC-A2407EE536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83AFA-1789-8049-9521-2AAE161160CE}"/>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5" name="Footer Placeholder 4">
            <a:extLst>
              <a:ext uri="{FF2B5EF4-FFF2-40B4-BE49-F238E27FC236}">
                <a16:creationId xmlns:a16="http://schemas.microsoft.com/office/drawing/2014/main" id="{33DD50F7-1171-0C40-A7AF-87E32FC1F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E5A5A-1D5B-1648-AB3C-51835882FA27}"/>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182195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7CA4-F4C3-8F42-A80F-716D20F48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3C0A5-B829-3547-A624-5B7F7D7E75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579A-601E-5948-B7A1-0064B338085E}"/>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5" name="Footer Placeholder 4">
            <a:extLst>
              <a:ext uri="{FF2B5EF4-FFF2-40B4-BE49-F238E27FC236}">
                <a16:creationId xmlns:a16="http://schemas.microsoft.com/office/drawing/2014/main" id="{AB3F0E5B-6DE2-694B-9979-FABF58E13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90B-DEEA-2940-A077-53C1EB908086}"/>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132710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6CD0-E1D0-AE42-9764-B6438706D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C6F68E-3240-0A46-82B6-C58C75AC0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282370-4BD9-7D4C-AD8B-916DAE3DD512}"/>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5" name="Footer Placeholder 4">
            <a:extLst>
              <a:ext uri="{FF2B5EF4-FFF2-40B4-BE49-F238E27FC236}">
                <a16:creationId xmlns:a16="http://schemas.microsoft.com/office/drawing/2014/main" id="{5BA27ADB-93A7-8B4C-BBD0-E51CE344F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10321-C803-164C-B88E-3B98DD91068C}"/>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35758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701E-18A3-9D46-ADDA-B194D9A5F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7FE27-EBEF-A749-BD79-1ACA87B4B7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DDBE1-1F79-F445-A9FD-966B062BD6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A9CDD-5CB5-1C4A-8E74-79D7DD6F1336}"/>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6" name="Footer Placeholder 5">
            <a:extLst>
              <a:ext uri="{FF2B5EF4-FFF2-40B4-BE49-F238E27FC236}">
                <a16:creationId xmlns:a16="http://schemas.microsoft.com/office/drawing/2014/main" id="{1715906F-46EA-A949-83D1-899491247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C0CDA-AA35-A445-8A2B-FD12A893EFB0}"/>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353925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3958-90CB-AC43-BB81-E284197EDC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07F9B8-9F29-5D4D-BFE2-030485A44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AD5634-8112-8F47-A48C-076616902D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13F59B-8283-EB46-AED6-4ED4A19FE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D7FAA5-98D0-2E4A-B967-3F01D89240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8785D4-0EEB-964B-8E94-AEE720BABBE5}"/>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8" name="Footer Placeholder 7">
            <a:extLst>
              <a:ext uri="{FF2B5EF4-FFF2-40B4-BE49-F238E27FC236}">
                <a16:creationId xmlns:a16="http://schemas.microsoft.com/office/drawing/2014/main" id="{11CF8885-3511-354D-879E-4F4A3C65C4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8FEEBA-833D-4C48-A2B0-B6D2F3310FE0}"/>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299377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F3E0-8611-AD4E-B0A8-52B4004C77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8234A-D456-0346-9F68-26739C79E1DD}"/>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4" name="Footer Placeholder 3">
            <a:extLst>
              <a:ext uri="{FF2B5EF4-FFF2-40B4-BE49-F238E27FC236}">
                <a16:creationId xmlns:a16="http://schemas.microsoft.com/office/drawing/2014/main" id="{5E4E4A0F-49D2-DD4E-965A-7A7DDECC6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B4E9C-6632-474E-8A62-1FD21FA448AA}"/>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388867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E03BC-1F04-B243-8542-678A0A2E4C66}"/>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3" name="Footer Placeholder 2">
            <a:extLst>
              <a:ext uri="{FF2B5EF4-FFF2-40B4-BE49-F238E27FC236}">
                <a16:creationId xmlns:a16="http://schemas.microsoft.com/office/drawing/2014/main" id="{A7BB5CE6-AB69-9442-A70A-5EE5036704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A6C4C9-6245-E84E-BD09-A5E8F26F470A}"/>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282286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F98D-351A-6748-9563-30EB295FE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B1F8F-FFD7-4645-AAEF-3053289B0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C61ED-0B76-984D-969C-BB158E722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CE2526-233B-3C43-852D-47C1A38E873A}"/>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6" name="Footer Placeholder 5">
            <a:extLst>
              <a:ext uri="{FF2B5EF4-FFF2-40B4-BE49-F238E27FC236}">
                <a16:creationId xmlns:a16="http://schemas.microsoft.com/office/drawing/2014/main" id="{FFA92E1D-937A-E444-AC34-198F0C271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86B70-1E1D-0744-8EC2-6442F846F886}"/>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283213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C392-F717-4841-AC76-AC5F5A102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C12B8-FB93-C346-9323-55C56F219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BB116D-2A1B-F046-BAB0-20A95D085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8F3084-AD11-974D-977B-CB31BC5C62EC}"/>
              </a:ext>
            </a:extLst>
          </p:cNvPr>
          <p:cNvSpPr>
            <a:spLocks noGrp="1"/>
          </p:cNvSpPr>
          <p:nvPr>
            <p:ph type="dt" sz="half" idx="10"/>
          </p:nvPr>
        </p:nvSpPr>
        <p:spPr/>
        <p:txBody>
          <a:bodyPr/>
          <a:lstStyle/>
          <a:p>
            <a:fld id="{330345E8-77B9-6249-982C-BDAB23FB70AC}" type="datetimeFigureOut">
              <a:rPr lang="en-US" smtClean="0"/>
              <a:t>2/20/22</a:t>
            </a:fld>
            <a:endParaRPr lang="en-US"/>
          </a:p>
        </p:txBody>
      </p:sp>
      <p:sp>
        <p:nvSpPr>
          <p:cNvPr id="6" name="Footer Placeholder 5">
            <a:extLst>
              <a:ext uri="{FF2B5EF4-FFF2-40B4-BE49-F238E27FC236}">
                <a16:creationId xmlns:a16="http://schemas.microsoft.com/office/drawing/2014/main" id="{BA12B289-B610-D044-863B-67E61D56C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F0CCC-13E5-FC4E-9F04-B38B5602027E}"/>
              </a:ext>
            </a:extLst>
          </p:cNvPr>
          <p:cNvSpPr>
            <a:spLocks noGrp="1"/>
          </p:cNvSpPr>
          <p:nvPr>
            <p:ph type="sldNum" sz="quarter" idx="12"/>
          </p:nvPr>
        </p:nvSpPr>
        <p:spPr/>
        <p:txBody>
          <a:bodyPr/>
          <a:lstStyle/>
          <a:p>
            <a:fld id="{5D6BEFAA-1214-F248-930E-FE0D70B1F05E}" type="slidenum">
              <a:rPr lang="en-US" smtClean="0"/>
              <a:t>‹#›</a:t>
            </a:fld>
            <a:endParaRPr lang="en-US"/>
          </a:p>
        </p:txBody>
      </p:sp>
    </p:spTree>
    <p:extLst>
      <p:ext uri="{BB962C8B-B14F-4D97-AF65-F5344CB8AC3E}">
        <p14:creationId xmlns:p14="http://schemas.microsoft.com/office/powerpoint/2010/main" val="7131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5E29E3-3223-B549-A97C-900FE0C1B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F1FCF6-604A-8F43-8F94-3912447F1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F95F3-EA9F-3443-8B71-AE36976CF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345E8-77B9-6249-982C-BDAB23FB70AC}" type="datetimeFigureOut">
              <a:rPr lang="en-US" smtClean="0"/>
              <a:t>2/20/22</a:t>
            </a:fld>
            <a:endParaRPr lang="en-US"/>
          </a:p>
        </p:txBody>
      </p:sp>
      <p:sp>
        <p:nvSpPr>
          <p:cNvPr id="5" name="Footer Placeholder 4">
            <a:extLst>
              <a:ext uri="{FF2B5EF4-FFF2-40B4-BE49-F238E27FC236}">
                <a16:creationId xmlns:a16="http://schemas.microsoft.com/office/drawing/2014/main" id="{3E1705DD-AE21-0649-8A7A-9CEDD38E5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3A6DD8-5CF9-4A4A-80E1-00544949E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BEFAA-1214-F248-930E-FE0D70B1F05E}" type="slidenum">
              <a:rPr lang="en-US" smtClean="0"/>
              <a:t>‹#›</a:t>
            </a:fld>
            <a:endParaRPr lang="en-US"/>
          </a:p>
        </p:txBody>
      </p:sp>
    </p:spTree>
    <p:extLst>
      <p:ext uri="{BB962C8B-B14F-4D97-AF65-F5344CB8AC3E}">
        <p14:creationId xmlns:p14="http://schemas.microsoft.com/office/powerpoint/2010/main" val="325207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weather.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500mb.tif">
            <a:extLst>
              <a:ext uri="{FF2B5EF4-FFF2-40B4-BE49-F238E27FC236}">
                <a16:creationId xmlns:a16="http://schemas.microsoft.com/office/drawing/2014/main" id="{26E7E1EE-80B9-BF47-B642-6368A2CB2A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3401" y="0"/>
            <a:ext cx="8582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2">
            <a:extLst>
              <a:ext uri="{FF2B5EF4-FFF2-40B4-BE49-F238E27FC236}">
                <a16:creationId xmlns:a16="http://schemas.microsoft.com/office/drawing/2014/main" id="{DC358013-96AD-8B4B-873F-B01919F60406}"/>
              </a:ext>
            </a:extLst>
          </p:cNvPr>
          <p:cNvSpPr txBox="1">
            <a:spLocks noChangeArrowheads="1"/>
          </p:cNvSpPr>
          <p:nvPr/>
        </p:nvSpPr>
        <p:spPr bwMode="auto">
          <a:xfrm>
            <a:off x="3962401" y="1958976"/>
            <a:ext cx="45180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4000">
                <a:latin typeface="Arial" panose="020B0604020202020204" pitchFamily="34" charset="0"/>
                <a:cs typeface="Arial" panose="020B0604020202020204" pitchFamily="34" charset="0"/>
              </a:rPr>
              <a:t>UPPER AIR MAPS</a:t>
            </a:r>
          </a:p>
        </p:txBody>
      </p:sp>
    </p:spTree>
    <p:extLst>
      <p:ext uri="{BB962C8B-B14F-4D97-AF65-F5344CB8AC3E}">
        <p14:creationId xmlns:p14="http://schemas.microsoft.com/office/powerpoint/2010/main" val="383467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C32F1-8285-974C-AA4C-8D6C2E1CAFC3}"/>
              </a:ext>
            </a:extLst>
          </p:cNvPr>
          <p:cNvPicPr>
            <a:picLocks noChangeAspect="1"/>
          </p:cNvPicPr>
          <p:nvPr/>
        </p:nvPicPr>
        <p:blipFill>
          <a:blip r:embed="rId2"/>
          <a:stretch>
            <a:fillRect/>
          </a:stretch>
        </p:blipFill>
        <p:spPr>
          <a:xfrm>
            <a:off x="1394287" y="0"/>
            <a:ext cx="9403426" cy="6858000"/>
          </a:xfrm>
          <a:prstGeom prst="rect">
            <a:avLst/>
          </a:prstGeom>
        </p:spPr>
      </p:pic>
      <p:sp>
        <p:nvSpPr>
          <p:cNvPr id="4" name="TextBox 3">
            <a:extLst>
              <a:ext uri="{FF2B5EF4-FFF2-40B4-BE49-F238E27FC236}">
                <a16:creationId xmlns:a16="http://schemas.microsoft.com/office/drawing/2014/main" id="{A2534539-805C-9546-B5EC-CE9F4EF5CBCF}"/>
              </a:ext>
            </a:extLst>
          </p:cNvPr>
          <p:cNvSpPr txBox="1"/>
          <p:nvPr/>
        </p:nvSpPr>
        <p:spPr>
          <a:xfrm>
            <a:off x="3896327" y="193040"/>
            <a:ext cx="4399346" cy="584775"/>
          </a:xfrm>
          <a:prstGeom prst="rect">
            <a:avLst/>
          </a:prstGeom>
          <a:noFill/>
        </p:spPr>
        <p:txBody>
          <a:bodyPr wrap="none" rtlCol="0">
            <a:spAutoFit/>
          </a:bodyPr>
          <a:lstStyle/>
          <a:p>
            <a:r>
              <a:rPr lang="en-US" sz="3200" dirty="0"/>
              <a:t>U.S. Rawinsonde Stations</a:t>
            </a:r>
          </a:p>
        </p:txBody>
      </p:sp>
    </p:spTree>
    <p:extLst>
      <p:ext uri="{BB962C8B-B14F-4D97-AF65-F5344CB8AC3E}">
        <p14:creationId xmlns:p14="http://schemas.microsoft.com/office/powerpoint/2010/main" val="31501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13589_01_10.jpg">
            <a:extLst>
              <a:ext uri="{FF2B5EF4-FFF2-40B4-BE49-F238E27FC236}">
                <a16:creationId xmlns:a16="http://schemas.microsoft.com/office/drawing/2014/main" id="{3FE39AE6-F114-A64D-9CFE-5D1CABDAF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5176"/>
            <a:ext cx="6332538"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 Box 3">
            <a:extLst>
              <a:ext uri="{FF2B5EF4-FFF2-40B4-BE49-F238E27FC236}">
                <a16:creationId xmlns:a16="http://schemas.microsoft.com/office/drawing/2014/main" id="{53F022E3-DBDB-A84C-BBD1-F5CFA9F2481D}"/>
              </a:ext>
            </a:extLst>
          </p:cNvPr>
          <p:cNvSpPr txBox="1">
            <a:spLocks noChangeArrowheads="1"/>
          </p:cNvSpPr>
          <p:nvPr/>
        </p:nvSpPr>
        <p:spPr bwMode="auto">
          <a:xfrm>
            <a:off x="3024189" y="93663"/>
            <a:ext cx="6313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a:latin typeface="Arial" panose="020B0604020202020204" pitchFamily="34" charset="0"/>
              </a:rPr>
              <a:t>Change of Air Pressure with Height</a:t>
            </a:r>
          </a:p>
        </p:txBody>
      </p:sp>
    </p:spTree>
    <p:extLst>
      <p:ext uri="{BB962C8B-B14F-4D97-AF65-F5344CB8AC3E}">
        <p14:creationId xmlns:p14="http://schemas.microsoft.com/office/powerpoint/2010/main" val="216560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13589_08_12.jpg">
            <a:extLst>
              <a:ext uri="{FF2B5EF4-FFF2-40B4-BE49-F238E27FC236}">
                <a16:creationId xmlns:a16="http://schemas.microsoft.com/office/drawing/2014/main" id="{8A838E4B-CA20-8E4A-A57F-8B4D2AA27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152400"/>
            <a:ext cx="6743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36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13589_08_13.jpg">
            <a:extLst>
              <a:ext uri="{FF2B5EF4-FFF2-40B4-BE49-F238E27FC236}">
                <a16:creationId xmlns:a16="http://schemas.microsoft.com/office/drawing/2014/main" id="{8643F342-6CA7-0C4D-A1EE-05830EC89B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52400"/>
            <a:ext cx="8648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C05A6B-4A97-7B43-8D66-ABEDD62217EE}"/>
              </a:ext>
            </a:extLst>
          </p:cNvPr>
          <p:cNvSpPr txBox="1"/>
          <p:nvPr/>
        </p:nvSpPr>
        <p:spPr>
          <a:xfrm rot="1500000">
            <a:off x="4654511" y="1978710"/>
            <a:ext cx="3619581" cy="646331"/>
          </a:xfrm>
          <a:prstGeom prst="rect">
            <a:avLst/>
          </a:prstGeom>
          <a:noFill/>
        </p:spPr>
        <p:txBody>
          <a:bodyPr wrap="none">
            <a:spAutoFit/>
          </a:bodyPr>
          <a:lstStyle/>
          <a:p>
            <a:pPr>
              <a:defRPr/>
            </a:pPr>
            <a:r>
              <a:rPr lang="en-US" sz="3600" dirty="0">
                <a:latin typeface="+mj-lt"/>
                <a:ea typeface="MS PGothic" charset="0"/>
                <a:cs typeface="MS PGothic" charset="0"/>
              </a:rPr>
              <a:t>Pressure = 500 </a:t>
            </a:r>
            <a:r>
              <a:rPr lang="en-US" sz="3600" dirty="0" err="1">
                <a:latin typeface="+mj-lt"/>
                <a:ea typeface="MS PGothic" charset="0"/>
                <a:cs typeface="MS PGothic" charset="0"/>
              </a:rPr>
              <a:t>mb</a:t>
            </a:r>
            <a:endParaRPr lang="en-US" sz="3600" dirty="0">
              <a:latin typeface="+mj-lt"/>
              <a:ea typeface="MS PGothic" charset="0"/>
              <a:cs typeface="MS PGothic" charset="0"/>
            </a:endParaRPr>
          </a:p>
        </p:txBody>
      </p:sp>
      <p:sp>
        <p:nvSpPr>
          <p:cNvPr id="3" name="TextBox 2">
            <a:extLst>
              <a:ext uri="{FF2B5EF4-FFF2-40B4-BE49-F238E27FC236}">
                <a16:creationId xmlns:a16="http://schemas.microsoft.com/office/drawing/2014/main" id="{35085731-D018-514A-A403-A8ADE5A81C99}"/>
              </a:ext>
            </a:extLst>
          </p:cNvPr>
          <p:cNvSpPr txBox="1">
            <a:spLocks noChangeArrowheads="1"/>
          </p:cNvSpPr>
          <p:nvPr/>
        </p:nvSpPr>
        <p:spPr bwMode="auto">
          <a:xfrm>
            <a:off x="2667001" y="4419601"/>
            <a:ext cx="651827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rPr>
              <a:t>Warm air is less dense (“thicker”) than cold air.</a:t>
            </a:r>
          </a:p>
        </p:txBody>
      </p:sp>
    </p:spTree>
    <p:extLst>
      <p:ext uri="{BB962C8B-B14F-4D97-AF65-F5344CB8AC3E}">
        <p14:creationId xmlns:p14="http://schemas.microsoft.com/office/powerpoint/2010/main" val="2264141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13589_08_14.jpg">
            <a:extLst>
              <a:ext uri="{FF2B5EF4-FFF2-40B4-BE49-F238E27FC236}">
                <a16:creationId xmlns:a16="http://schemas.microsoft.com/office/drawing/2014/main" id="{2C07CA54-1409-BE4F-8597-6188CF5488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152400"/>
            <a:ext cx="87947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3886F84B-7FE9-C441-B481-A98392E4805F}"/>
              </a:ext>
            </a:extLst>
          </p:cNvPr>
          <p:cNvGrpSpPr>
            <a:grpSpLocks/>
          </p:cNvGrpSpPr>
          <p:nvPr/>
        </p:nvGrpSpPr>
        <p:grpSpPr bwMode="auto">
          <a:xfrm>
            <a:off x="5486400" y="1905000"/>
            <a:ext cx="1752600" cy="1676400"/>
            <a:chOff x="3962400" y="1905000"/>
            <a:chExt cx="1752600" cy="1676400"/>
          </a:xfrm>
        </p:grpSpPr>
        <p:sp>
          <p:nvSpPr>
            <p:cNvPr id="68611" name="Oval 1">
              <a:extLst>
                <a:ext uri="{FF2B5EF4-FFF2-40B4-BE49-F238E27FC236}">
                  <a16:creationId xmlns:a16="http://schemas.microsoft.com/office/drawing/2014/main" id="{21705F85-D945-7D45-8327-A4B8DB67DC20}"/>
                </a:ext>
              </a:extLst>
            </p:cNvPr>
            <p:cNvSpPr>
              <a:spLocks noChangeArrowheads="1"/>
            </p:cNvSpPr>
            <p:nvPr/>
          </p:nvSpPr>
          <p:spPr bwMode="auto">
            <a:xfrm>
              <a:off x="3962400" y="1905000"/>
              <a:ext cx="1752600" cy="1676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3" name="TextBox 2">
              <a:extLst>
                <a:ext uri="{FF2B5EF4-FFF2-40B4-BE49-F238E27FC236}">
                  <a16:creationId xmlns:a16="http://schemas.microsoft.com/office/drawing/2014/main" id="{B33AC560-6BEC-8D47-8EE2-F66435BE293F}"/>
                </a:ext>
              </a:extLst>
            </p:cNvPr>
            <p:cNvSpPr txBox="1"/>
            <p:nvPr/>
          </p:nvSpPr>
          <p:spPr>
            <a:xfrm>
              <a:off x="4335398" y="2286000"/>
              <a:ext cx="1063753" cy="646331"/>
            </a:xfrm>
            <a:prstGeom prst="rect">
              <a:avLst/>
            </a:prstGeom>
            <a:noFill/>
          </p:spPr>
          <p:txBody>
            <a:bodyPr wrap="none">
              <a:spAutoFit/>
            </a:bodyPr>
            <a:lstStyle/>
            <a:p>
              <a:pPr algn="ctr">
                <a:defRPr/>
              </a:pPr>
              <a:r>
                <a:rPr lang="en-US" dirty="0">
                  <a:solidFill>
                    <a:srgbClr val="FF0000"/>
                  </a:solidFill>
                  <a:latin typeface="+mj-lt"/>
                  <a:ea typeface="MS PGothic" charset="0"/>
                  <a:cs typeface="MS PGothic" charset="0"/>
                </a:rPr>
                <a:t>Strongest</a:t>
              </a:r>
            </a:p>
            <a:p>
              <a:pPr algn="ctr">
                <a:defRPr/>
              </a:pPr>
              <a:r>
                <a:rPr lang="en-US" dirty="0">
                  <a:solidFill>
                    <a:srgbClr val="FF0000"/>
                  </a:solidFill>
                  <a:latin typeface="+mj-lt"/>
                  <a:ea typeface="MS PGothic" charset="0"/>
                  <a:cs typeface="MS PGothic" charset="0"/>
                </a:rPr>
                <a:t>Winds</a:t>
              </a:r>
            </a:p>
          </p:txBody>
        </p:sp>
      </p:grpSp>
    </p:spTree>
    <p:extLst>
      <p:ext uri="{BB962C8B-B14F-4D97-AF65-F5344CB8AC3E}">
        <p14:creationId xmlns:p14="http://schemas.microsoft.com/office/powerpoint/2010/main" val="2064271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13589_08_15.jpg">
            <a:extLst>
              <a:ext uri="{FF2B5EF4-FFF2-40B4-BE49-F238E27FC236}">
                <a16:creationId xmlns:a16="http://schemas.microsoft.com/office/drawing/2014/main" id="{8E9C5E50-6041-BE44-B573-30EF1DF4D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51943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1F09C13-1AEC-7C4F-878B-F6DEED4C9439}"/>
              </a:ext>
            </a:extLst>
          </p:cNvPr>
          <p:cNvSpPr txBox="1"/>
          <p:nvPr/>
        </p:nvSpPr>
        <p:spPr>
          <a:xfrm>
            <a:off x="6692385" y="171450"/>
            <a:ext cx="2883930" cy="923330"/>
          </a:xfrm>
          <a:prstGeom prst="rect">
            <a:avLst/>
          </a:prstGeom>
          <a:noFill/>
        </p:spPr>
        <p:txBody>
          <a:bodyPr wrap="none">
            <a:spAutoFit/>
          </a:bodyPr>
          <a:lstStyle/>
          <a:p>
            <a:pPr algn="ctr">
              <a:defRPr/>
            </a:pPr>
            <a:r>
              <a:rPr lang="en-US" dirty="0">
                <a:latin typeface="+mj-lt"/>
                <a:ea typeface="MS PGothic" charset="0"/>
                <a:cs typeface="MS PGothic" charset="0"/>
              </a:rPr>
              <a:t>Three-Dimensional Depiction</a:t>
            </a:r>
          </a:p>
          <a:p>
            <a:pPr algn="ctr">
              <a:defRPr/>
            </a:pPr>
            <a:r>
              <a:rPr lang="en-US" dirty="0">
                <a:latin typeface="+mj-lt"/>
                <a:ea typeface="MS PGothic" charset="0"/>
                <a:cs typeface="MS PGothic" charset="0"/>
              </a:rPr>
              <a:t>of an Upper Air Constant </a:t>
            </a:r>
          </a:p>
          <a:p>
            <a:pPr algn="ctr">
              <a:defRPr/>
            </a:pPr>
            <a:r>
              <a:rPr lang="en-US" dirty="0">
                <a:latin typeface="+mj-lt"/>
                <a:ea typeface="MS PGothic" charset="0"/>
                <a:cs typeface="MS PGothic" charset="0"/>
              </a:rPr>
              <a:t>Height Surface</a:t>
            </a:r>
          </a:p>
        </p:txBody>
      </p:sp>
    </p:spTree>
    <p:extLst>
      <p:ext uri="{BB962C8B-B14F-4D97-AF65-F5344CB8AC3E}">
        <p14:creationId xmlns:p14="http://schemas.microsoft.com/office/powerpoint/2010/main" val="333826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13589_10_f2.jpg">
            <a:extLst>
              <a:ext uri="{FF2B5EF4-FFF2-40B4-BE49-F238E27FC236}">
                <a16:creationId xmlns:a16="http://schemas.microsoft.com/office/drawing/2014/main" id="{D760783B-C092-7C41-AC2B-958913A5D6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989" y="152400"/>
            <a:ext cx="78200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079F6F-E662-304A-92B1-733DFFDEE239}"/>
              </a:ext>
            </a:extLst>
          </p:cNvPr>
          <p:cNvSpPr txBox="1"/>
          <p:nvPr/>
        </p:nvSpPr>
        <p:spPr>
          <a:xfrm>
            <a:off x="5257800" y="4876801"/>
            <a:ext cx="1318246" cy="646331"/>
          </a:xfrm>
          <a:prstGeom prst="rect">
            <a:avLst/>
          </a:prstGeom>
          <a:noFill/>
        </p:spPr>
        <p:txBody>
          <a:bodyPr wrap="none">
            <a:spAutoFit/>
          </a:bodyPr>
          <a:lstStyle/>
          <a:p>
            <a:pPr>
              <a:defRPr/>
            </a:pPr>
            <a:r>
              <a:rPr lang="en-US" sz="3600" dirty="0">
                <a:latin typeface="+mj-lt"/>
                <a:ea typeface="MS PGothic" charset="0"/>
                <a:cs typeface="MS PGothic" charset="0"/>
              </a:rPr>
              <a:t>Warm</a:t>
            </a:r>
          </a:p>
        </p:txBody>
      </p:sp>
      <p:sp>
        <p:nvSpPr>
          <p:cNvPr id="4" name="TextBox 3">
            <a:extLst>
              <a:ext uri="{FF2B5EF4-FFF2-40B4-BE49-F238E27FC236}">
                <a16:creationId xmlns:a16="http://schemas.microsoft.com/office/drawing/2014/main" id="{FA23FCA5-646C-B445-80B1-C6BABD63DE66}"/>
              </a:ext>
            </a:extLst>
          </p:cNvPr>
          <p:cNvSpPr txBox="1"/>
          <p:nvPr/>
        </p:nvSpPr>
        <p:spPr>
          <a:xfrm>
            <a:off x="4276726" y="1752601"/>
            <a:ext cx="1015021" cy="646331"/>
          </a:xfrm>
          <a:prstGeom prst="rect">
            <a:avLst/>
          </a:prstGeom>
          <a:noFill/>
        </p:spPr>
        <p:txBody>
          <a:bodyPr wrap="none">
            <a:spAutoFit/>
          </a:bodyPr>
          <a:lstStyle/>
          <a:p>
            <a:pPr>
              <a:defRPr/>
            </a:pPr>
            <a:r>
              <a:rPr lang="en-US" sz="3600" dirty="0">
                <a:solidFill>
                  <a:schemeClr val="bg1"/>
                </a:solidFill>
                <a:latin typeface="+mj-lt"/>
                <a:ea typeface="MS PGothic" charset="0"/>
                <a:cs typeface="MS PGothic" charset="0"/>
              </a:rPr>
              <a:t>Cold</a:t>
            </a:r>
          </a:p>
        </p:txBody>
      </p:sp>
      <p:sp>
        <p:nvSpPr>
          <p:cNvPr id="5" name="TextBox 4">
            <a:extLst>
              <a:ext uri="{FF2B5EF4-FFF2-40B4-BE49-F238E27FC236}">
                <a16:creationId xmlns:a16="http://schemas.microsoft.com/office/drawing/2014/main" id="{58DC85AF-BA4C-4F47-A15E-99F5FF3AFDF1}"/>
              </a:ext>
            </a:extLst>
          </p:cNvPr>
          <p:cNvSpPr txBox="1"/>
          <p:nvPr/>
        </p:nvSpPr>
        <p:spPr>
          <a:xfrm>
            <a:off x="7239001" y="2057401"/>
            <a:ext cx="1015021" cy="646331"/>
          </a:xfrm>
          <a:prstGeom prst="rect">
            <a:avLst/>
          </a:prstGeom>
          <a:noFill/>
        </p:spPr>
        <p:txBody>
          <a:bodyPr wrap="none">
            <a:spAutoFit/>
          </a:bodyPr>
          <a:lstStyle/>
          <a:p>
            <a:pPr>
              <a:defRPr/>
            </a:pPr>
            <a:r>
              <a:rPr lang="en-US" sz="3600" dirty="0">
                <a:solidFill>
                  <a:schemeClr val="bg1"/>
                </a:solidFill>
                <a:latin typeface="+mj-lt"/>
                <a:ea typeface="MS PGothic" charset="0"/>
                <a:cs typeface="MS PGothic" charset="0"/>
              </a:rPr>
              <a:t>Cold</a:t>
            </a:r>
          </a:p>
        </p:txBody>
      </p:sp>
      <p:grpSp>
        <p:nvGrpSpPr>
          <p:cNvPr id="12" name="Group 11">
            <a:extLst>
              <a:ext uri="{FF2B5EF4-FFF2-40B4-BE49-F238E27FC236}">
                <a16:creationId xmlns:a16="http://schemas.microsoft.com/office/drawing/2014/main" id="{A8B4CB3A-BB47-DB48-B865-D54484EF9740}"/>
              </a:ext>
            </a:extLst>
          </p:cNvPr>
          <p:cNvGrpSpPr>
            <a:grpSpLocks/>
          </p:cNvGrpSpPr>
          <p:nvPr/>
        </p:nvGrpSpPr>
        <p:grpSpPr bwMode="auto">
          <a:xfrm>
            <a:off x="4114800" y="4267198"/>
            <a:ext cx="3657600" cy="584775"/>
            <a:chOff x="2590800" y="4267200"/>
            <a:chExt cx="3657600" cy="585352"/>
          </a:xfrm>
        </p:grpSpPr>
        <p:sp>
          <p:nvSpPr>
            <p:cNvPr id="3" name="TextBox 2">
              <a:extLst>
                <a:ext uri="{FF2B5EF4-FFF2-40B4-BE49-F238E27FC236}">
                  <a16:creationId xmlns:a16="http://schemas.microsoft.com/office/drawing/2014/main" id="{B44337CC-4977-2740-A761-95E409B277E9}"/>
                </a:ext>
              </a:extLst>
            </p:cNvPr>
            <p:cNvSpPr txBox="1"/>
            <p:nvPr/>
          </p:nvSpPr>
          <p:spPr>
            <a:xfrm>
              <a:off x="3810000" y="4267200"/>
              <a:ext cx="1321965" cy="585352"/>
            </a:xfrm>
            <a:prstGeom prst="rect">
              <a:avLst/>
            </a:prstGeom>
            <a:noFill/>
            <a:ln>
              <a:noFill/>
            </a:ln>
          </p:spPr>
          <p:txBody>
            <a:bodyPr wrap="none">
              <a:spAutoFit/>
            </a:bodyPr>
            <a:lstStyle/>
            <a:p>
              <a:pPr>
                <a:defRPr/>
              </a:pPr>
              <a:r>
                <a:rPr lang="en-US" sz="3200" dirty="0">
                  <a:solidFill>
                    <a:srgbClr val="008000"/>
                  </a:solidFill>
                  <a:latin typeface="+mj-lt"/>
                  <a:ea typeface="MS PGothic" charset="0"/>
                  <a:cs typeface="MS PGothic" charset="0"/>
                </a:rPr>
                <a:t>Trough</a:t>
              </a:r>
            </a:p>
          </p:txBody>
        </p:sp>
        <p:cxnSp>
          <p:nvCxnSpPr>
            <p:cNvPr id="7" name="Straight Arrow Connector 6">
              <a:extLst>
                <a:ext uri="{FF2B5EF4-FFF2-40B4-BE49-F238E27FC236}">
                  <a16:creationId xmlns:a16="http://schemas.microsoft.com/office/drawing/2014/main" id="{C204A2CA-AD9F-2841-B86B-CDD93BA52CE6}"/>
                </a:ext>
              </a:extLst>
            </p:cNvPr>
            <p:cNvCxnSpPr/>
            <p:nvPr/>
          </p:nvCxnSpPr>
          <p:spPr bwMode="auto">
            <a:xfrm flipH="1" flipV="1">
              <a:off x="2590800" y="4419750"/>
              <a:ext cx="1295400" cy="152550"/>
            </a:xfrm>
            <a:prstGeom prst="straightConnector1">
              <a:avLst/>
            </a:prstGeom>
            <a:solidFill>
              <a:schemeClr val="accent1"/>
            </a:solidFill>
            <a:ln w="28575" cap="flat" cmpd="sng" algn="ctr">
              <a:solidFill>
                <a:schemeClr val="accent1">
                  <a:lumMod val="50000"/>
                </a:schemeClr>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9BBE8FBA-F17C-2D4D-82A8-0B1EAB27027B}"/>
                </a:ext>
              </a:extLst>
            </p:cNvPr>
            <p:cNvCxnSpPr/>
            <p:nvPr/>
          </p:nvCxnSpPr>
          <p:spPr bwMode="auto">
            <a:xfrm flipV="1">
              <a:off x="5257800" y="4419750"/>
              <a:ext cx="990600" cy="152550"/>
            </a:xfrm>
            <a:prstGeom prst="straightConnector1">
              <a:avLst/>
            </a:prstGeom>
            <a:solidFill>
              <a:schemeClr val="accent1"/>
            </a:solidFill>
            <a:ln w="28575" cap="flat" cmpd="sng" algn="ctr">
              <a:solidFill>
                <a:schemeClr val="accent1">
                  <a:lumMod val="50000"/>
                </a:schemeClr>
              </a:solidFill>
              <a:prstDash val="solid"/>
              <a:round/>
              <a:headEnd type="none" w="med" len="med"/>
              <a:tailEnd type="arrow"/>
            </a:ln>
            <a:effectLst/>
          </p:spPr>
        </p:cxnSp>
      </p:grpSp>
      <p:grpSp>
        <p:nvGrpSpPr>
          <p:cNvPr id="17" name="Group 16">
            <a:extLst>
              <a:ext uri="{FF2B5EF4-FFF2-40B4-BE49-F238E27FC236}">
                <a16:creationId xmlns:a16="http://schemas.microsoft.com/office/drawing/2014/main" id="{AFA35A15-3AE2-4F49-B3F4-4E283AE0502E}"/>
              </a:ext>
            </a:extLst>
          </p:cNvPr>
          <p:cNvGrpSpPr>
            <a:grpSpLocks/>
          </p:cNvGrpSpPr>
          <p:nvPr/>
        </p:nvGrpSpPr>
        <p:grpSpPr bwMode="auto">
          <a:xfrm>
            <a:off x="6248401" y="838200"/>
            <a:ext cx="2202740" cy="1295400"/>
            <a:chOff x="4724400" y="838200"/>
            <a:chExt cx="2203196" cy="1295400"/>
          </a:xfrm>
        </p:grpSpPr>
        <p:sp>
          <p:nvSpPr>
            <p:cNvPr id="15" name="TextBox 14">
              <a:extLst>
                <a:ext uri="{FF2B5EF4-FFF2-40B4-BE49-F238E27FC236}">
                  <a16:creationId xmlns:a16="http://schemas.microsoft.com/office/drawing/2014/main" id="{EC06643B-F884-ED48-8CD8-B916F98618D2}"/>
                </a:ext>
              </a:extLst>
            </p:cNvPr>
            <p:cNvSpPr txBox="1"/>
            <p:nvPr/>
          </p:nvSpPr>
          <p:spPr>
            <a:xfrm>
              <a:off x="5943853" y="838200"/>
              <a:ext cx="983743" cy="523220"/>
            </a:xfrm>
            <a:prstGeom prst="rect">
              <a:avLst/>
            </a:prstGeom>
            <a:noFill/>
          </p:spPr>
          <p:txBody>
            <a:bodyPr wrap="none">
              <a:spAutoFit/>
            </a:bodyPr>
            <a:lstStyle/>
            <a:p>
              <a:pPr>
                <a:defRPr/>
              </a:pPr>
              <a:r>
                <a:rPr lang="en-US" sz="2800" dirty="0">
                  <a:solidFill>
                    <a:srgbClr val="FFFF00"/>
                  </a:solidFill>
                  <a:latin typeface="+mj-lt"/>
                  <a:ea typeface="MS PGothic" charset="0"/>
                  <a:cs typeface="MS PGothic" charset="0"/>
                </a:rPr>
                <a:t>Ridge</a:t>
              </a:r>
            </a:p>
          </p:txBody>
        </p:sp>
        <p:cxnSp>
          <p:nvCxnSpPr>
            <p:cNvPr id="72723" name="Straight Arrow Connector 15">
              <a:extLst>
                <a:ext uri="{FF2B5EF4-FFF2-40B4-BE49-F238E27FC236}">
                  <a16:creationId xmlns:a16="http://schemas.microsoft.com/office/drawing/2014/main" id="{3C9BEC70-7EA5-6544-BC48-CF87C28EC649}"/>
                </a:ext>
              </a:extLst>
            </p:cNvPr>
            <p:cNvCxnSpPr>
              <a:cxnSpLocks noChangeShapeType="1"/>
            </p:cNvCxnSpPr>
            <p:nvPr/>
          </p:nvCxnSpPr>
          <p:spPr bwMode="auto">
            <a:xfrm flipH="1">
              <a:off x="4724400" y="1295400"/>
              <a:ext cx="1447800" cy="838200"/>
            </a:xfrm>
            <a:prstGeom prst="straightConnector1">
              <a:avLst/>
            </a:prstGeom>
            <a:noFill/>
            <a:ln w="38100">
              <a:solidFill>
                <a:srgbClr val="FFFF00"/>
              </a:solidFill>
              <a:round/>
              <a:headEnd/>
              <a:tailEnd type="arrow" w="med" len="med"/>
            </a:ln>
            <a:extLst>
              <a:ext uri="{909E8E84-426E-40DD-AFC4-6F175D3DCCD1}">
                <a14:hiddenFill xmlns:a14="http://schemas.microsoft.com/office/drawing/2010/main">
                  <a:noFill/>
                </a14:hiddenFill>
              </a:ext>
            </a:extLst>
          </p:spPr>
        </p:cxnSp>
      </p:grpSp>
      <p:grpSp>
        <p:nvGrpSpPr>
          <p:cNvPr id="28" name="Group 27">
            <a:extLst>
              <a:ext uri="{FF2B5EF4-FFF2-40B4-BE49-F238E27FC236}">
                <a16:creationId xmlns:a16="http://schemas.microsoft.com/office/drawing/2014/main" id="{CD5CC001-7BD7-B741-B68F-BD360A281392}"/>
              </a:ext>
            </a:extLst>
          </p:cNvPr>
          <p:cNvGrpSpPr>
            <a:grpSpLocks/>
          </p:cNvGrpSpPr>
          <p:nvPr/>
        </p:nvGrpSpPr>
        <p:grpSpPr bwMode="auto">
          <a:xfrm>
            <a:off x="2776250" y="1295400"/>
            <a:ext cx="2481551" cy="2286000"/>
            <a:chOff x="1252249" y="1295400"/>
            <a:chExt cx="2481551" cy="2286000"/>
          </a:xfrm>
        </p:grpSpPr>
        <p:sp>
          <p:nvSpPr>
            <p:cNvPr id="18" name="TextBox 17">
              <a:extLst>
                <a:ext uri="{FF2B5EF4-FFF2-40B4-BE49-F238E27FC236}">
                  <a16:creationId xmlns:a16="http://schemas.microsoft.com/office/drawing/2014/main" id="{6DD0E4ED-E983-BF4A-813C-335ED449188B}"/>
                </a:ext>
              </a:extLst>
            </p:cNvPr>
            <p:cNvSpPr txBox="1"/>
            <p:nvPr/>
          </p:nvSpPr>
          <p:spPr>
            <a:xfrm>
              <a:off x="3263900" y="2873375"/>
              <a:ext cx="469900" cy="708025"/>
            </a:xfrm>
            <a:prstGeom prst="rect">
              <a:avLst/>
            </a:prstGeom>
            <a:noFill/>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defRPr/>
              </a:pPr>
              <a:r>
                <a:rPr lang="en-US" altLang="en-US" sz="4000">
                  <a:solidFill>
                    <a:srgbClr val="FF0000"/>
                  </a:solidFill>
                  <a:effectLst>
                    <a:outerShdw blurRad="38100" dist="38100" dir="2700000" algn="tl">
                      <a:srgbClr val="C0C0C0"/>
                    </a:outerShdw>
                  </a:effectLst>
                  <a:latin typeface="Helvetica" pitchFamily="2" charset="0"/>
                </a:rPr>
                <a:t>L</a:t>
              </a:r>
            </a:p>
          </p:txBody>
        </p:sp>
        <p:grpSp>
          <p:nvGrpSpPr>
            <p:cNvPr id="72719" name="Group 26">
              <a:extLst>
                <a:ext uri="{FF2B5EF4-FFF2-40B4-BE49-F238E27FC236}">
                  <a16:creationId xmlns:a16="http://schemas.microsoft.com/office/drawing/2014/main" id="{91ABB3AC-4A03-D94D-A172-1C9823D85F92}"/>
                </a:ext>
              </a:extLst>
            </p:cNvPr>
            <p:cNvGrpSpPr>
              <a:grpSpLocks/>
            </p:cNvGrpSpPr>
            <p:nvPr/>
          </p:nvGrpSpPr>
          <p:grpSpPr bwMode="auto">
            <a:xfrm>
              <a:off x="1252249" y="1295400"/>
              <a:ext cx="2024351" cy="1828800"/>
              <a:chOff x="1252249" y="1295400"/>
              <a:chExt cx="2024351" cy="1828800"/>
            </a:xfrm>
          </p:grpSpPr>
          <p:sp>
            <p:nvSpPr>
              <p:cNvPr id="19" name="TextBox 18">
                <a:extLst>
                  <a:ext uri="{FF2B5EF4-FFF2-40B4-BE49-F238E27FC236}">
                    <a16:creationId xmlns:a16="http://schemas.microsoft.com/office/drawing/2014/main" id="{FB1413F4-6312-064C-83E6-535E9755A1AB}"/>
                  </a:ext>
                </a:extLst>
              </p:cNvPr>
              <p:cNvSpPr txBox="1"/>
              <p:nvPr/>
            </p:nvSpPr>
            <p:spPr>
              <a:xfrm>
                <a:off x="1252249" y="1295400"/>
                <a:ext cx="873701" cy="646331"/>
              </a:xfrm>
              <a:prstGeom prst="rect">
                <a:avLst/>
              </a:prstGeom>
              <a:noFill/>
            </p:spPr>
            <p:txBody>
              <a:bodyPr wrap="none">
                <a:spAutoFit/>
              </a:bodyPr>
              <a:lstStyle/>
              <a:p>
                <a:pPr algn="ctr">
                  <a:defRPr/>
                </a:pPr>
                <a:r>
                  <a:rPr lang="en-US" dirty="0">
                    <a:solidFill>
                      <a:srgbClr val="FF0000"/>
                    </a:solidFill>
                    <a:latin typeface="+mj-lt"/>
                    <a:ea typeface="MS PGothic" charset="0"/>
                    <a:cs typeface="MS PGothic" charset="0"/>
                  </a:rPr>
                  <a:t>Surface</a:t>
                </a:r>
                <a:br>
                  <a:rPr lang="en-US" dirty="0">
                    <a:solidFill>
                      <a:srgbClr val="FF0000"/>
                    </a:solidFill>
                    <a:latin typeface="+mj-lt"/>
                    <a:ea typeface="MS PGothic" charset="0"/>
                    <a:cs typeface="MS PGothic" charset="0"/>
                  </a:rPr>
                </a:br>
                <a:r>
                  <a:rPr lang="en-US" dirty="0">
                    <a:solidFill>
                      <a:srgbClr val="FF0000"/>
                    </a:solidFill>
                    <a:latin typeface="+mj-lt"/>
                    <a:ea typeface="MS PGothic" charset="0"/>
                    <a:cs typeface="MS PGothic" charset="0"/>
                  </a:rPr>
                  <a:t>Low</a:t>
                </a:r>
              </a:p>
            </p:txBody>
          </p:sp>
          <p:cxnSp>
            <p:nvCxnSpPr>
              <p:cNvPr id="72721" name="Straight Arrow Connector 21">
                <a:extLst>
                  <a:ext uri="{FF2B5EF4-FFF2-40B4-BE49-F238E27FC236}">
                    <a16:creationId xmlns:a16="http://schemas.microsoft.com/office/drawing/2014/main" id="{C4CF5734-022B-134C-BDE8-E002F088C864}"/>
                  </a:ext>
                </a:extLst>
              </p:cNvPr>
              <p:cNvCxnSpPr>
                <a:cxnSpLocks noChangeShapeType="1"/>
              </p:cNvCxnSpPr>
              <p:nvPr/>
            </p:nvCxnSpPr>
            <p:spPr bwMode="auto">
              <a:xfrm>
                <a:off x="2057400" y="1905000"/>
                <a:ext cx="1219200" cy="1219200"/>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grpSp>
      </p:grpSp>
      <p:grpSp>
        <p:nvGrpSpPr>
          <p:cNvPr id="29" name="Group 28">
            <a:extLst>
              <a:ext uri="{FF2B5EF4-FFF2-40B4-BE49-F238E27FC236}">
                <a16:creationId xmlns:a16="http://schemas.microsoft.com/office/drawing/2014/main" id="{1E26256E-2CAF-B34D-B649-78531EC1DCDB}"/>
              </a:ext>
            </a:extLst>
          </p:cNvPr>
          <p:cNvGrpSpPr>
            <a:grpSpLocks/>
          </p:cNvGrpSpPr>
          <p:nvPr/>
        </p:nvGrpSpPr>
        <p:grpSpPr bwMode="auto">
          <a:xfrm>
            <a:off x="6705600" y="1455739"/>
            <a:ext cx="2710150" cy="2147887"/>
            <a:chOff x="5181600" y="1455003"/>
            <a:chExt cx="2710150" cy="2148483"/>
          </a:xfrm>
        </p:grpSpPr>
        <p:sp>
          <p:nvSpPr>
            <p:cNvPr id="20" name="TextBox 19">
              <a:extLst>
                <a:ext uri="{FF2B5EF4-FFF2-40B4-BE49-F238E27FC236}">
                  <a16:creationId xmlns:a16="http://schemas.microsoft.com/office/drawing/2014/main" id="{D8D89E3B-118B-FA4F-A4DE-2ADF78EB3A43}"/>
                </a:ext>
              </a:extLst>
            </p:cNvPr>
            <p:cNvSpPr txBox="1"/>
            <p:nvPr/>
          </p:nvSpPr>
          <p:spPr>
            <a:xfrm>
              <a:off x="5181600" y="2895265"/>
              <a:ext cx="555625" cy="708221"/>
            </a:xfrm>
            <a:prstGeom prst="rect">
              <a:avLst/>
            </a:prstGeom>
            <a:noFill/>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defRPr/>
              </a:pPr>
              <a:r>
                <a:rPr lang="en-US" altLang="en-US" sz="4000">
                  <a:solidFill>
                    <a:srgbClr val="FF0000"/>
                  </a:solidFill>
                  <a:effectLst>
                    <a:outerShdw blurRad="38100" dist="38100" dir="2700000" algn="tl">
                      <a:srgbClr val="C0C0C0"/>
                    </a:outerShdw>
                  </a:effectLst>
                  <a:latin typeface="Helvetica" pitchFamily="2" charset="0"/>
                </a:rPr>
                <a:t>H</a:t>
              </a:r>
            </a:p>
          </p:txBody>
        </p:sp>
        <p:grpSp>
          <p:nvGrpSpPr>
            <p:cNvPr id="72715" name="Group 25">
              <a:extLst>
                <a:ext uri="{FF2B5EF4-FFF2-40B4-BE49-F238E27FC236}">
                  <a16:creationId xmlns:a16="http://schemas.microsoft.com/office/drawing/2014/main" id="{BD53240A-294C-FB46-AA80-36FE687C1994}"/>
                </a:ext>
              </a:extLst>
            </p:cNvPr>
            <p:cNvGrpSpPr>
              <a:grpSpLocks/>
            </p:cNvGrpSpPr>
            <p:nvPr/>
          </p:nvGrpSpPr>
          <p:grpSpPr bwMode="auto">
            <a:xfrm>
              <a:off x="5715000" y="1455003"/>
              <a:ext cx="2176750" cy="1745397"/>
              <a:chOff x="5715000" y="1455003"/>
              <a:chExt cx="2176750" cy="1745397"/>
            </a:xfrm>
          </p:grpSpPr>
          <p:sp>
            <p:nvSpPr>
              <p:cNvPr id="24" name="TextBox 23">
                <a:extLst>
                  <a:ext uri="{FF2B5EF4-FFF2-40B4-BE49-F238E27FC236}">
                    <a16:creationId xmlns:a16="http://schemas.microsoft.com/office/drawing/2014/main" id="{F4769798-CFB8-DC4A-8620-C98764FF336F}"/>
                  </a:ext>
                </a:extLst>
              </p:cNvPr>
              <p:cNvSpPr txBox="1"/>
              <p:nvPr/>
            </p:nvSpPr>
            <p:spPr>
              <a:xfrm>
                <a:off x="7018049" y="1455003"/>
                <a:ext cx="873701" cy="646510"/>
              </a:xfrm>
              <a:prstGeom prst="rect">
                <a:avLst/>
              </a:prstGeom>
              <a:noFill/>
            </p:spPr>
            <p:txBody>
              <a:bodyPr wrap="none">
                <a:spAutoFit/>
              </a:bodyPr>
              <a:lstStyle/>
              <a:p>
                <a:pPr algn="ctr">
                  <a:defRPr/>
                </a:pPr>
                <a:r>
                  <a:rPr lang="en-US" dirty="0">
                    <a:solidFill>
                      <a:srgbClr val="FF0000"/>
                    </a:solidFill>
                    <a:latin typeface="+mj-lt"/>
                    <a:ea typeface="MS PGothic" charset="0"/>
                    <a:cs typeface="MS PGothic" charset="0"/>
                  </a:rPr>
                  <a:t>Surface</a:t>
                </a:r>
                <a:br>
                  <a:rPr lang="en-US" dirty="0">
                    <a:solidFill>
                      <a:srgbClr val="FF0000"/>
                    </a:solidFill>
                    <a:latin typeface="+mj-lt"/>
                    <a:ea typeface="MS PGothic" charset="0"/>
                    <a:cs typeface="MS PGothic" charset="0"/>
                  </a:rPr>
                </a:br>
                <a:r>
                  <a:rPr lang="en-US" dirty="0">
                    <a:solidFill>
                      <a:srgbClr val="FF0000"/>
                    </a:solidFill>
                    <a:latin typeface="+mj-lt"/>
                    <a:ea typeface="MS PGothic" charset="0"/>
                    <a:cs typeface="MS PGothic" charset="0"/>
                  </a:rPr>
                  <a:t>High</a:t>
                </a:r>
              </a:p>
            </p:txBody>
          </p:sp>
          <p:cxnSp>
            <p:nvCxnSpPr>
              <p:cNvPr id="72717" name="Straight Arrow Connector 24">
                <a:extLst>
                  <a:ext uri="{FF2B5EF4-FFF2-40B4-BE49-F238E27FC236}">
                    <a16:creationId xmlns:a16="http://schemas.microsoft.com/office/drawing/2014/main" id="{4D595F7E-7E0D-2443-B837-FF21369D1459}"/>
                  </a:ext>
                </a:extLst>
              </p:cNvPr>
              <p:cNvCxnSpPr>
                <a:cxnSpLocks noChangeShapeType="1"/>
              </p:cNvCxnSpPr>
              <p:nvPr/>
            </p:nvCxnSpPr>
            <p:spPr bwMode="auto">
              <a:xfrm flipH="1">
                <a:off x="5715000" y="2286000"/>
                <a:ext cx="1752600" cy="914400"/>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grpSp>
      </p:grpSp>
      <p:sp>
        <p:nvSpPr>
          <p:cNvPr id="6" name="TextBox 5">
            <a:extLst>
              <a:ext uri="{FF2B5EF4-FFF2-40B4-BE49-F238E27FC236}">
                <a16:creationId xmlns:a16="http://schemas.microsoft.com/office/drawing/2014/main" id="{C3F743AC-BBEF-4A44-8E8B-0479A1F486B1}"/>
              </a:ext>
            </a:extLst>
          </p:cNvPr>
          <p:cNvSpPr txBox="1"/>
          <p:nvPr/>
        </p:nvSpPr>
        <p:spPr>
          <a:xfrm>
            <a:off x="2571751" y="5867401"/>
            <a:ext cx="5027017" cy="646331"/>
          </a:xfrm>
          <a:prstGeom prst="rect">
            <a:avLst/>
          </a:prstGeom>
          <a:solidFill>
            <a:srgbClr val="FFFFFF"/>
          </a:solidFill>
        </p:spPr>
        <p:txBody>
          <a:bodyPr wrap="none">
            <a:spAutoFit/>
          </a:bodyPr>
          <a:lstStyle/>
          <a:p>
            <a:pPr>
              <a:defRPr/>
            </a:pPr>
            <a:r>
              <a:rPr lang="en-US" dirty="0">
                <a:solidFill>
                  <a:schemeClr val="accent2"/>
                </a:solidFill>
                <a:latin typeface="+mj-lt"/>
                <a:ea typeface="MS PGothic" charset="0"/>
                <a:cs typeface="MS PGothic" charset="0"/>
              </a:rPr>
              <a:t>Surface lows form downstream of upper air troughs.</a:t>
            </a:r>
          </a:p>
          <a:p>
            <a:pPr>
              <a:defRPr/>
            </a:pPr>
            <a:r>
              <a:rPr lang="en-US" dirty="0">
                <a:solidFill>
                  <a:schemeClr val="accent2"/>
                </a:solidFill>
                <a:latin typeface="+mj-lt"/>
                <a:ea typeface="MS PGothic" charset="0"/>
                <a:cs typeface="MS PGothic" charset="0"/>
              </a:rPr>
              <a:t>Surface highs form downstream of upper air ridges.</a:t>
            </a:r>
          </a:p>
        </p:txBody>
      </p:sp>
    </p:spTree>
    <p:extLst>
      <p:ext uri="{BB962C8B-B14F-4D97-AF65-F5344CB8AC3E}">
        <p14:creationId xmlns:p14="http://schemas.microsoft.com/office/powerpoint/2010/main" val="347259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13589_10_12.jpg">
            <a:extLst>
              <a:ext uri="{FF2B5EF4-FFF2-40B4-BE49-F238E27FC236}">
                <a16:creationId xmlns:a16="http://schemas.microsoft.com/office/drawing/2014/main" id="{650B53F1-FFBA-AA4D-85DE-6FC1496A97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8995" y="436563"/>
            <a:ext cx="6689725"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4F35B8E-3559-9448-8FE5-D01B3CE6B565}"/>
              </a:ext>
            </a:extLst>
          </p:cNvPr>
          <p:cNvSpPr txBox="1"/>
          <p:nvPr/>
        </p:nvSpPr>
        <p:spPr>
          <a:xfrm>
            <a:off x="5029200" y="0"/>
            <a:ext cx="1249316" cy="369332"/>
          </a:xfrm>
          <a:prstGeom prst="rect">
            <a:avLst/>
          </a:prstGeom>
          <a:noFill/>
        </p:spPr>
        <p:txBody>
          <a:bodyPr wrap="none">
            <a:spAutoFit/>
          </a:bodyPr>
          <a:lstStyle/>
          <a:p>
            <a:pPr>
              <a:defRPr/>
            </a:pPr>
            <a:r>
              <a:rPr lang="en-US" dirty="0">
                <a:latin typeface="+mj-lt"/>
                <a:ea typeface="MS PGothic" charset="0"/>
                <a:cs typeface="MS PGothic" charset="0"/>
              </a:rPr>
              <a:t>Jet Streams</a:t>
            </a:r>
          </a:p>
        </p:txBody>
      </p:sp>
      <p:sp>
        <p:nvSpPr>
          <p:cNvPr id="3" name="TextBox 2">
            <a:extLst>
              <a:ext uri="{FF2B5EF4-FFF2-40B4-BE49-F238E27FC236}">
                <a16:creationId xmlns:a16="http://schemas.microsoft.com/office/drawing/2014/main" id="{488241CA-7BB8-9E4C-BA55-EFA0A89855B0}"/>
              </a:ext>
            </a:extLst>
          </p:cNvPr>
          <p:cNvSpPr txBox="1"/>
          <p:nvPr/>
        </p:nvSpPr>
        <p:spPr>
          <a:xfrm>
            <a:off x="5562601" y="1295400"/>
            <a:ext cx="692177" cy="369332"/>
          </a:xfrm>
          <a:prstGeom prst="rect">
            <a:avLst/>
          </a:prstGeom>
          <a:noFill/>
        </p:spPr>
        <p:txBody>
          <a:bodyPr wrap="none">
            <a:spAutoFit/>
          </a:bodyPr>
          <a:lstStyle/>
          <a:p>
            <a:pPr>
              <a:defRPr/>
            </a:pPr>
            <a:r>
              <a:rPr lang="en-US" dirty="0">
                <a:solidFill>
                  <a:schemeClr val="accent2">
                    <a:lumMod val="20000"/>
                    <a:lumOff val="80000"/>
                  </a:schemeClr>
                </a:solidFill>
                <a:latin typeface="+mj-lt"/>
                <a:ea typeface="MS PGothic" charset="0"/>
                <a:cs typeface="MS PGothic" charset="0"/>
              </a:rPr>
              <a:t>COLD</a:t>
            </a:r>
          </a:p>
        </p:txBody>
      </p:sp>
      <p:sp>
        <p:nvSpPr>
          <p:cNvPr id="6" name="TextBox 5">
            <a:extLst>
              <a:ext uri="{FF2B5EF4-FFF2-40B4-BE49-F238E27FC236}">
                <a16:creationId xmlns:a16="http://schemas.microsoft.com/office/drawing/2014/main" id="{6AB11643-A548-D044-A3DD-5A5747B227A9}"/>
              </a:ext>
            </a:extLst>
          </p:cNvPr>
          <p:cNvSpPr txBox="1"/>
          <p:nvPr/>
        </p:nvSpPr>
        <p:spPr>
          <a:xfrm>
            <a:off x="3581400" y="2895600"/>
            <a:ext cx="826958" cy="369332"/>
          </a:xfrm>
          <a:prstGeom prst="rect">
            <a:avLst/>
          </a:prstGeom>
          <a:noFill/>
        </p:spPr>
        <p:txBody>
          <a:bodyPr wrap="none">
            <a:spAutoFit/>
          </a:bodyPr>
          <a:lstStyle/>
          <a:p>
            <a:pPr>
              <a:defRPr/>
            </a:pPr>
            <a:r>
              <a:rPr lang="en-US" dirty="0">
                <a:solidFill>
                  <a:srgbClr val="FF3450"/>
                </a:solidFill>
                <a:latin typeface="+mj-lt"/>
                <a:ea typeface="MS PGothic" charset="0"/>
                <a:cs typeface="MS PGothic" charset="0"/>
              </a:rPr>
              <a:t>WARM</a:t>
            </a:r>
          </a:p>
        </p:txBody>
      </p:sp>
      <p:sp>
        <p:nvSpPr>
          <p:cNvPr id="7" name="TextBox 6">
            <a:extLst>
              <a:ext uri="{FF2B5EF4-FFF2-40B4-BE49-F238E27FC236}">
                <a16:creationId xmlns:a16="http://schemas.microsoft.com/office/drawing/2014/main" id="{631A71A5-BE56-B34D-BE21-33F795F0BC04}"/>
              </a:ext>
            </a:extLst>
          </p:cNvPr>
          <p:cNvSpPr txBox="1"/>
          <p:nvPr/>
        </p:nvSpPr>
        <p:spPr>
          <a:xfrm>
            <a:off x="5486400" y="3200400"/>
            <a:ext cx="826958" cy="369332"/>
          </a:xfrm>
          <a:prstGeom prst="rect">
            <a:avLst/>
          </a:prstGeom>
          <a:noFill/>
        </p:spPr>
        <p:txBody>
          <a:bodyPr wrap="none">
            <a:spAutoFit/>
          </a:bodyPr>
          <a:lstStyle/>
          <a:p>
            <a:pPr>
              <a:defRPr/>
            </a:pPr>
            <a:r>
              <a:rPr lang="en-US" dirty="0">
                <a:solidFill>
                  <a:srgbClr val="FF3450"/>
                </a:solidFill>
                <a:latin typeface="+mj-lt"/>
                <a:ea typeface="MS PGothic" charset="0"/>
                <a:cs typeface="MS PGothic" charset="0"/>
              </a:rPr>
              <a:t>WARM</a:t>
            </a:r>
          </a:p>
        </p:txBody>
      </p:sp>
      <p:sp>
        <p:nvSpPr>
          <p:cNvPr id="8" name="TextBox 7">
            <a:extLst>
              <a:ext uri="{FF2B5EF4-FFF2-40B4-BE49-F238E27FC236}">
                <a16:creationId xmlns:a16="http://schemas.microsoft.com/office/drawing/2014/main" id="{6310F42A-0DD1-6046-B5CC-FFB0396DB0CF}"/>
              </a:ext>
            </a:extLst>
          </p:cNvPr>
          <p:cNvSpPr txBox="1"/>
          <p:nvPr/>
        </p:nvSpPr>
        <p:spPr>
          <a:xfrm>
            <a:off x="7086600" y="2971800"/>
            <a:ext cx="826958" cy="369332"/>
          </a:xfrm>
          <a:prstGeom prst="rect">
            <a:avLst/>
          </a:prstGeom>
          <a:noFill/>
        </p:spPr>
        <p:txBody>
          <a:bodyPr wrap="none">
            <a:spAutoFit/>
          </a:bodyPr>
          <a:lstStyle/>
          <a:p>
            <a:pPr>
              <a:defRPr/>
            </a:pPr>
            <a:r>
              <a:rPr lang="en-US" dirty="0">
                <a:solidFill>
                  <a:srgbClr val="FF3450"/>
                </a:solidFill>
                <a:latin typeface="+mj-lt"/>
                <a:ea typeface="MS PGothic" charset="0"/>
                <a:cs typeface="MS PGothic" charset="0"/>
              </a:rPr>
              <a:t>WARM</a:t>
            </a:r>
          </a:p>
        </p:txBody>
      </p:sp>
      <p:sp>
        <p:nvSpPr>
          <p:cNvPr id="74759" name="TextBox 8">
            <a:extLst>
              <a:ext uri="{FF2B5EF4-FFF2-40B4-BE49-F238E27FC236}">
                <a16:creationId xmlns:a16="http://schemas.microsoft.com/office/drawing/2014/main" id="{2E2C3357-67C1-414C-BF8F-223D7CBC900B}"/>
              </a:ext>
            </a:extLst>
          </p:cNvPr>
          <p:cNvSpPr txBox="1">
            <a:spLocks noChangeArrowheads="1"/>
          </p:cNvSpPr>
          <p:nvPr/>
        </p:nvSpPr>
        <p:spPr bwMode="auto">
          <a:xfrm>
            <a:off x="9490563" y="5633720"/>
            <a:ext cx="2295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a:r>
              <a:rPr lang="en-US" altLang="en-US" sz="1600" dirty="0">
                <a:latin typeface="Arial" panose="020B0604020202020204" pitchFamily="34" charset="0"/>
              </a:rPr>
              <a:t>(Chap. 8, pp. 203–208)</a:t>
            </a:r>
          </a:p>
        </p:txBody>
      </p:sp>
      <p:sp>
        <p:nvSpPr>
          <p:cNvPr id="4" name="Rectangle 3">
            <a:extLst>
              <a:ext uri="{FF2B5EF4-FFF2-40B4-BE49-F238E27FC236}">
                <a16:creationId xmlns:a16="http://schemas.microsoft.com/office/drawing/2014/main" id="{9FAEE53E-B707-F54E-94E3-6E0DC1B72DBC}"/>
              </a:ext>
            </a:extLst>
          </p:cNvPr>
          <p:cNvSpPr/>
          <p:nvPr/>
        </p:nvSpPr>
        <p:spPr>
          <a:xfrm>
            <a:off x="9298298" y="5972274"/>
            <a:ext cx="2680349" cy="646331"/>
          </a:xfrm>
          <a:prstGeom prst="rect">
            <a:avLst/>
          </a:prstGeom>
        </p:spPr>
        <p:txBody>
          <a:bodyPr wrap="none">
            <a:spAutoFit/>
          </a:bodyPr>
          <a:lstStyle/>
          <a:p>
            <a:r>
              <a:rPr lang="en-US" dirty="0">
                <a:hlinkClick r:id="rId4"/>
              </a:rPr>
              <a:t>https://www.weather.gov/</a:t>
            </a:r>
            <a:endParaRPr lang="en-US" dirty="0"/>
          </a:p>
          <a:p>
            <a:r>
              <a:rPr lang="en-US" dirty="0" err="1"/>
              <a:t>jetstream</a:t>
            </a:r>
            <a:r>
              <a:rPr lang="en-US" dirty="0"/>
              <a:t>/</a:t>
            </a:r>
            <a:r>
              <a:rPr lang="en-US" dirty="0" err="1"/>
              <a:t>constant_intro</a:t>
            </a:r>
            <a:endParaRPr lang="en-US" dirty="0"/>
          </a:p>
        </p:txBody>
      </p:sp>
    </p:spTree>
    <p:extLst>
      <p:ext uri="{BB962C8B-B14F-4D97-AF65-F5344CB8AC3E}">
        <p14:creationId xmlns:p14="http://schemas.microsoft.com/office/powerpoint/2010/main" val="10402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5403</TotalTime>
  <Words>471</Words>
  <Application>Microsoft Macintosh PowerPoint</Application>
  <PresentationFormat>Widescreen</PresentationFormat>
  <Paragraphs>57</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Davis, Robert E (red3u)</cp:lastModifiedBy>
  <cp:revision>4</cp:revision>
  <dcterms:created xsi:type="dcterms:W3CDTF">2021-02-28T19:38:43Z</dcterms:created>
  <dcterms:modified xsi:type="dcterms:W3CDTF">2022-02-20T16:07:28Z</dcterms:modified>
</cp:coreProperties>
</file>