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350" r:id="rId2"/>
    <p:sldId id="397" r:id="rId3"/>
    <p:sldId id="409" r:id="rId4"/>
    <p:sldId id="410" r:id="rId5"/>
    <p:sldId id="375" r:id="rId6"/>
    <p:sldId id="376" r:id="rId7"/>
    <p:sldId id="286" r:id="rId8"/>
    <p:sldId id="411" r:id="rId9"/>
    <p:sldId id="274" r:id="rId10"/>
    <p:sldId id="294" r:id="rId11"/>
    <p:sldId id="319" r:id="rId12"/>
    <p:sldId id="329" r:id="rId13"/>
    <p:sldId id="339" r:id="rId14"/>
    <p:sldId id="342" r:id="rId15"/>
    <p:sldId id="343" r:id="rId16"/>
    <p:sldId id="344"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595">
          <p15:clr>
            <a:srgbClr val="A4A3A4"/>
          </p15:clr>
        </p15:guide>
        <p15:guide id="2" pos="29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3"/>
    <p:restoredTop sz="94694"/>
  </p:normalViewPr>
  <p:slideViewPr>
    <p:cSldViewPr snapToGrid="0">
      <p:cViewPr varScale="1">
        <p:scale>
          <a:sx n="121" d="100"/>
          <a:sy n="121" d="100"/>
        </p:scale>
        <p:origin x="384" y="176"/>
      </p:cViewPr>
      <p:guideLst>
        <p:guide orient="horz" pos="595"/>
        <p:guide pos="29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3120"/>
    </p:cViewPr>
  </p:sorterViewPr>
  <p:notesViewPr>
    <p:cSldViewPr snapToGrid="0">
      <p:cViewPr varScale="1">
        <p:scale>
          <a:sx n="95" d="100"/>
          <a:sy n="95" d="100"/>
        </p:scale>
        <p:origin x="-226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35123C7-3713-D14A-B88A-8645BBE37EB9}"/>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7171" name="Rectangle 3">
            <a:extLst>
              <a:ext uri="{FF2B5EF4-FFF2-40B4-BE49-F238E27FC236}">
                <a16:creationId xmlns:a16="http://schemas.microsoft.com/office/drawing/2014/main" id="{3950ABF8-7386-2D48-8AED-F15ECD31047A}"/>
              </a:ext>
            </a:extLst>
          </p:cNvPr>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3316" name="Rectangle 4">
            <a:extLst>
              <a:ext uri="{FF2B5EF4-FFF2-40B4-BE49-F238E27FC236}">
                <a16:creationId xmlns:a16="http://schemas.microsoft.com/office/drawing/2014/main" id="{C9C1BE78-E249-A946-B002-79C828C2C0D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D9F099E2-D534-5249-97FE-030AAE4D5131}"/>
              </a:ext>
            </a:extLst>
          </p:cNvPr>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a:extLst>
              <a:ext uri="{FF2B5EF4-FFF2-40B4-BE49-F238E27FC236}">
                <a16:creationId xmlns:a16="http://schemas.microsoft.com/office/drawing/2014/main" id="{8AC6899E-4018-7242-9854-E44CB2FB7824}"/>
              </a:ext>
            </a:extLst>
          </p:cNvPr>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7175" name="Rectangle 7">
            <a:extLst>
              <a:ext uri="{FF2B5EF4-FFF2-40B4-BE49-F238E27FC236}">
                <a16:creationId xmlns:a16="http://schemas.microsoft.com/office/drawing/2014/main" id="{91001594-2B31-A94E-8373-304338081969}"/>
              </a:ext>
            </a:extLst>
          </p:cNvPr>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pPr>
              <a:defRPr/>
            </a:pPr>
            <a:fld id="{73C68142-4BB0-214C-B97E-A756BEBEE4F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6060ACC8-DD42-3F43-86B7-688C7FEE67E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ED190D6-E347-594C-8584-129A631BA83A}" type="slidenum">
              <a:rPr lang="en-US" altLang="en-US" sz="1200" smtClean="0"/>
              <a:pPr/>
              <a:t>1</a:t>
            </a:fld>
            <a:endParaRPr lang="en-US" altLang="en-US" sz="1200"/>
          </a:p>
        </p:txBody>
      </p:sp>
      <p:sp>
        <p:nvSpPr>
          <p:cNvPr id="15362" name="Rectangle 2">
            <a:extLst>
              <a:ext uri="{FF2B5EF4-FFF2-40B4-BE49-F238E27FC236}">
                <a16:creationId xmlns:a16="http://schemas.microsoft.com/office/drawing/2014/main" id="{AEAF5D9B-940B-7440-880E-8CBC1A6DD0F3}"/>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DF7C4066-4F69-F44A-A934-D03F883A9AE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a:extLst>
              <a:ext uri="{FF2B5EF4-FFF2-40B4-BE49-F238E27FC236}">
                <a16:creationId xmlns:a16="http://schemas.microsoft.com/office/drawing/2014/main" id="{11537106-536E-9349-AEBD-AB8AC008A1F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F3A823F-197D-6248-8FC2-2667753D2811}" type="slidenum">
              <a:rPr lang="en-US" altLang="en-US" sz="1200" smtClean="0"/>
              <a:pPr/>
              <a:t>13</a:t>
            </a:fld>
            <a:endParaRPr lang="en-US" altLang="en-US" sz="1200"/>
          </a:p>
        </p:txBody>
      </p:sp>
      <p:sp>
        <p:nvSpPr>
          <p:cNvPr id="135170" name="Rectangle 2">
            <a:extLst>
              <a:ext uri="{FF2B5EF4-FFF2-40B4-BE49-F238E27FC236}">
                <a16:creationId xmlns:a16="http://schemas.microsoft.com/office/drawing/2014/main" id="{658E5D98-AE3D-EA47-90B0-3AEF1B44BE91}"/>
              </a:ext>
            </a:extLst>
          </p:cNvPr>
          <p:cNvSpPr>
            <a:spLocks noGrp="1" noRot="1" noChangeAspect="1" noChangeArrowheads="1" noTextEdit="1"/>
          </p:cNvSpPr>
          <p:nvPr>
            <p:ph type="sldImg"/>
          </p:nvPr>
        </p:nvSpPr>
        <p:spPr>
          <a:ln/>
        </p:spPr>
      </p:sp>
      <p:sp>
        <p:nvSpPr>
          <p:cNvPr id="135171" name="Rectangle 3">
            <a:extLst>
              <a:ext uri="{FF2B5EF4-FFF2-40B4-BE49-F238E27FC236}">
                <a16:creationId xmlns:a16="http://schemas.microsoft.com/office/drawing/2014/main" id="{23208444-CE8F-E442-AE9E-8C5744994F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a:extLst>
              <a:ext uri="{FF2B5EF4-FFF2-40B4-BE49-F238E27FC236}">
                <a16:creationId xmlns:a16="http://schemas.microsoft.com/office/drawing/2014/main" id="{9C029E2A-A109-6A4E-A6A4-0C25D7980B1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DA5AEBF-4F6E-D641-877A-4C7D32078B46}" type="slidenum">
              <a:rPr lang="en-US" altLang="en-US" sz="1200" smtClean="0"/>
              <a:pPr/>
              <a:t>14</a:t>
            </a:fld>
            <a:endParaRPr lang="en-US" altLang="en-US" sz="1200"/>
          </a:p>
        </p:txBody>
      </p:sp>
      <p:sp>
        <p:nvSpPr>
          <p:cNvPr id="143362" name="Rectangle 2">
            <a:extLst>
              <a:ext uri="{FF2B5EF4-FFF2-40B4-BE49-F238E27FC236}">
                <a16:creationId xmlns:a16="http://schemas.microsoft.com/office/drawing/2014/main" id="{E7A9EC4B-C59F-274A-AB12-1DF528D68024}"/>
              </a:ext>
            </a:extLst>
          </p:cNvPr>
          <p:cNvSpPr>
            <a:spLocks noGrp="1" noRot="1" noChangeAspect="1" noChangeArrowheads="1" noTextEdit="1"/>
          </p:cNvSpPr>
          <p:nvPr>
            <p:ph type="sldImg"/>
          </p:nvPr>
        </p:nvSpPr>
        <p:spPr>
          <a:ln/>
        </p:spPr>
      </p:sp>
      <p:sp>
        <p:nvSpPr>
          <p:cNvPr id="143363" name="Rectangle 3">
            <a:extLst>
              <a:ext uri="{FF2B5EF4-FFF2-40B4-BE49-F238E27FC236}">
                <a16:creationId xmlns:a16="http://schemas.microsoft.com/office/drawing/2014/main" id="{2099E8AA-4948-9344-A843-3108BC45B8D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a:extLst>
              <a:ext uri="{FF2B5EF4-FFF2-40B4-BE49-F238E27FC236}">
                <a16:creationId xmlns:a16="http://schemas.microsoft.com/office/drawing/2014/main" id="{149A6B3D-4B4C-6549-AB94-7D16D82D39D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708E35-3776-3B4D-93FC-FCA9D57F05FE}" type="slidenum">
              <a:rPr lang="en-US" altLang="en-US" sz="1200" smtClean="0"/>
              <a:pPr/>
              <a:t>15</a:t>
            </a:fld>
            <a:endParaRPr lang="en-US" altLang="en-US" sz="1200"/>
          </a:p>
        </p:txBody>
      </p:sp>
      <p:sp>
        <p:nvSpPr>
          <p:cNvPr id="145410" name="Rectangle 2">
            <a:extLst>
              <a:ext uri="{FF2B5EF4-FFF2-40B4-BE49-F238E27FC236}">
                <a16:creationId xmlns:a16="http://schemas.microsoft.com/office/drawing/2014/main" id="{594BCDAB-BE00-2146-985A-0417F76C98C7}"/>
              </a:ext>
            </a:extLst>
          </p:cNvPr>
          <p:cNvSpPr>
            <a:spLocks noGrp="1" noRot="1" noChangeAspect="1" noChangeArrowheads="1" noTextEdit="1"/>
          </p:cNvSpPr>
          <p:nvPr>
            <p:ph type="sldImg"/>
          </p:nvPr>
        </p:nvSpPr>
        <p:spPr>
          <a:ln/>
        </p:spPr>
      </p:sp>
      <p:sp>
        <p:nvSpPr>
          <p:cNvPr id="145411" name="Rectangle 3">
            <a:extLst>
              <a:ext uri="{FF2B5EF4-FFF2-40B4-BE49-F238E27FC236}">
                <a16:creationId xmlns:a16="http://schemas.microsoft.com/office/drawing/2014/main" id="{14C5BB3D-759A-4F47-BCA2-5CCADE4494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a:extLst>
              <a:ext uri="{FF2B5EF4-FFF2-40B4-BE49-F238E27FC236}">
                <a16:creationId xmlns:a16="http://schemas.microsoft.com/office/drawing/2014/main" id="{AEB53A5A-26F1-7741-B532-F83005192C3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E41501B-959E-9043-88E0-852FE2A03B89}" type="slidenum">
              <a:rPr lang="en-US" altLang="en-US" sz="1200" smtClean="0"/>
              <a:pPr/>
              <a:t>16</a:t>
            </a:fld>
            <a:endParaRPr lang="en-US" altLang="en-US" sz="1200"/>
          </a:p>
        </p:txBody>
      </p:sp>
      <p:sp>
        <p:nvSpPr>
          <p:cNvPr id="147458" name="Rectangle 2">
            <a:extLst>
              <a:ext uri="{FF2B5EF4-FFF2-40B4-BE49-F238E27FC236}">
                <a16:creationId xmlns:a16="http://schemas.microsoft.com/office/drawing/2014/main" id="{109B299A-D2D2-C34F-9DE9-DC7225C9CBEF}"/>
              </a:ext>
            </a:extLst>
          </p:cNvPr>
          <p:cNvSpPr>
            <a:spLocks noGrp="1" noRot="1" noChangeAspect="1" noChangeArrowheads="1" noTextEdit="1"/>
          </p:cNvSpPr>
          <p:nvPr>
            <p:ph type="sldImg"/>
          </p:nvPr>
        </p:nvSpPr>
        <p:spPr>
          <a:ln/>
        </p:spPr>
      </p:sp>
      <p:sp>
        <p:nvSpPr>
          <p:cNvPr id="147459" name="Rectangle 3">
            <a:extLst>
              <a:ext uri="{FF2B5EF4-FFF2-40B4-BE49-F238E27FC236}">
                <a16:creationId xmlns:a16="http://schemas.microsoft.com/office/drawing/2014/main" id="{28B04113-7FFC-924C-9795-EDCDCF0F9DF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F51E40CE-AB89-5447-B45D-D745E3B1F66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0B77096-8DB3-384E-B8D8-B6CA745E9E8F}" type="slidenum">
              <a:rPr lang="en-US" altLang="en-US" sz="1200" smtClean="0"/>
              <a:pPr/>
              <a:t>4</a:t>
            </a:fld>
            <a:endParaRPr lang="en-US" altLang="en-US" sz="1200"/>
          </a:p>
        </p:txBody>
      </p:sp>
      <p:sp>
        <p:nvSpPr>
          <p:cNvPr id="32770" name="Rectangle 2">
            <a:extLst>
              <a:ext uri="{FF2B5EF4-FFF2-40B4-BE49-F238E27FC236}">
                <a16:creationId xmlns:a16="http://schemas.microsoft.com/office/drawing/2014/main" id="{10A7BB5C-A00A-F549-91F0-1EDD4DBD2EF7}"/>
              </a:ext>
            </a:extLst>
          </p:cNvPr>
          <p:cNvSpPr>
            <a:spLocks noGrp="1" noRot="1" noChangeAspect="1" noChangeArrowheads="1" noTextEdit="1"/>
          </p:cNvSpPr>
          <p:nvPr>
            <p:ph type="sldImg"/>
          </p:nvPr>
        </p:nvSpPr>
        <p:spPr>
          <a:solidFill>
            <a:srgbClr val="FFFFFF"/>
          </a:solidFill>
          <a:ln/>
        </p:spPr>
      </p:sp>
      <p:sp>
        <p:nvSpPr>
          <p:cNvPr id="32771" name="Rectangle 3">
            <a:extLst>
              <a:ext uri="{FF2B5EF4-FFF2-40B4-BE49-F238E27FC236}">
                <a16:creationId xmlns:a16="http://schemas.microsoft.com/office/drawing/2014/main" id="{31800153-85E1-9743-A177-E4E5C8A7C786}"/>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E51B9D44-AB97-554A-9B66-A9429E0F62D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4C0A4CB-5D0F-2846-B90C-BA3BE88D4B10}" type="slidenum">
              <a:rPr lang="en-US" altLang="en-US" sz="1200" smtClean="0"/>
              <a:pPr/>
              <a:t>5</a:t>
            </a:fld>
            <a:endParaRPr lang="en-US" altLang="en-US" sz="1200"/>
          </a:p>
        </p:txBody>
      </p:sp>
      <p:sp>
        <p:nvSpPr>
          <p:cNvPr id="56322" name="Rectangle 2">
            <a:extLst>
              <a:ext uri="{FF2B5EF4-FFF2-40B4-BE49-F238E27FC236}">
                <a16:creationId xmlns:a16="http://schemas.microsoft.com/office/drawing/2014/main" id="{ABD83686-F7D5-784F-8FAC-3E9A4F30CC6D}"/>
              </a:ext>
            </a:extLst>
          </p:cNvPr>
          <p:cNvSpPr>
            <a:spLocks noGrp="1" noRot="1" noChangeAspect="1" noChangeArrowheads="1" noTextEdit="1"/>
          </p:cNvSpPr>
          <p:nvPr>
            <p:ph type="sldImg"/>
          </p:nvPr>
        </p:nvSpPr>
        <p:spPr>
          <a:solidFill>
            <a:srgbClr val="FFFFFF"/>
          </a:solidFill>
          <a:ln/>
        </p:spPr>
      </p:sp>
      <p:sp>
        <p:nvSpPr>
          <p:cNvPr id="56323" name="Rectangle 3">
            <a:extLst>
              <a:ext uri="{FF2B5EF4-FFF2-40B4-BE49-F238E27FC236}">
                <a16:creationId xmlns:a16="http://schemas.microsoft.com/office/drawing/2014/main" id="{B67F9A70-DE37-7840-8F0E-C2477C08255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16020573-915D-514F-8AB1-F3E8592FF36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7F5E425-89EE-8746-ADA0-967E604FC887}" type="slidenum">
              <a:rPr lang="en-US" altLang="en-US" sz="1200" smtClean="0"/>
              <a:pPr/>
              <a:t>6</a:t>
            </a:fld>
            <a:endParaRPr lang="en-US" altLang="en-US" sz="1200"/>
          </a:p>
        </p:txBody>
      </p:sp>
      <p:sp>
        <p:nvSpPr>
          <p:cNvPr id="58371" name="Rectangle 2">
            <a:extLst>
              <a:ext uri="{FF2B5EF4-FFF2-40B4-BE49-F238E27FC236}">
                <a16:creationId xmlns:a16="http://schemas.microsoft.com/office/drawing/2014/main" id="{B53D3E62-32F8-AA41-A662-18FEDAEE06C2}"/>
              </a:ext>
            </a:extLst>
          </p:cNvPr>
          <p:cNvSpPr>
            <a:spLocks noGrp="1" noRot="1" noChangeAspect="1" noChangeArrowheads="1" noTextEdit="1"/>
          </p:cNvSpPr>
          <p:nvPr>
            <p:ph type="sldImg"/>
          </p:nvPr>
        </p:nvSpPr>
        <p:spPr>
          <a:xfrm>
            <a:off x="1143000" y="687388"/>
            <a:ext cx="4572000" cy="3429000"/>
          </a:xfrm>
          <a:solidFill>
            <a:srgbClr val="FFFFFF"/>
          </a:solidFill>
          <a:ln/>
        </p:spPr>
      </p:sp>
      <p:sp>
        <p:nvSpPr>
          <p:cNvPr id="58372" name="Rectangle 3">
            <a:extLst>
              <a:ext uri="{FF2B5EF4-FFF2-40B4-BE49-F238E27FC236}">
                <a16:creationId xmlns:a16="http://schemas.microsoft.com/office/drawing/2014/main" id="{98667CB5-D6BF-3343-9016-3E1633EA826B}"/>
              </a:ext>
            </a:extLst>
          </p:cNvPr>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ltLang="en-US" b="1">
                <a:solidFill>
                  <a:srgbClr val="000000"/>
                </a:solidFill>
                <a:latin typeface="Arial" panose="020B0604020202020204" pitchFamily="34" charset="0"/>
                <a:ea typeface="ＭＳ Ｐゴシック" panose="020B0600070205080204" pitchFamily="34" charset="-128"/>
                <a:cs typeface="Arial" panose="020B0604020202020204" pitchFamily="34" charset="0"/>
              </a:rPr>
              <a:t>Figure 4.10</a:t>
            </a:r>
          </a:p>
          <a:p>
            <a:pPr eaLnBrk="1" hangingPunct="1"/>
            <a:r>
              <a:rPr lang="el-GR"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rPr>
              <a:t>Saturation vapor pressure increases with increasing temperature. At a temperature of 10°C, the saturation vapor pressure is about 12 mb, whereas at 30°C it is about 42 mb. The insert illustrates that the saturation vapor pressure over water is greater than the saturation vapor pressure over ice.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D63631A6-CE0B-4B4C-B8C1-284EA98C713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DC95548-CE49-9B43-8D62-B57A58A06D9D}" type="slidenum">
              <a:rPr lang="en-US" altLang="en-US" sz="1200" smtClean="0"/>
              <a:pPr/>
              <a:t>7</a:t>
            </a:fld>
            <a:endParaRPr lang="en-US" altLang="en-US" sz="1200"/>
          </a:p>
        </p:txBody>
      </p:sp>
      <p:sp>
        <p:nvSpPr>
          <p:cNvPr id="77826" name="Rectangle 2">
            <a:extLst>
              <a:ext uri="{FF2B5EF4-FFF2-40B4-BE49-F238E27FC236}">
                <a16:creationId xmlns:a16="http://schemas.microsoft.com/office/drawing/2014/main" id="{DC1BFDBC-4DF8-0C45-87B2-09E0383F5F2A}"/>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6DE0A017-EE65-6441-A974-C5C318375F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525D2F67-F1C8-E74E-84F3-07560F04000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0518BFE-FA27-2A47-807C-5E764E11113F}" type="slidenum">
              <a:rPr lang="en-US" altLang="en-US" sz="1200" smtClean="0"/>
              <a:pPr/>
              <a:t>9</a:t>
            </a:fld>
            <a:endParaRPr lang="en-US" altLang="en-US" sz="1200"/>
          </a:p>
        </p:txBody>
      </p:sp>
      <p:sp>
        <p:nvSpPr>
          <p:cNvPr id="91139" name="Rectangle 2">
            <a:extLst>
              <a:ext uri="{FF2B5EF4-FFF2-40B4-BE49-F238E27FC236}">
                <a16:creationId xmlns:a16="http://schemas.microsoft.com/office/drawing/2014/main" id="{D5239994-0090-814B-BA86-44A34B6BB9D9}"/>
              </a:ext>
            </a:extLst>
          </p:cNvPr>
          <p:cNvSpPr>
            <a:spLocks noGrp="1" noRot="1" noChangeAspect="1" noChangeArrowheads="1" noTextEdit="1"/>
          </p:cNvSpPr>
          <p:nvPr>
            <p:ph type="sldImg"/>
          </p:nvPr>
        </p:nvSpPr>
        <p:spPr>
          <a:xfrm>
            <a:off x="1143000" y="687388"/>
            <a:ext cx="4572000" cy="3429000"/>
          </a:xfrm>
          <a:solidFill>
            <a:srgbClr val="FFFFFF"/>
          </a:solidFill>
          <a:ln/>
        </p:spPr>
      </p:sp>
      <p:sp>
        <p:nvSpPr>
          <p:cNvPr id="91140" name="Rectangle 3">
            <a:extLst>
              <a:ext uri="{FF2B5EF4-FFF2-40B4-BE49-F238E27FC236}">
                <a16:creationId xmlns:a16="http://schemas.microsoft.com/office/drawing/2014/main" id="{5BB9FC28-6676-0B42-925E-587FF8FA443A}"/>
              </a:ext>
            </a:extLst>
          </p:cNvPr>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ltLang="en-US" b="1">
                <a:solidFill>
                  <a:srgbClr val="000000"/>
                </a:solidFill>
                <a:latin typeface="Arial" panose="020B0604020202020204" pitchFamily="34" charset="0"/>
                <a:ea typeface="ＭＳ Ｐゴシック" panose="020B0600070205080204" pitchFamily="34" charset="-128"/>
                <a:cs typeface="Arial" panose="020B0604020202020204" pitchFamily="34" charset="0"/>
              </a:rPr>
              <a:t>Figure 2.3</a:t>
            </a:r>
          </a:p>
          <a:p>
            <a:pPr eaLnBrk="1" hangingPunct="1"/>
            <a:r>
              <a:rPr lang="el-GR"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rPr>
              <a:t>Heat energy absorbed and released.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0F3F342F-0C01-B443-81DB-5735929A0B0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D598612-0B79-F94E-ACC6-F3C379488A1D}" type="slidenum">
              <a:rPr lang="en-US" altLang="en-US" sz="1200"/>
              <a:pPr/>
              <a:t>10</a:t>
            </a:fld>
            <a:endParaRPr lang="en-US" altLang="en-US" sz="1200"/>
          </a:p>
        </p:txBody>
      </p:sp>
      <p:sp>
        <p:nvSpPr>
          <p:cNvPr id="97282" name="Rectangle 2">
            <a:extLst>
              <a:ext uri="{FF2B5EF4-FFF2-40B4-BE49-F238E27FC236}">
                <a16:creationId xmlns:a16="http://schemas.microsoft.com/office/drawing/2014/main" id="{32A76FBE-08E3-5645-8B29-08B72351FED2}"/>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65760FA4-62D6-364E-A186-12E07FF34F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90334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53E9F045-3DA4-C643-AA8E-8F6311C7FEB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46B48CC-3356-9C43-9661-5F6A79DE1D47}" type="slidenum">
              <a:rPr lang="en-US" altLang="en-US" sz="1200"/>
              <a:pPr/>
              <a:t>11</a:t>
            </a:fld>
            <a:endParaRPr lang="en-US" altLang="en-US" sz="1200"/>
          </a:p>
        </p:txBody>
      </p:sp>
      <p:sp>
        <p:nvSpPr>
          <p:cNvPr id="128003" name="Rectangle 2">
            <a:extLst>
              <a:ext uri="{FF2B5EF4-FFF2-40B4-BE49-F238E27FC236}">
                <a16:creationId xmlns:a16="http://schemas.microsoft.com/office/drawing/2014/main" id="{D8482604-DE2E-EC4C-A6A1-DC0A5A28772E}"/>
              </a:ext>
            </a:extLst>
          </p:cNvPr>
          <p:cNvSpPr>
            <a:spLocks noGrp="1" noRot="1" noChangeAspect="1" noChangeArrowheads="1" noTextEdit="1"/>
          </p:cNvSpPr>
          <p:nvPr>
            <p:ph type="sldImg"/>
          </p:nvPr>
        </p:nvSpPr>
        <p:spPr>
          <a:xfrm>
            <a:off x="1143000" y="687388"/>
            <a:ext cx="4572000" cy="3429000"/>
          </a:xfrm>
          <a:solidFill>
            <a:srgbClr val="FFFFFF"/>
          </a:solidFill>
          <a:ln/>
        </p:spPr>
      </p:sp>
      <p:sp>
        <p:nvSpPr>
          <p:cNvPr id="128004" name="Rectangle 3">
            <a:extLst>
              <a:ext uri="{FF2B5EF4-FFF2-40B4-BE49-F238E27FC236}">
                <a16:creationId xmlns:a16="http://schemas.microsoft.com/office/drawing/2014/main" id="{A3BC4DC3-2573-3042-8642-C264F5E05D35}"/>
              </a:ext>
            </a:extLst>
          </p:cNvPr>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ltLang="en-US" b="1">
                <a:solidFill>
                  <a:srgbClr val="000000"/>
                </a:solidFill>
                <a:latin typeface="Arial" panose="020B0604020202020204" pitchFamily="34" charset="0"/>
                <a:ea typeface="ＭＳ Ｐゴシック" panose="020B0600070205080204" pitchFamily="34" charset="-128"/>
                <a:cs typeface="Arial" panose="020B0604020202020204" pitchFamily="34" charset="0"/>
              </a:rPr>
              <a:t>Figure 7.9</a:t>
            </a:r>
          </a:p>
          <a:p>
            <a:pPr eaLnBrk="1" hangingPunct="1"/>
            <a:r>
              <a:rPr lang="el-GR"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rPr>
              <a:t>The ice-crystal process. The greater number of water vapor molecules around the liquid droplets causes water molecules to diffuse from the liquid drops toward the ice crystals. The ice crystals absorb the water vapor and grow larger, while the water droplets grow smaller.</a:t>
            </a:r>
          </a:p>
        </p:txBody>
      </p:sp>
    </p:spTree>
    <p:extLst>
      <p:ext uri="{BB962C8B-B14F-4D97-AF65-F5344CB8AC3E}">
        <p14:creationId xmlns:p14="http://schemas.microsoft.com/office/powerpoint/2010/main" val="2837092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BDB28F7C-BBB7-F640-A6FA-3AC0FAAC0D8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BE9970B-0578-854D-903C-BAFEE453D5A3}" type="slidenum">
              <a:rPr lang="en-US" altLang="en-US" sz="1200" smtClean="0"/>
              <a:pPr/>
              <a:t>12</a:t>
            </a:fld>
            <a:endParaRPr lang="en-US" altLang="en-US" sz="1200"/>
          </a:p>
        </p:txBody>
      </p:sp>
      <p:sp>
        <p:nvSpPr>
          <p:cNvPr id="120835" name="Rectangle 2">
            <a:extLst>
              <a:ext uri="{FF2B5EF4-FFF2-40B4-BE49-F238E27FC236}">
                <a16:creationId xmlns:a16="http://schemas.microsoft.com/office/drawing/2014/main" id="{FC0EB0B9-C4B9-3A48-B2B0-FD9127584B91}"/>
              </a:ext>
            </a:extLst>
          </p:cNvPr>
          <p:cNvSpPr>
            <a:spLocks noGrp="1" noRot="1" noChangeAspect="1" noChangeArrowheads="1" noTextEdit="1"/>
          </p:cNvSpPr>
          <p:nvPr>
            <p:ph type="sldImg"/>
          </p:nvPr>
        </p:nvSpPr>
        <p:spPr>
          <a:xfrm>
            <a:off x="1143000" y="687388"/>
            <a:ext cx="4572000" cy="3429000"/>
          </a:xfrm>
          <a:solidFill>
            <a:srgbClr val="FFFFFF"/>
          </a:solidFill>
          <a:ln/>
        </p:spPr>
      </p:sp>
      <p:sp>
        <p:nvSpPr>
          <p:cNvPr id="120836" name="Rectangle 3">
            <a:extLst>
              <a:ext uri="{FF2B5EF4-FFF2-40B4-BE49-F238E27FC236}">
                <a16:creationId xmlns:a16="http://schemas.microsoft.com/office/drawing/2014/main" id="{CAB4D663-5CCF-6648-88DE-03E4998D9B9D}"/>
              </a:ext>
            </a:extLst>
          </p:cNvPr>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ltLang="en-US" b="1">
                <a:solidFill>
                  <a:srgbClr val="000000"/>
                </a:solidFill>
                <a:latin typeface="Arial" panose="020B0604020202020204" pitchFamily="34" charset="0"/>
                <a:ea typeface="ＭＳ Ｐゴシック" panose="020B0600070205080204" pitchFamily="34" charset="-128"/>
                <a:cs typeface="Arial" panose="020B0604020202020204" pitchFamily="34" charset="0"/>
              </a:rPr>
              <a:t>Figure 6.18</a:t>
            </a:r>
          </a:p>
          <a:p>
            <a:pPr eaLnBrk="1" hangingPunct="1"/>
            <a:r>
              <a:rPr lang="el-GR"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rPr>
              <a:t>The development of a cumulus cloud.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EDDB2E2-B4E3-3E4C-B9C2-9EB7D81221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E5F85A-8DAF-CD4A-A6BB-340AEE653E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F65C4F-C6C9-CA4B-BC9C-264562A929B0}"/>
              </a:ext>
            </a:extLst>
          </p:cNvPr>
          <p:cNvSpPr>
            <a:spLocks noGrp="1" noChangeArrowheads="1"/>
          </p:cNvSpPr>
          <p:nvPr>
            <p:ph type="sldNum" sz="quarter" idx="12"/>
          </p:nvPr>
        </p:nvSpPr>
        <p:spPr>
          <a:ln/>
        </p:spPr>
        <p:txBody>
          <a:bodyPr/>
          <a:lstStyle>
            <a:lvl1pPr>
              <a:defRPr/>
            </a:lvl1pPr>
          </a:lstStyle>
          <a:p>
            <a:pPr>
              <a:defRPr/>
            </a:pPr>
            <a:fld id="{FC5482D6-92F4-604D-A2BB-2F2A69D3DE4E}" type="slidenum">
              <a:rPr lang="en-US" altLang="en-US"/>
              <a:pPr>
                <a:defRPr/>
              </a:pPr>
              <a:t>‹#›</a:t>
            </a:fld>
            <a:endParaRPr lang="en-US" altLang="en-US"/>
          </a:p>
        </p:txBody>
      </p:sp>
    </p:spTree>
    <p:extLst>
      <p:ext uri="{BB962C8B-B14F-4D97-AF65-F5344CB8AC3E}">
        <p14:creationId xmlns:p14="http://schemas.microsoft.com/office/powerpoint/2010/main" val="366937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3571C0B-B7D8-1F4D-AB53-0DB3A2FDF9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F576B9-76B1-9645-84A6-33ED75785E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26CC85-61B2-0E42-A4F8-A0002DDA3041}"/>
              </a:ext>
            </a:extLst>
          </p:cNvPr>
          <p:cNvSpPr>
            <a:spLocks noGrp="1" noChangeArrowheads="1"/>
          </p:cNvSpPr>
          <p:nvPr>
            <p:ph type="sldNum" sz="quarter" idx="12"/>
          </p:nvPr>
        </p:nvSpPr>
        <p:spPr>
          <a:ln/>
        </p:spPr>
        <p:txBody>
          <a:bodyPr/>
          <a:lstStyle>
            <a:lvl1pPr>
              <a:defRPr/>
            </a:lvl1pPr>
          </a:lstStyle>
          <a:p>
            <a:pPr>
              <a:defRPr/>
            </a:pPr>
            <a:fld id="{97980E11-2A61-C440-8DEA-1ACB1E5860A2}" type="slidenum">
              <a:rPr lang="en-US" altLang="en-US"/>
              <a:pPr>
                <a:defRPr/>
              </a:pPr>
              <a:t>‹#›</a:t>
            </a:fld>
            <a:endParaRPr lang="en-US" altLang="en-US"/>
          </a:p>
        </p:txBody>
      </p:sp>
    </p:spTree>
    <p:extLst>
      <p:ext uri="{BB962C8B-B14F-4D97-AF65-F5344CB8AC3E}">
        <p14:creationId xmlns:p14="http://schemas.microsoft.com/office/powerpoint/2010/main" val="2113199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06FA1E-F05F-444F-9782-AE7A1A4B7A7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29698A4-28FE-1A42-A115-5F2C438152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BACF386-7F41-5147-B72D-FCB8696D4920}"/>
              </a:ext>
            </a:extLst>
          </p:cNvPr>
          <p:cNvSpPr>
            <a:spLocks noGrp="1" noChangeArrowheads="1"/>
          </p:cNvSpPr>
          <p:nvPr>
            <p:ph type="sldNum" sz="quarter" idx="12"/>
          </p:nvPr>
        </p:nvSpPr>
        <p:spPr>
          <a:ln/>
        </p:spPr>
        <p:txBody>
          <a:bodyPr/>
          <a:lstStyle>
            <a:lvl1pPr>
              <a:defRPr/>
            </a:lvl1pPr>
          </a:lstStyle>
          <a:p>
            <a:pPr>
              <a:defRPr/>
            </a:pPr>
            <a:fld id="{83EF7198-D94D-2745-A13D-EF48AF79B9B8}" type="slidenum">
              <a:rPr lang="en-US" altLang="en-US"/>
              <a:pPr>
                <a:defRPr/>
              </a:pPr>
              <a:t>‹#›</a:t>
            </a:fld>
            <a:endParaRPr lang="en-US" altLang="en-US"/>
          </a:p>
        </p:txBody>
      </p:sp>
    </p:spTree>
    <p:extLst>
      <p:ext uri="{BB962C8B-B14F-4D97-AF65-F5344CB8AC3E}">
        <p14:creationId xmlns:p14="http://schemas.microsoft.com/office/powerpoint/2010/main" val="47570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7F68C15-E025-354A-80C5-B95B90B992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C1A6E91-38B8-694C-B677-263000799A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FB6785-85A7-8E4C-94B0-F45F5D311871}"/>
              </a:ext>
            </a:extLst>
          </p:cNvPr>
          <p:cNvSpPr>
            <a:spLocks noGrp="1" noChangeArrowheads="1"/>
          </p:cNvSpPr>
          <p:nvPr>
            <p:ph type="sldNum" sz="quarter" idx="12"/>
          </p:nvPr>
        </p:nvSpPr>
        <p:spPr>
          <a:ln/>
        </p:spPr>
        <p:txBody>
          <a:bodyPr/>
          <a:lstStyle>
            <a:lvl1pPr>
              <a:defRPr/>
            </a:lvl1pPr>
          </a:lstStyle>
          <a:p>
            <a:pPr>
              <a:defRPr/>
            </a:pPr>
            <a:fld id="{52A52806-7EDA-5F45-9B9C-261A315C6C05}" type="slidenum">
              <a:rPr lang="en-US" altLang="en-US"/>
              <a:pPr>
                <a:defRPr/>
              </a:pPr>
              <a:t>‹#›</a:t>
            </a:fld>
            <a:endParaRPr lang="en-US" altLang="en-US"/>
          </a:p>
        </p:txBody>
      </p:sp>
    </p:spTree>
    <p:extLst>
      <p:ext uri="{BB962C8B-B14F-4D97-AF65-F5344CB8AC3E}">
        <p14:creationId xmlns:p14="http://schemas.microsoft.com/office/powerpoint/2010/main" val="889992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FCE78EB-2B22-BD43-B72F-547A2A03C7D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7211C17-0361-5245-B70C-5A578CAA5F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7BCE86-C1BC-8C46-91FA-24F2F40E2425}"/>
              </a:ext>
            </a:extLst>
          </p:cNvPr>
          <p:cNvSpPr>
            <a:spLocks noGrp="1" noChangeArrowheads="1"/>
          </p:cNvSpPr>
          <p:nvPr>
            <p:ph type="sldNum" sz="quarter" idx="12"/>
          </p:nvPr>
        </p:nvSpPr>
        <p:spPr>
          <a:ln/>
        </p:spPr>
        <p:txBody>
          <a:bodyPr/>
          <a:lstStyle>
            <a:lvl1pPr>
              <a:defRPr/>
            </a:lvl1pPr>
          </a:lstStyle>
          <a:p>
            <a:pPr>
              <a:defRPr/>
            </a:pPr>
            <a:fld id="{172769BB-ADAB-E041-BB4A-36C067982BF0}" type="slidenum">
              <a:rPr lang="en-US" altLang="en-US"/>
              <a:pPr>
                <a:defRPr/>
              </a:pPr>
              <a:t>‹#›</a:t>
            </a:fld>
            <a:endParaRPr lang="en-US" altLang="en-US"/>
          </a:p>
        </p:txBody>
      </p:sp>
    </p:spTree>
    <p:extLst>
      <p:ext uri="{BB962C8B-B14F-4D97-AF65-F5344CB8AC3E}">
        <p14:creationId xmlns:p14="http://schemas.microsoft.com/office/powerpoint/2010/main" val="701309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D074EC3-4636-F449-8659-CF252AD4EB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A0A5D85-862D-3F47-BD4C-D92F62E8F3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D51837E-403C-A04D-A701-8B567A57BC41}"/>
              </a:ext>
            </a:extLst>
          </p:cNvPr>
          <p:cNvSpPr>
            <a:spLocks noGrp="1" noChangeArrowheads="1"/>
          </p:cNvSpPr>
          <p:nvPr>
            <p:ph type="sldNum" sz="quarter" idx="12"/>
          </p:nvPr>
        </p:nvSpPr>
        <p:spPr>
          <a:ln/>
        </p:spPr>
        <p:txBody>
          <a:bodyPr/>
          <a:lstStyle>
            <a:lvl1pPr>
              <a:defRPr/>
            </a:lvl1pPr>
          </a:lstStyle>
          <a:p>
            <a:pPr>
              <a:defRPr/>
            </a:pPr>
            <a:fld id="{BC6B9AAE-535D-904F-AB29-36EE8C0508C2}" type="slidenum">
              <a:rPr lang="en-US" altLang="en-US"/>
              <a:pPr>
                <a:defRPr/>
              </a:pPr>
              <a:t>‹#›</a:t>
            </a:fld>
            <a:endParaRPr lang="en-US" altLang="en-US"/>
          </a:p>
        </p:txBody>
      </p:sp>
    </p:spTree>
    <p:extLst>
      <p:ext uri="{BB962C8B-B14F-4D97-AF65-F5344CB8AC3E}">
        <p14:creationId xmlns:p14="http://schemas.microsoft.com/office/powerpoint/2010/main" val="179697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21EBBEC-F90F-8E4A-A953-E394D4DEB6E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B90147B-42FA-DB42-84DC-BE52B6463A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B8D0FCD-A387-8044-B65A-9C5A7944A2A8}"/>
              </a:ext>
            </a:extLst>
          </p:cNvPr>
          <p:cNvSpPr>
            <a:spLocks noGrp="1" noChangeArrowheads="1"/>
          </p:cNvSpPr>
          <p:nvPr>
            <p:ph type="sldNum" sz="quarter" idx="12"/>
          </p:nvPr>
        </p:nvSpPr>
        <p:spPr>
          <a:ln/>
        </p:spPr>
        <p:txBody>
          <a:bodyPr/>
          <a:lstStyle>
            <a:lvl1pPr>
              <a:defRPr/>
            </a:lvl1pPr>
          </a:lstStyle>
          <a:p>
            <a:pPr>
              <a:defRPr/>
            </a:pPr>
            <a:fld id="{2B955E38-60A5-AB4D-919F-A2A1ED812637}" type="slidenum">
              <a:rPr lang="en-US" altLang="en-US"/>
              <a:pPr>
                <a:defRPr/>
              </a:pPr>
              <a:t>‹#›</a:t>
            </a:fld>
            <a:endParaRPr lang="en-US" altLang="en-US"/>
          </a:p>
        </p:txBody>
      </p:sp>
    </p:spTree>
    <p:extLst>
      <p:ext uri="{BB962C8B-B14F-4D97-AF65-F5344CB8AC3E}">
        <p14:creationId xmlns:p14="http://schemas.microsoft.com/office/powerpoint/2010/main" val="70007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C103F45-872B-6845-9ED5-F78727783BB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C657B40-92A3-E14A-9816-518E21E17A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0D004CD-2447-0342-A3F6-0ED4FC8844C7}"/>
              </a:ext>
            </a:extLst>
          </p:cNvPr>
          <p:cNvSpPr>
            <a:spLocks noGrp="1" noChangeArrowheads="1"/>
          </p:cNvSpPr>
          <p:nvPr>
            <p:ph type="sldNum" sz="quarter" idx="12"/>
          </p:nvPr>
        </p:nvSpPr>
        <p:spPr>
          <a:ln/>
        </p:spPr>
        <p:txBody>
          <a:bodyPr/>
          <a:lstStyle>
            <a:lvl1pPr>
              <a:defRPr/>
            </a:lvl1pPr>
          </a:lstStyle>
          <a:p>
            <a:pPr>
              <a:defRPr/>
            </a:pPr>
            <a:fld id="{1219C326-7DEC-5046-8C17-0C3A7F4C9413}" type="slidenum">
              <a:rPr lang="en-US" altLang="en-US"/>
              <a:pPr>
                <a:defRPr/>
              </a:pPr>
              <a:t>‹#›</a:t>
            </a:fld>
            <a:endParaRPr lang="en-US" altLang="en-US"/>
          </a:p>
        </p:txBody>
      </p:sp>
    </p:spTree>
    <p:extLst>
      <p:ext uri="{BB962C8B-B14F-4D97-AF65-F5344CB8AC3E}">
        <p14:creationId xmlns:p14="http://schemas.microsoft.com/office/powerpoint/2010/main" val="52410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7DFF7A1-FAA7-5A4C-9E48-14A2CF05579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E16E29A-F8ED-544F-A7FB-3C4BD9F5A1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388AA87-4BA4-6746-A8F2-D6FB1C862962}"/>
              </a:ext>
            </a:extLst>
          </p:cNvPr>
          <p:cNvSpPr>
            <a:spLocks noGrp="1" noChangeArrowheads="1"/>
          </p:cNvSpPr>
          <p:nvPr>
            <p:ph type="sldNum" sz="quarter" idx="12"/>
          </p:nvPr>
        </p:nvSpPr>
        <p:spPr>
          <a:ln/>
        </p:spPr>
        <p:txBody>
          <a:bodyPr/>
          <a:lstStyle>
            <a:lvl1pPr>
              <a:defRPr/>
            </a:lvl1pPr>
          </a:lstStyle>
          <a:p>
            <a:pPr>
              <a:defRPr/>
            </a:pPr>
            <a:fld id="{BBDCF1F3-FDC6-A440-B172-C83473A3CADE}" type="slidenum">
              <a:rPr lang="en-US" altLang="en-US"/>
              <a:pPr>
                <a:defRPr/>
              </a:pPr>
              <a:t>‹#›</a:t>
            </a:fld>
            <a:endParaRPr lang="en-US" altLang="en-US"/>
          </a:p>
        </p:txBody>
      </p:sp>
    </p:spTree>
    <p:extLst>
      <p:ext uri="{BB962C8B-B14F-4D97-AF65-F5344CB8AC3E}">
        <p14:creationId xmlns:p14="http://schemas.microsoft.com/office/powerpoint/2010/main" val="1763147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0789C28-6702-354F-B396-38461C7278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1B8D05C-1808-E34C-A3FD-3189B6A574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2B95684-916F-7D48-BF84-65945774D145}"/>
              </a:ext>
            </a:extLst>
          </p:cNvPr>
          <p:cNvSpPr>
            <a:spLocks noGrp="1" noChangeArrowheads="1"/>
          </p:cNvSpPr>
          <p:nvPr>
            <p:ph type="sldNum" sz="quarter" idx="12"/>
          </p:nvPr>
        </p:nvSpPr>
        <p:spPr>
          <a:ln/>
        </p:spPr>
        <p:txBody>
          <a:bodyPr/>
          <a:lstStyle>
            <a:lvl1pPr>
              <a:defRPr/>
            </a:lvl1pPr>
          </a:lstStyle>
          <a:p>
            <a:pPr>
              <a:defRPr/>
            </a:pPr>
            <a:fld id="{6B063EA5-59CD-4A48-A3AE-CC3149B90EF0}" type="slidenum">
              <a:rPr lang="en-US" altLang="en-US"/>
              <a:pPr>
                <a:defRPr/>
              </a:pPr>
              <a:t>‹#›</a:t>
            </a:fld>
            <a:endParaRPr lang="en-US" altLang="en-US"/>
          </a:p>
        </p:txBody>
      </p:sp>
    </p:spTree>
    <p:extLst>
      <p:ext uri="{BB962C8B-B14F-4D97-AF65-F5344CB8AC3E}">
        <p14:creationId xmlns:p14="http://schemas.microsoft.com/office/powerpoint/2010/main" val="1248576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0B0AB98-C407-4441-A507-BBBD6CE9C3C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9CD3228-570C-C943-B697-2145F1446A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54DFCC4-B9D0-A646-89BB-B1FD55685FC5}"/>
              </a:ext>
            </a:extLst>
          </p:cNvPr>
          <p:cNvSpPr>
            <a:spLocks noGrp="1" noChangeArrowheads="1"/>
          </p:cNvSpPr>
          <p:nvPr>
            <p:ph type="sldNum" sz="quarter" idx="12"/>
          </p:nvPr>
        </p:nvSpPr>
        <p:spPr>
          <a:ln/>
        </p:spPr>
        <p:txBody>
          <a:bodyPr/>
          <a:lstStyle>
            <a:lvl1pPr>
              <a:defRPr/>
            </a:lvl1pPr>
          </a:lstStyle>
          <a:p>
            <a:pPr>
              <a:defRPr/>
            </a:pPr>
            <a:fld id="{BFB3B108-CC83-C543-BEF2-9CF7D975CED8}" type="slidenum">
              <a:rPr lang="en-US" altLang="en-US"/>
              <a:pPr>
                <a:defRPr/>
              </a:pPr>
              <a:t>‹#›</a:t>
            </a:fld>
            <a:endParaRPr lang="en-US" altLang="en-US"/>
          </a:p>
        </p:txBody>
      </p:sp>
    </p:spTree>
    <p:extLst>
      <p:ext uri="{BB962C8B-B14F-4D97-AF65-F5344CB8AC3E}">
        <p14:creationId xmlns:p14="http://schemas.microsoft.com/office/powerpoint/2010/main" val="1320130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FF904E2-8E67-AC40-89EF-DA63C71ECB0E}"/>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8826473-C8FF-4A48-8B5E-D64702D5A0C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4726EA9-72B5-DF4B-9C11-82C0C4198ED6}"/>
              </a:ext>
            </a:extLst>
          </p:cNvPr>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D9D6BED6-A57F-D148-96F3-0A1E5AC2CED6}"/>
              </a:ext>
            </a:extLst>
          </p:cNvPr>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B195F470-2896-7844-96F4-F8A5B74DFEA3}"/>
              </a:ext>
            </a:extLst>
          </p:cNvPr>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lvl1pPr>
          </a:lstStyle>
          <a:p>
            <a:pPr>
              <a:defRPr/>
            </a:pPr>
            <a:fld id="{40CCFF7E-3D76-5E4E-84C8-9AA189C1C6C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emf"/><Relationship Id="rId7"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2.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1.jpg"/><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e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9.emf"/><Relationship Id="rId4" Type="http://schemas.openxmlformats.org/officeDocument/2006/relationships/image" Target="../media/image6.emf"/><Relationship Id="rId9"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2.jpeg"/><Relationship Id="rId7"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oleObject" Target="../embeddings/oleObject10.bin"/><Relationship Id="rId11" Type="http://schemas.openxmlformats.org/officeDocument/2006/relationships/image" Target="../media/image16.jpg"/><Relationship Id="rId5" Type="http://schemas.openxmlformats.org/officeDocument/2006/relationships/image" Target="../media/image13.emf"/><Relationship Id="rId10" Type="http://schemas.openxmlformats.org/officeDocument/2006/relationships/image" Target="../media/image15.jpg"/><Relationship Id="rId4" Type="http://schemas.openxmlformats.org/officeDocument/2006/relationships/oleObject" Target="../embeddings/oleObject9.bin"/><Relationship Id="rId9"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a:extLst>
              <a:ext uri="{FF2B5EF4-FFF2-40B4-BE49-F238E27FC236}">
                <a16:creationId xmlns:a16="http://schemas.microsoft.com/office/drawing/2014/main" id="{374FAC09-76CD-DA4B-B158-B5E78CD5824F}"/>
              </a:ext>
            </a:extLst>
          </p:cNvPr>
          <p:cNvSpPr txBox="1">
            <a:spLocks noChangeArrowheads="1"/>
          </p:cNvSpPr>
          <p:nvPr/>
        </p:nvSpPr>
        <p:spPr bwMode="auto">
          <a:xfrm>
            <a:off x="1660525" y="2093913"/>
            <a:ext cx="5554663" cy="210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4400"/>
              <a:t>THERMODYNAMICS</a:t>
            </a:r>
          </a:p>
          <a:p>
            <a:pPr algn="ctr">
              <a:spcBef>
                <a:spcPct val="0"/>
              </a:spcBef>
              <a:buFontTx/>
              <a:buNone/>
            </a:pPr>
            <a:r>
              <a:rPr lang="en-US" altLang="en-US" sz="4400"/>
              <a:t>AND</a:t>
            </a:r>
          </a:p>
          <a:p>
            <a:pPr algn="ctr">
              <a:spcBef>
                <a:spcPct val="0"/>
              </a:spcBef>
              <a:buFontTx/>
              <a:buNone/>
            </a:pPr>
            <a:r>
              <a:rPr lang="en-US" altLang="en-US" sz="4400"/>
              <a:t>MOISTURE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7" name="Group 8">
            <a:extLst>
              <a:ext uri="{FF2B5EF4-FFF2-40B4-BE49-F238E27FC236}">
                <a16:creationId xmlns:a16="http://schemas.microsoft.com/office/drawing/2014/main" id="{A4C8D80A-46F4-1742-A661-3954EE5A7B20}"/>
              </a:ext>
            </a:extLst>
          </p:cNvPr>
          <p:cNvGrpSpPr>
            <a:grpSpLocks/>
          </p:cNvGrpSpPr>
          <p:nvPr/>
        </p:nvGrpSpPr>
        <p:grpSpPr bwMode="auto">
          <a:xfrm>
            <a:off x="1314451" y="1123950"/>
            <a:ext cx="3294460" cy="4876800"/>
            <a:chOff x="1505" y="230"/>
            <a:chExt cx="2767" cy="4096"/>
          </a:xfrm>
        </p:grpSpPr>
        <p:pic>
          <p:nvPicPr>
            <p:cNvPr id="96265" name="Picture 3" descr="solute">
              <a:extLst>
                <a:ext uri="{FF2B5EF4-FFF2-40B4-BE49-F238E27FC236}">
                  <a16:creationId xmlns:a16="http://schemas.microsoft.com/office/drawing/2014/main" id="{CFD2B9C0-8321-2943-8E6D-B56726FA6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 y="230"/>
              <a:ext cx="2767" cy="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6" name="Line 4">
              <a:extLst>
                <a:ext uri="{FF2B5EF4-FFF2-40B4-BE49-F238E27FC236}">
                  <a16:creationId xmlns:a16="http://schemas.microsoft.com/office/drawing/2014/main" id="{1DA92E9C-A16B-6A4F-B853-E8403EACC740}"/>
                </a:ext>
              </a:extLst>
            </p:cNvPr>
            <p:cNvSpPr>
              <a:spLocks noChangeShapeType="1"/>
            </p:cNvSpPr>
            <p:nvPr/>
          </p:nvSpPr>
          <p:spPr bwMode="auto">
            <a:xfrm>
              <a:off x="2820" y="258"/>
              <a:ext cx="0" cy="3264"/>
            </a:xfrm>
            <a:prstGeom prst="line">
              <a:avLst/>
            </a:prstGeom>
            <a:noFill/>
            <a:ln w="9525">
              <a:solidFill>
                <a:srgbClr val="FF66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96267" name="Text Box 6">
              <a:extLst>
                <a:ext uri="{FF2B5EF4-FFF2-40B4-BE49-F238E27FC236}">
                  <a16:creationId xmlns:a16="http://schemas.microsoft.com/office/drawing/2014/main" id="{E51D74BE-D1A0-6848-96BB-CFCD1B10F307}"/>
                </a:ext>
              </a:extLst>
            </p:cNvPr>
            <p:cNvSpPr txBox="1">
              <a:spLocks noChangeArrowheads="1"/>
            </p:cNvSpPr>
            <p:nvPr/>
          </p:nvSpPr>
          <p:spPr bwMode="auto">
            <a:xfrm>
              <a:off x="2965" y="675"/>
              <a:ext cx="1064" cy="233"/>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t>Supersaturation</a:t>
              </a:r>
            </a:p>
          </p:txBody>
        </p:sp>
        <p:sp>
          <p:nvSpPr>
            <p:cNvPr id="96268" name="Text Box 7">
              <a:extLst>
                <a:ext uri="{FF2B5EF4-FFF2-40B4-BE49-F238E27FC236}">
                  <a16:creationId xmlns:a16="http://schemas.microsoft.com/office/drawing/2014/main" id="{E0457B87-ECB6-F04B-AE58-F56F5D363376}"/>
                </a:ext>
              </a:extLst>
            </p:cNvPr>
            <p:cNvSpPr txBox="1">
              <a:spLocks noChangeArrowheads="1"/>
            </p:cNvSpPr>
            <p:nvPr/>
          </p:nvSpPr>
          <p:spPr bwMode="auto">
            <a:xfrm>
              <a:off x="1720" y="2307"/>
              <a:ext cx="581" cy="31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900"/>
                <a:t>Super-</a:t>
              </a:r>
            </a:p>
            <a:p>
              <a:pPr algn="ctr">
                <a:spcBef>
                  <a:spcPct val="0"/>
                </a:spcBef>
                <a:buFontTx/>
                <a:buNone/>
              </a:pPr>
              <a:r>
                <a:rPr lang="en-US" altLang="en-US" sz="900"/>
                <a:t>saturation</a:t>
              </a:r>
            </a:p>
          </p:txBody>
        </p:sp>
      </p:grpSp>
      <p:sp>
        <p:nvSpPr>
          <p:cNvPr id="96258" name="Text Box 5">
            <a:extLst>
              <a:ext uri="{FF2B5EF4-FFF2-40B4-BE49-F238E27FC236}">
                <a16:creationId xmlns:a16="http://schemas.microsoft.com/office/drawing/2014/main" id="{243C2443-7685-564B-BFA2-D9B48276C3F5}"/>
              </a:ext>
            </a:extLst>
          </p:cNvPr>
          <p:cNvSpPr txBox="1">
            <a:spLocks noChangeArrowheads="1"/>
          </p:cNvSpPr>
          <p:nvPr/>
        </p:nvSpPr>
        <p:spPr bwMode="auto">
          <a:xfrm>
            <a:off x="2093782" y="166688"/>
            <a:ext cx="5571462"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dirty="0"/>
              <a:t>CURVATURE AND SOLUTE EFFECTS</a:t>
            </a:r>
          </a:p>
        </p:txBody>
      </p:sp>
      <p:sp>
        <p:nvSpPr>
          <p:cNvPr id="78858" name="Text Box 10">
            <a:extLst>
              <a:ext uri="{FF2B5EF4-FFF2-40B4-BE49-F238E27FC236}">
                <a16:creationId xmlns:a16="http://schemas.microsoft.com/office/drawing/2014/main" id="{4278D090-6766-404C-88B0-25B0C917D9BB}"/>
              </a:ext>
            </a:extLst>
          </p:cNvPr>
          <p:cNvSpPr txBox="1">
            <a:spLocks noChangeArrowheads="1"/>
          </p:cNvSpPr>
          <p:nvPr/>
        </p:nvSpPr>
        <p:spPr bwMode="auto">
          <a:xfrm>
            <a:off x="4629150" y="1446610"/>
            <a:ext cx="3286477" cy="415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50"/>
              <a:t>A:  r = 0.4 microns:  saturated relative to pure water,</a:t>
            </a:r>
          </a:p>
          <a:p>
            <a:pPr>
              <a:spcBef>
                <a:spcPct val="0"/>
              </a:spcBef>
              <a:buFontTx/>
              <a:buNone/>
            </a:pPr>
            <a:r>
              <a:rPr lang="en-US" altLang="en-US" sz="1050"/>
              <a:t>RH=100.42%</a:t>
            </a:r>
          </a:p>
        </p:txBody>
      </p:sp>
      <p:sp>
        <p:nvSpPr>
          <p:cNvPr id="78859" name="Text Box 11">
            <a:extLst>
              <a:ext uri="{FF2B5EF4-FFF2-40B4-BE49-F238E27FC236}">
                <a16:creationId xmlns:a16="http://schemas.microsoft.com/office/drawing/2014/main" id="{A199DFFF-E9F9-2B45-B2D7-D96B56009CBD}"/>
              </a:ext>
            </a:extLst>
          </p:cNvPr>
          <p:cNvSpPr txBox="1">
            <a:spLocks noChangeArrowheads="1"/>
          </p:cNvSpPr>
          <p:nvPr/>
        </p:nvSpPr>
        <p:spPr bwMode="auto">
          <a:xfrm>
            <a:off x="4636295" y="1860947"/>
            <a:ext cx="2722220" cy="415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50"/>
              <a:t>B:  r = 0.4 microns:  w/ 10</a:t>
            </a:r>
            <a:r>
              <a:rPr lang="en-US" altLang="en-US" sz="1050" baseline="30000"/>
              <a:t>–15</a:t>
            </a:r>
            <a:r>
              <a:rPr lang="en-US" altLang="en-US" sz="1050"/>
              <a:t>g (solute), A is</a:t>
            </a:r>
          </a:p>
          <a:p>
            <a:pPr>
              <a:spcBef>
                <a:spcPct val="0"/>
              </a:spcBef>
              <a:buFontTx/>
              <a:buNone/>
            </a:pPr>
            <a:r>
              <a:rPr lang="en-US" altLang="en-US" sz="1050"/>
              <a:t>supersaturated (equilibrium at 99.6%)</a:t>
            </a:r>
          </a:p>
        </p:txBody>
      </p:sp>
      <p:sp>
        <p:nvSpPr>
          <p:cNvPr id="78860" name="Text Box 12">
            <a:extLst>
              <a:ext uri="{FF2B5EF4-FFF2-40B4-BE49-F238E27FC236}">
                <a16:creationId xmlns:a16="http://schemas.microsoft.com/office/drawing/2014/main" id="{758FBBCA-DB3F-0C41-8759-B30A489EE85C}"/>
              </a:ext>
            </a:extLst>
          </p:cNvPr>
          <p:cNvSpPr txBox="1">
            <a:spLocks noChangeArrowheads="1"/>
          </p:cNvSpPr>
          <p:nvPr/>
        </p:nvSpPr>
        <p:spPr bwMode="auto">
          <a:xfrm>
            <a:off x="4641058" y="2369344"/>
            <a:ext cx="3153427" cy="415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50"/>
              <a:t>C: 10</a:t>
            </a:r>
            <a:r>
              <a:rPr lang="en-US" altLang="en-US" sz="1050" baseline="30000"/>
              <a:t>–16</a:t>
            </a:r>
            <a:r>
              <a:rPr lang="en-US" altLang="en-US" sz="1050"/>
              <a:t>g in solution; r=0.075 microns; RH=99.8%</a:t>
            </a:r>
          </a:p>
          <a:p>
            <a:pPr>
              <a:spcBef>
                <a:spcPct val="0"/>
              </a:spcBef>
              <a:buFontTx/>
              <a:buNone/>
            </a:pPr>
            <a:r>
              <a:rPr lang="en-US" altLang="en-US" sz="1050"/>
              <a:t>supersaturated...grows to r=0.15 microns (D)</a:t>
            </a:r>
          </a:p>
        </p:txBody>
      </p:sp>
      <p:sp>
        <p:nvSpPr>
          <p:cNvPr id="78861" name="Text Box 13">
            <a:extLst>
              <a:ext uri="{FF2B5EF4-FFF2-40B4-BE49-F238E27FC236}">
                <a16:creationId xmlns:a16="http://schemas.microsoft.com/office/drawing/2014/main" id="{410C0416-CE9D-4443-AF40-4440E36AEDB9}"/>
              </a:ext>
            </a:extLst>
          </p:cNvPr>
          <p:cNvSpPr txBox="1">
            <a:spLocks noChangeArrowheads="1"/>
          </p:cNvSpPr>
          <p:nvPr/>
        </p:nvSpPr>
        <p:spPr bwMode="auto">
          <a:xfrm>
            <a:off x="4647010" y="2897982"/>
            <a:ext cx="3018234" cy="577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50"/>
              <a:t>E: 10</a:t>
            </a:r>
            <a:r>
              <a:rPr lang="en-US" altLang="en-US" sz="1050" baseline="30000"/>
              <a:t>–16</a:t>
            </a:r>
            <a:r>
              <a:rPr lang="en-US" altLang="en-US" sz="1050"/>
              <a:t>g in solution; r=0.2 microns; RH=99.8%</a:t>
            </a:r>
          </a:p>
          <a:p>
            <a:pPr>
              <a:spcBef>
                <a:spcPct val="0"/>
              </a:spcBef>
              <a:buFontTx/>
              <a:buNone/>
            </a:pPr>
            <a:r>
              <a:rPr lang="en-US" altLang="en-US" sz="1050"/>
              <a:t>unsaturated (equilibrium at 100.4% (F))</a:t>
            </a:r>
          </a:p>
          <a:p>
            <a:pPr>
              <a:spcBef>
                <a:spcPct val="0"/>
              </a:spcBef>
              <a:buFontTx/>
              <a:buNone/>
            </a:pPr>
            <a:r>
              <a:rPr lang="en-US" altLang="en-US" sz="1050"/>
              <a:t>...evaporates to r=0.15 microns (D)</a:t>
            </a:r>
          </a:p>
        </p:txBody>
      </p:sp>
      <p:sp>
        <p:nvSpPr>
          <p:cNvPr id="78862" name="Text Box 14">
            <a:extLst>
              <a:ext uri="{FF2B5EF4-FFF2-40B4-BE49-F238E27FC236}">
                <a16:creationId xmlns:a16="http://schemas.microsoft.com/office/drawing/2014/main" id="{0369EF0C-89C6-A444-9686-4DFEAA8113EE}"/>
              </a:ext>
            </a:extLst>
          </p:cNvPr>
          <p:cNvSpPr txBox="1">
            <a:spLocks noChangeArrowheads="1"/>
          </p:cNvSpPr>
          <p:nvPr/>
        </p:nvSpPr>
        <p:spPr bwMode="auto">
          <a:xfrm>
            <a:off x="4639867" y="3524250"/>
            <a:ext cx="3078087" cy="415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50"/>
              <a:t>G:  supersatured relative to both pure and solute</a:t>
            </a:r>
          </a:p>
          <a:p>
            <a:pPr>
              <a:spcBef>
                <a:spcPct val="0"/>
              </a:spcBef>
              <a:buFontTx/>
              <a:buNone/>
            </a:pPr>
            <a:r>
              <a:rPr lang="en-US" altLang="en-US" sz="1050"/>
              <a:t>curves...would grow rapidly</a:t>
            </a:r>
          </a:p>
        </p:txBody>
      </p:sp>
      <p:pic>
        <p:nvPicPr>
          <p:cNvPr id="96264" name="Picture 2">
            <a:extLst>
              <a:ext uri="{FF2B5EF4-FFF2-40B4-BE49-F238E27FC236}">
                <a16:creationId xmlns:a16="http://schemas.microsoft.com/office/drawing/2014/main" id="{75A2F1C9-B6B7-BE45-87B2-BA26DEAD93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023" t="18611" r="14253" b="21381"/>
          <a:stretch>
            <a:fillRect/>
          </a:stretch>
        </p:blipFill>
        <p:spPr bwMode="auto">
          <a:xfrm>
            <a:off x="5117306" y="4232673"/>
            <a:ext cx="2395538" cy="150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290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8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86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8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8" grpId="0"/>
      <p:bldP spid="78859" grpId="0"/>
      <p:bldP spid="78860" grpId="0"/>
      <p:bldP spid="78861" grpId="0"/>
      <p:bldP spid="788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3" hidden="1">
            <a:extLst>
              <a:ext uri="{FF2B5EF4-FFF2-40B4-BE49-F238E27FC236}">
                <a16:creationId xmlns:a16="http://schemas.microsoft.com/office/drawing/2014/main" id="{05EFC4D0-78A0-734F-A166-7B41F923C9C9}"/>
              </a:ext>
            </a:extLst>
          </p:cNvPr>
          <p:cNvSpPr>
            <a:spLocks noGrp="1" noChangeArrowheads="1"/>
          </p:cNvSpPr>
          <p:nvPr>
            <p:ph type="title"/>
          </p:nvPr>
        </p:nvSpPr>
        <p:spPr/>
        <p:txBody>
          <a:bodyPr/>
          <a:lstStyle/>
          <a:p>
            <a:pPr eaLnBrk="1" hangingPunct="1"/>
            <a:endParaRPr lang="en-US" altLang="en-US"/>
          </a:p>
        </p:txBody>
      </p:sp>
      <p:pic>
        <p:nvPicPr>
          <p:cNvPr id="126978" name="Picture 1" descr="Bergeron.tif">
            <a:extLst>
              <a:ext uri="{FF2B5EF4-FFF2-40B4-BE49-F238E27FC236}">
                <a16:creationId xmlns:a16="http://schemas.microsoft.com/office/drawing/2014/main" id="{4132348A-0E12-7E49-A660-107684CDF0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8506" y="857250"/>
            <a:ext cx="411599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Text Box 9">
            <a:extLst>
              <a:ext uri="{FF2B5EF4-FFF2-40B4-BE49-F238E27FC236}">
                <a16:creationId xmlns:a16="http://schemas.microsoft.com/office/drawing/2014/main" id="{8FBC291C-308B-8B49-A9BC-F2691AAFEBB6}"/>
              </a:ext>
            </a:extLst>
          </p:cNvPr>
          <p:cNvSpPr txBox="1">
            <a:spLocks noChangeArrowheads="1"/>
          </p:cNvSpPr>
          <p:nvPr/>
        </p:nvSpPr>
        <p:spPr bwMode="auto">
          <a:xfrm>
            <a:off x="1152091" y="134719"/>
            <a:ext cx="6839817"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800" dirty="0"/>
              <a:t>The Bergeron (Ice Crystal) Process</a:t>
            </a:r>
          </a:p>
        </p:txBody>
      </p:sp>
      <p:sp>
        <p:nvSpPr>
          <p:cNvPr id="126980" name="TextBox 2">
            <a:extLst>
              <a:ext uri="{FF2B5EF4-FFF2-40B4-BE49-F238E27FC236}">
                <a16:creationId xmlns:a16="http://schemas.microsoft.com/office/drawing/2014/main" id="{CC5A339F-930A-654E-B19E-90AE849086FB}"/>
              </a:ext>
            </a:extLst>
          </p:cNvPr>
          <p:cNvSpPr txBox="1">
            <a:spLocks noChangeArrowheads="1"/>
          </p:cNvSpPr>
          <p:nvPr/>
        </p:nvSpPr>
        <p:spPr bwMode="auto">
          <a:xfrm>
            <a:off x="1619250" y="4085035"/>
            <a:ext cx="118494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350"/>
              <a:t>(N: 135–146;</a:t>
            </a:r>
          </a:p>
          <a:p>
            <a:pPr>
              <a:spcBef>
                <a:spcPct val="0"/>
              </a:spcBef>
              <a:buFontTx/>
              <a:buNone/>
            </a:pPr>
            <a:r>
              <a:rPr lang="en-US" altLang="en-US" sz="1350"/>
              <a:t>A:  Chap. 7)</a:t>
            </a:r>
          </a:p>
        </p:txBody>
      </p:sp>
      <p:pic>
        <p:nvPicPr>
          <p:cNvPr id="126981" name="Picture 6">
            <a:extLst>
              <a:ext uri="{FF2B5EF4-FFF2-40B4-BE49-F238E27FC236}">
                <a16:creationId xmlns:a16="http://schemas.microsoft.com/office/drawing/2014/main" id="{1849818B-1DE8-D846-A994-41A2B57B76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6" y="4680349"/>
            <a:ext cx="1331119" cy="116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30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1" descr="0618">
            <a:extLst>
              <a:ext uri="{FF2B5EF4-FFF2-40B4-BE49-F238E27FC236}">
                <a16:creationId xmlns:a16="http://schemas.microsoft.com/office/drawing/2014/main" id="{C0F5407F-30B4-5B40-8756-F7C074C7B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123950"/>
            <a:ext cx="8964613"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0" name="Rectangle 3" hidden="1">
            <a:extLst>
              <a:ext uri="{FF2B5EF4-FFF2-40B4-BE49-F238E27FC236}">
                <a16:creationId xmlns:a16="http://schemas.microsoft.com/office/drawing/2014/main" id="{0DB807F0-6AD5-A247-B08C-A230AB1B62FF}"/>
              </a:ext>
            </a:extLst>
          </p:cNvPr>
          <p:cNvSpPr>
            <a:spLocks noGrp="1" noChangeArrowheads="1"/>
          </p:cNvSpPr>
          <p:nvPr>
            <p:ph type="title"/>
          </p:nvPr>
        </p:nvSpPr>
        <p:spPr/>
        <p:txBody>
          <a:bodyPr/>
          <a:lstStyle/>
          <a:p>
            <a:pPr eaLnBrk="1" hangingPunct="1"/>
            <a:endParaRPr lang="en-US" altLang="en-US"/>
          </a:p>
        </p:txBody>
      </p:sp>
      <p:sp>
        <p:nvSpPr>
          <p:cNvPr id="119811" name="TextBox 4">
            <a:extLst>
              <a:ext uri="{FF2B5EF4-FFF2-40B4-BE49-F238E27FC236}">
                <a16:creationId xmlns:a16="http://schemas.microsoft.com/office/drawing/2014/main" id="{4E6220BF-BEF9-1A4C-ADA1-975697E2C6ED}"/>
              </a:ext>
            </a:extLst>
          </p:cNvPr>
          <p:cNvSpPr txBox="1">
            <a:spLocks noChangeArrowheads="1"/>
          </p:cNvSpPr>
          <p:nvPr/>
        </p:nvSpPr>
        <p:spPr bwMode="auto">
          <a:xfrm>
            <a:off x="2597150" y="155575"/>
            <a:ext cx="4067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Convective Cloud Formation</a:t>
            </a:r>
          </a:p>
        </p:txBody>
      </p:sp>
      <p:pic>
        <p:nvPicPr>
          <p:cNvPr id="3" name="Picture 2">
            <a:extLst>
              <a:ext uri="{FF2B5EF4-FFF2-40B4-BE49-F238E27FC236}">
                <a16:creationId xmlns:a16="http://schemas.microsoft.com/office/drawing/2014/main" id="{2E7AF877-7F1E-A6D0-B659-BC8C922330C5}"/>
              </a:ext>
            </a:extLst>
          </p:cNvPr>
          <p:cNvPicPr>
            <a:picLocks noChangeAspect="1"/>
          </p:cNvPicPr>
          <p:nvPr/>
        </p:nvPicPr>
        <p:blipFill>
          <a:blip r:embed="rId4"/>
          <a:stretch>
            <a:fillRect/>
          </a:stretch>
        </p:blipFill>
        <p:spPr>
          <a:xfrm>
            <a:off x="3512285" y="4930849"/>
            <a:ext cx="2569535" cy="192715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3" descr="bc">
            <a:extLst>
              <a:ext uri="{FF2B5EF4-FFF2-40B4-BE49-F238E27FC236}">
                <a16:creationId xmlns:a16="http://schemas.microsoft.com/office/drawing/2014/main" id="{825461B4-6119-AE49-86ED-B5E7805186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87338"/>
            <a:ext cx="5694363" cy="651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6" name="Text Box 4">
            <a:extLst>
              <a:ext uri="{FF2B5EF4-FFF2-40B4-BE49-F238E27FC236}">
                <a16:creationId xmlns:a16="http://schemas.microsoft.com/office/drawing/2014/main" id="{109CE9FE-B38E-DD40-BE57-2FDB95F9D3DD}"/>
              </a:ext>
            </a:extLst>
          </p:cNvPr>
          <p:cNvSpPr txBox="1">
            <a:spLocks noChangeArrowheads="1"/>
          </p:cNvSpPr>
          <p:nvPr/>
        </p:nvSpPr>
        <p:spPr bwMode="auto">
          <a:xfrm>
            <a:off x="2468563" y="71438"/>
            <a:ext cx="417195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dirty="0"/>
              <a:t>PRECIPITATION BY LATITUDE BAND</a:t>
            </a:r>
          </a:p>
        </p:txBody>
      </p:sp>
      <p:sp>
        <p:nvSpPr>
          <p:cNvPr id="134147" name="Text Box 5">
            <a:extLst>
              <a:ext uri="{FF2B5EF4-FFF2-40B4-BE49-F238E27FC236}">
                <a16:creationId xmlns:a16="http://schemas.microsoft.com/office/drawing/2014/main" id="{0232F00C-461C-E943-83EC-877778B88232}"/>
              </a:ext>
            </a:extLst>
          </p:cNvPr>
          <p:cNvSpPr txBox="1">
            <a:spLocks noChangeArrowheads="1"/>
          </p:cNvSpPr>
          <p:nvPr/>
        </p:nvSpPr>
        <p:spPr bwMode="auto">
          <a:xfrm>
            <a:off x="6138863" y="2889250"/>
            <a:ext cx="3032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a:t>
            </a:r>
          </a:p>
        </p:txBody>
      </p:sp>
      <p:sp>
        <p:nvSpPr>
          <p:cNvPr id="134148" name="Text Box 6">
            <a:extLst>
              <a:ext uri="{FF2B5EF4-FFF2-40B4-BE49-F238E27FC236}">
                <a16:creationId xmlns:a16="http://schemas.microsoft.com/office/drawing/2014/main" id="{2BC37B03-6175-4942-B1D1-C82C00A42A65}"/>
              </a:ext>
            </a:extLst>
          </p:cNvPr>
          <p:cNvSpPr txBox="1">
            <a:spLocks noChangeArrowheads="1"/>
          </p:cNvSpPr>
          <p:nvPr/>
        </p:nvSpPr>
        <p:spPr bwMode="auto">
          <a:xfrm>
            <a:off x="7731125" y="3011488"/>
            <a:ext cx="10144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a:t>
            </a:r>
            <a:r>
              <a:rPr lang="en-US" altLang="en-US" sz="1600"/>
              <a:t>S. Chile</a:t>
            </a:r>
            <a:endParaRPr lang="en-US" altLang="en-US" sz="2400"/>
          </a:p>
        </p:txBody>
      </p:sp>
      <p:pic>
        <p:nvPicPr>
          <p:cNvPr id="134149" name="Picture 6" descr="SUN.tif">
            <a:extLst>
              <a:ext uri="{FF2B5EF4-FFF2-40B4-BE49-F238E27FC236}">
                <a16:creationId xmlns:a16="http://schemas.microsoft.com/office/drawing/2014/main" id="{D1666DF3-D217-9B42-82FD-2021D068A5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67138" y="1890713"/>
            <a:ext cx="4492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0" name="Picture 10" descr="CLOUD.tif">
            <a:extLst>
              <a:ext uri="{FF2B5EF4-FFF2-40B4-BE49-F238E27FC236}">
                <a16:creationId xmlns:a16="http://schemas.microsoft.com/office/drawing/2014/main" id="{45F44AF0-D0C4-8043-B898-0910E704EB0B}"/>
              </a:ext>
            </a:extLst>
          </p:cNvPr>
          <p:cNvPicPr>
            <a:picLocks noChangeAspect="1"/>
          </p:cNvPicPr>
          <p:nvPr/>
        </p:nvPicPr>
        <p:blipFill>
          <a:blip r:embed="rId5">
            <a:extLst>
              <a:ext uri="{28A0092B-C50C-407E-A947-70E740481C1C}">
                <a14:useLocalDpi xmlns:a14="http://schemas.microsoft.com/office/drawing/2010/main" val="0"/>
              </a:ext>
            </a:extLst>
          </a:blip>
          <a:srcRect t="25900" b="25676"/>
          <a:stretch>
            <a:fillRect/>
          </a:stretch>
        </p:blipFill>
        <p:spPr bwMode="auto">
          <a:xfrm>
            <a:off x="2851150" y="1971675"/>
            <a:ext cx="67151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1" name="Picture 11" descr="CLOUD.tif">
            <a:extLst>
              <a:ext uri="{FF2B5EF4-FFF2-40B4-BE49-F238E27FC236}">
                <a16:creationId xmlns:a16="http://schemas.microsoft.com/office/drawing/2014/main" id="{091CE610-D51A-F142-8530-8A3544B83126}"/>
              </a:ext>
            </a:extLst>
          </p:cNvPr>
          <p:cNvPicPr>
            <a:picLocks noChangeAspect="1"/>
          </p:cNvPicPr>
          <p:nvPr/>
        </p:nvPicPr>
        <p:blipFill>
          <a:blip r:embed="rId5">
            <a:extLst>
              <a:ext uri="{28A0092B-C50C-407E-A947-70E740481C1C}">
                <a14:useLocalDpi xmlns:a14="http://schemas.microsoft.com/office/drawing/2010/main" val="0"/>
              </a:ext>
            </a:extLst>
          </a:blip>
          <a:srcRect t="25900" b="25676"/>
          <a:stretch>
            <a:fillRect/>
          </a:stretch>
        </p:blipFill>
        <p:spPr bwMode="auto">
          <a:xfrm>
            <a:off x="4386263" y="1982788"/>
            <a:ext cx="67151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2" name="Picture 12" descr="CLOUD.tif">
            <a:extLst>
              <a:ext uri="{FF2B5EF4-FFF2-40B4-BE49-F238E27FC236}">
                <a16:creationId xmlns:a16="http://schemas.microsoft.com/office/drawing/2014/main" id="{E2CD4875-F006-D94A-9E67-FD6E9ECD2DCF}"/>
              </a:ext>
            </a:extLst>
          </p:cNvPr>
          <p:cNvPicPr>
            <a:picLocks noChangeAspect="1"/>
          </p:cNvPicPr>
          <p:nvPr/>
        </p:nvPicPr>
        <p:blipFill>
          <a:blip r:embed="rId5">
            <a:extLst>
              <a:ext uri="{28A0092B-C50C-407E-A947-70E740481C1C}">
                <a14:useLocalDpi xmlns:a14="http://schemas.microsoft.com/office/drawing/2010/main" val="0"/>
              </a:ext>
            </a:extLst>
          </a:blip>
          <a:srcRect t="25900" b="25676"/>
          <a:stretch>
            <a:fillRect/>
          </a:stretch>
        </p:blipFill>
        <p:spPr bwMode="auto">
          <a:xfrm>
            <a:off x="5822950" y="1981200"/>
            <a:ext cx="6715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3" name="Picture 13" descr="SUN.tif">
            <a:extLst>
              <a:ext uri="{FF2B5EF4-FFF2-40B4-BE49-F238E27FC236}">
                <a16:creationId xmlns:a16="http://schemas.microsoft.com/office/drawing/2014/main" id="{6C37D4D1-2196-894D-B8C0-18D45A782D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46688" y="1901825"/>
            <a:ext cx="4492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4" name="Picture 11">
            <a:extLst>
              <a:ext uri="{FF2B5EF4-FFF2-40B4-BE49-F238E27FC236}">
                <a16:creationId xmlns:a16="http://schemas.microsoft.com/office/drawing/2014/main" id="{B407E2C0-7B50-264E-B871-D2A1446ED1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309" t="12260" r="16206" b="11418"/>
          <a:stretch>
            <a:fillRect/>
          </a:stretch>
        </p:blipFill>
        <p:spPr bwMode="auto">
          <a:xfrm>
            <a:off x="7205663" y="4340225"/>
            <a:ext cx="1865312"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3" descr="W">
            <a:extLst>
              <a:ext uri="{FF2B5EF4-FFF2-40B4-BE49-F238E27FC236}">
                <a16:creationId xmlns:a16="http://schemas.microsoft.com/office/drawing/2014/main" id="{1FA31E3C-8ECF-094F-A5B7-EC8E45B06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917575"/>
            <a:ext cx="4365625"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38" name="Picture 4" descr="E">
            <a:extLst>
              <a:ext uri="{FF2B5EF4-FFF2-40B4-BE49-F238E27FC236}">
                <a16:creationId xmlns:a16="http://schemas.microsoft.com/office/drawing/2014/main" id="{65E4FAC7-C04E-DA42-9FDD-C2A50A5110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14400"/>
            <a:ext cx="44402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39" name="TextBox 4">
            <a:extLst>
              <a:ext uri="{FF2B5EF4-FFF2-40B4-BE49-F238E27FC236}">
                <a16:creationId xmlns:a16="http://schemas.microsoft.com/office/drawing/2014/main" id="{1A8B45B8-9D6A-D64E-AFE2-F40CC3D3B267}"/>
              </a:ext>
            </a:extLst>
          </p:cNvPr>
          <p:cNvSpPr txBox="1">
            <a:spLocks noChangeArrowheads="1"/>
          </p:cNvSpPr>
          <p:nvPr/>
        </p:nvSpPr>
        <p:spPr bwMode="auto">
          <a:xfrm>
            <a:off x="2751138" y="127000"/>
            <a:ext cx="3740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Mean Annual Precipitation</a:t>
            </a:r>
          </a:p>
        </p:txBody>
      </p:sp>
      <p:pic>
        <p:nvPicPr>
          <p:cNvPr id="142340" name="Picture 5">
            <a:extLst>
              <a:ext uri="{FF2B5EF4-FFF2-40B4-BE49-F238E27FC236}">
                <a16:creationId xmlns:a16="http://schemas.microsoft.com/office/drawing/2014/main" id="{A49B1F63-384C-1147-B455-C726F60415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68900"/>
            <a:ext cx="1933575"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3" descr="US precip">
            <a:extLst>
              <a:ext uri="{FF2B5EF4-FFF2-40B4-BE49-F238E27FC236}">
                <a16:creationId xmlns:a16="http://schemas.microsoft.com/office/drawing/2014/main" id="{FF35B900-F133-4847-98CA-C82801B69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9180"/>
          <a:stretch>
            <a:fillRect/>
          </a:stretch>
        </p:blipFill>
        <p:spPr bwMode="auto">
          <a:xfrm>
            <a:off x="228600" y="582613"/>
            <a:ext cx="8763000" cy="61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6" name="Picture 3">
            <a:extLst>
              <a:ext uri="{FF2B5EF4-FFF2-40B4-BE49-F238E27FC236}">
                <a16:creationId xmlns:a16="http://schemas.microsoft.com/office/drawing/2014/main" id="{156DB60C-3E73-2F47-B3B5-66EB996D8D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525" y="3805238"/>
            <a:ext cx="146208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3" descr="US precip">
            <a:extLst>
              <a:ext uri="{FF2B5EF4-FFF2-40B4-BE49-F238E27FC236}">
                <a16:creationId xmlns:a16="http://schemas.microsoft.com/office/drawing/2014/main" id="{76D561DF-366C-D74F-858B-1ECC1B3746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0596"/>
          <a:stretch>
            <a:fillRect/>
          </a:stretch>
        </p:blipFill>
        <p:spPr bwMode="auto">
          <a:xfrm>
            <a:off x="152400" y="1160463"/>
            <a:ext cx="8915400" cy="402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4" name="Picture 3">
            <a:extLst>
              <a:ext uri="{FF2B5EF4-FFF2-40B4-BE49-F238E27FC236}">
                <a16:creationId xmlns:a16="http://schemas.microsoft.com/office/drawing/2014/main" id="{AED3819A-018C-A54D-AF52-BC296B6FA7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68900"/>
            <a:ext cx="1933575"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FF5F9768-9F31-8D4E-A09E-86F7FA12C476}"/>
              </a:ext>
            </a:extLst>
          </p:cNvPr>
          <p:cNvSpPr>
            <a:spLocks noGrp="1" noChangeArrowheads="1"/>
          </p:cNvSpPr>
          <p:nvPr>
            <p:ph type="title"/>
          </p:nvPr>
        </p:nvSpPr>
        <p:spPr>
          <a:xfrm>
            <a:off x="685800" y="228600"/>
            <a:ext cx="7772400" cy="1143000"/>
          </a:xfrm>
        </p:spPr>
        <p:txBody>
          <a:bodyPr/>
          <a:lstStyle/>
          <a:p>
            <a:pPr eaLnBrk="1" hangingPunct="1"/>
            <a:r>
              <a:rPr lang="en-US" altLang="en-US"/>
              <a:t>IDEAL GAS LAW </a:t>
            </a:r>
            <a:br>
              <a:rPr lang="en-US" altLang="en-US"/>
            </a:br>
            <a:r>
              <a:rPr lang="en-US" altLang="en-US"/>
              <a:t>(EQUATION OF STATE)</a:t>
            </a:r>
          </a:p>
        </p:txBody>
      </p:sp>
      <p:graphicFrame>
        <p:nvGraphicFramePr>
          <p:cNvPr id="22530" name="Object 4">
            <a:extLst>
              <a:ext uri="{FF2B5EF4-FFF2-40B4-BE49-F238E27FC236}">
                <a16:creationId xmlns:a16="http://schemas.microsoft.com/office/drawing/2014/main" id="{A2E2C4C4-8A08-6F48-88B1-466D01EFFCE9}"/>
              </a:ext>
            </a:extLst>
          </p:cNvPr>
          <p:cNvGraphicFramePr>
            <a:graphicFrameLocks noChangeAspect="1"/>
          </p:cNvGraphicFramePr>
          <p:nvPr/>
        </p:nvGraphicFramePr>
        <p:xfrm>
          <a:off x="4618038" y="2339975"/>
          <a:ext cx="130175" cy="42863"/>
        </p:xfrm>
        <a:graphic>
          <a:graphicData uri="http://schemas.openxmlformats.org/presentationml/2006/ole">
            <mc:AlternateContent xmlns:mc="http://schemas.openxmlformats.org/markup-compatibility/2006">
              <mc:Choice xmlns:v="urn:schemas-microsoft-com:vml" Requires="v">
                <p:oleObj name="Equation" r:id="rId2" imgW="571500" imgH="190500" progId="Equation.3">
                  <p:embed/>
                </p:oleObj>
              </mc:Choice>
              <mc:Fallback>
                <p:oleObj name="Equation" r:id="rId2" imgW="571500" imgH="1905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038" y="2339975"/>
                        <a:ext cx="130175"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Box 5">
            <a:extLst>
              <a:ext uri="{FF2B5EF4-FFF2-40B4-BE49-F238E27FC236}">
                <a16:creationId xmlns:a16="http://schemas.microsoft.com/office/drawing/2014/main" id="{0D89360B-0085-4F4D-9FB9-2529C911A1BD}"/>
              </a:ext>
            </a:extLst>
          </p:cNvPr>
          <p:cNvSpPr txBox="1">
            <a:spLocks noChangeArrowheads="1"/>
          </p:cNvSpPr>
          <p:nvPr/>
        </p:nvSpPr>
        <p:spPr bwMode="auto">
          <a:xfrm>
            <a:off x="655638" y="4953000"/>
            <a:ext cx="7848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2800"/>
              <a:t>R is called the </a:t>
            </a:r>
            <a:r>
              <a:rPr lang="en-US" altLang="en-US" sz="2800" i="1"/>
              <a:t>specific</a:t>
            </a:r>
            <a:r>
              <a:rPr lang="en-US" altLang="en-US" sz="2800"/>
              <a:t> gas constant.  Its value depends on the molecular weight of the gas, so it varies from gas to gas.</a:t>
            </a:r>
          </a:p>
        </p:txBody>
      </p:sp>
      <p:graphicFrame>
        <p:nvGraphicFramePr>
          <p:cNvPr id="22532" name="Object 1">
            <a:extLst>
              <a:ext uri="{FF2B5EF4-FFF2-40B4-BE49-F238E27FC236}">
                <a16:creationId xmlns:a16="http://schemas.microsoft.com/office/drawing/2014/main" id="{2E269E6C-F1AD-5C4B-807D-3759A750FF5A}"/>
              </a:ext>
            </a:extLst>
          </p:cNvPr>
          <p:cNvGraphicFramePr>
            <a:graphicFrameLocks noChangeAspect="1"/>
          </p:cNvGraphicFramePr>
          <p:nvPr/>
        </p:nvGraphicFramePr>
        <p:xfrm>
          <a:off x="3263900" y="3352800"/>
          <a:ext cx="3074988" cy="1003300"/>
        </p:xfrm>
        <a:graphic>
          <a:graphicData uri="http://schemas.openxmlformats.org/presentationml/2006/ole">
            <mc:AlternateContent xmlns:mc="http://schemas.openxmlformats.org/markup-compatibility/2006">
              <mc:Choice xmlns:v="urn:schemas-microsoft-com:vml" Requires="v">
                <p:oleObj name="Equation" r:id="rId4" imgW="13462000" imgH="4394200" progId="Equation.3">
                  <p:embed/>
                </p:oleObj>
              </mc:Choice>
              <mc:Fallback>
                <p:oleObj name="Equation" r:id="rId4" imgW="13462000" imgH="43942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3900" y="3352800"/>
                        <a:ext cx="307498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3" name="Object 1">
            <a:extLst>
              <a:ext uri="{FF2B5EF4-FFF2-40B4-BE49-F238E27FC236}">
                <a16:creationId xmlns:a16="http://schemas.microsoft.com/office/drawing/2014/main" id="{DB7467DD-2793-4F4E-AA9A-46ACB3266D22}"/>
              </a:ext>
            </a:extLst>
          </p:cNvPr>
          <p:cNvGraphicFramePr>
            <a:graphicFrameLocks noChangeAspect="1"/>
          </p:cNvGraphicFramePr>
          <p:nvPr/>
        </p:nvGraphicFramePr>
        <p:xfrm>
          <a:off x="3376613" y="1936750"/>
          <a:ext cx="2846387" cy="1131888"/>
        </p:xfrm>
        <a:graphic>
          <a:graphicData uri="http://schemas.openxmlformats.org/presentationml/2006/ole">
            <mc:AlternateContent xmlns:mc="http://schemas.openxmlformats.org/markup-compatibility/2006">
              <mc:Choice xmlns:v="urn:schemas-microsoft-com:vml" Requires="v">
                <p:oleObj name="Equation" r:id="rId6" imgW="571500" imgH="190500" progId="Equation.3">
                  <p:embed/>
                </p:oleObj>
              </mc:Choice>
              <mc:Fallback>
                <p:oleObj name="Equation" r:id="rId6" imgW="571500" imgH="190500"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6613" y="1936750"/>
                        <a:ext cx="2846387"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2">
            <a:extLst>
              <a:ext uri="{FF2B5EF4-FFF2-40B4-BE49-F238E27FC236}">
                <a16:creationId xmlns:a16="http://schemas.microsoft.com/office/drawing/2014/main" id="{92DF65B2-CDB5-F3DA-4938-2EA1A4855644}"/>
              </a:ext>
            </a:extLst>
          </p:cNvPr>
          <p:cNvPicPr>
            <a:picLocks noChangeAspect="1"/>
          </p:cNvPicPr>
          <p:nvPr/>
        </p:nvPicPr>
        <p:blipFill>
          <a:blip r:embed="rId8"/>
          <a:stretch>
            <a:fillRect/>
          </a:stretch>
        </p:blipFill>
        <p:spPr>
          <a:xfrm rot="5400000">
            <a:off x="382360" y="2266497"/>
            <a:ext cx="2891972" cy="21689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hydrostatic.tif">
            <a:extLst>
              <a:ext uri="{FF2B5EF4-FFF2-40B4-BE49-F238E27FC236}">
                <a16:creationId xmlns:a16="http://schemas.microsoft.com/office/drawing/2014/main" id="{05DDA16B-806A-A14C-8C95-1B09527576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3638" y="844550"/>
            <a:ext cx="5202237" cy="584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extBox 2">
            <a:extLst>
              <a:ext uri="{FF2B5EF4-FFF2-40B4-BE49-F238E27FC236}">
                <a16:creationId xmlns:a16="http://schemas.microsoft.com/office/drawing/2014/main" id="{93E8829D-AB8B-2745-AAE6-B0894928FDB8}"/>
              </a:ext>
            </a:extLst>
          </p:cNvPr>
          <p:cNvSpPr txBox="1">
            <a:spLocks noChangeArrowheads="1"/>
          </p:cNvSpPr>
          <p:nvPr/>
        </p:nvSpPr>
        <p:spPr bwMode="auto">
          <a:xfrm>
            <a:off x="1630363" y="20638"/>
            <a:ext cx="6321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4000"/>
              <a:t>HYDROSTATIC BALANCE</a:t>
            </a:r>
          </a:p>
        </p:txBody>
      </p:sp>
      <p:graphicFrame>
        <p:nvGraphicFramePr>
          <p:cNvPr id="30723" name="Object 3">
            <a:extLst>
              <a:ext uri="{FF2B5EF4-FFF2-40B4-BE49-F238E27FC236}">
                <a16:creationId xmlns:a16="http://schemas.microsoft.com/office/drawing/2014/main" id="{AEA39B1E-54EE-D34E-BE36-55AEB1910092}"/>
              </a:ext>
            </a:extLst>
          </p:cNvPr>
          <p:cNvGraphicFramePr>
            <a:graphicFrameLocks noChangeAspect="1"/>
          </p:cNvGraphicFramePr>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name="Equation" r:id="rId3" imgW="114300" imgH="165100" progId="Equation.3">
                  <p:embed/>
                </p:oleObj>
              </mc:Choice>
              <mc:Fallback>
                <p:oleObj name="Equation" r:id="rId3" imgW="114300" imgH="1651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46450"/>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4" name="Object 6">
            <a:extLst>
              <a:ext uri="{FF2B5EF4-FFF2-40B4-BE49-F238E27FC236}">
                <a16:creationId xmlns:a16="http://schemas.microsoft.com/office/drawing/2014/main" id="{79873930-57B7-8748-AE21-917DDD74012E}"/>
              </a:ext>
            </a:extLst>
          </p:cNvPr>
          <p:cNvGraphicFramePr>
            <a:graphicFrameLocks noChangeAspect="1"/>
          </p:cNvGraphicFramePr>
          <p:nvPr/>
        </p:nvGraphicFramePr>
        <p:xfrm>
          <a:off x="4267200" y="3232150"/>
          <a:ext cx="609600" cy="393700"/>
        </p:xfrm>
        <a:graphic>
          <a:graphicData uri="http://schemas.openxmlformats.org/presentationml/2006/ole">
            <mc:AlternateContent xmlns:mc="http://schemas.openxmlformats.org/markup-compatibility/2006">
              <mc:Choice xmlns:v="urn:schemas-microsoft-com:vml" Requires="v">
                <p:oleObj name="Equation" r:id="rId5" imgW="609600" imgH="393700" progId="Equation.3">
                  <p:embed/>
                </p:oleObj>
              </mc:Choice>
              <mc:Fallback>
                <p:oleObj name="Equation" r:id="rId5" imgW="609600" imgH="3937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232150"/>
                        <a:ext cx="609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5" name="Object 7">
            <a:extLst>
              <a:ext uri="{FF2B5EF4-FFF2-40B4-BE49-F238E27FC236}">
                <a16:creationId xmlns:a16="http://schemas.microsoft.com/office/drawing/2014/main" id="{2637C1B2-875D-0D43-B792-168FEEEBE7DB}"/>
              </a:ext>
            </a:extLst>
          </p:cNvPr>
          <p:cNvGraphicFramePr>
            <a:graphicFrameLocks noChangeAspect="1"/>
          </p:cNvGraphicFramePr>
          <p:nvPr/>
        </p:nvGraphicFramePr>
        <p:xfrm>
          <a:off x="754063" y="938213"/>
          <a:ext cx="2293937" cy="1530350"/>
        </p:xfrm>
        <a:graphic>
          <a:graphicData uri="http://schemas.openxmlformats.org/presentationml/2006/ole">
            <mc:AlternateContent xmlns:mc="http://schemas.openxmlformats.org/markup-compatibility/2006">
              <mc:Choice xmlns:v="urn:schemas-microsoft-com:vml" Requires="v">
                <p:oleObj name="Equation" r:id="rId7" imgW="609600" imgH="393700" progId="Equation.3">
                  <p:embed/>
                </p:oleObj>
              </mc:Choice>
              <mc:Fallback>
                <p:oleObj name="Equation" r:id="rId7" imgW="609600" imgH="3937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063" y="938213"/>
                        <a:ext cx="2293937"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6" name="Object 8">
            <a:extLst>
              <a:ext uri="{FF2B5EF4-FFF2-40B4-BE49-F238E27FC236}">
                <a16:creationId xmlns:a16="http://schemas.microsoft.com/office/drawing/2014/main" id="{8404CA0A-9E38-2744-B161-EB255CE24BFD}"/>
              </a:ext>
            </a:extLst>
          </p:cNvPr>
          <p:cNvGraphicFramePr>
            <a:graphicFrameLocks noChangeAspect="1"/>
          </p:cNvGraphicFramePr>
          <p:nvPr/>
        </p:nvGraphicFramePr>
        <p:xfrm>
          <a:off x="696913" y="3305175"/>
          <a:ext cx="2238375" cy="1760538"/>
        </p:xfrm>
        <a:graphic>
          <a:graphicData uri="http://schemas.openxmlformats.org/presentationml/2006/ole">
            <mc:AlternateContent xmlns:mc="http://schemas.openxmlformats.org/markup-compatibility/2006">
              <mc:Choice xmlns:v="urn:schemas-microsoft-com:vml" Requires="v">
                <p:oleObj name="Equation" r:id="rId9" imgW="660400" imgH="431800" progId="Equation.3">
                  <p:embed/>
                </p:oleObj>
              </mc:Choice>
              <mc:Fallback>
                <p:oleObj name="Equation" r:id="rId9" imgW="660400" imgH="4318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6913" y="3305175"/>
                        <a:ext cx="2238375"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7" name="TextBox 9">
            <a:extLst>
              <a:ext uri="{FF2B5EF4-FFF2-40B4-BE49-F238E27FC236}">
                <a16:creationId xmlns:a16="http://schemas.microsoft.com/office/drawing/2014/main" id="{07958BDC-A544-244A-BE8D-2B91BD20949E}"/>
              </a:ext>
            </a:extLst>
          </p:cNvPr>
          <p:cNvSpPr txBox="1">
            <a:spLocks noChangeArrowheads="1"/>
          </p:cNvSpPr>
          <p:nvPr/>
        </p:nvSpPr>
        <p:spPr bwMode="auto">
          <a:xfrm>
            <a:off x="1587500" y="2624138"/>
            <a:ext cx="509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so</a:t>
            </a:r>
          </a:p>
        </p:txBody>
      </p:sp>
      <p:graphicFrame>
        <p:nvGraphicFramePr>
          <p:cNvPr id="30728" name="Object 10">
            <a:extLst>
              <a:ext uri="{FF2B5EF4-FFF2-40B4-BE49-F238E27FC236}">
                <a16:creationId xmlns:a16="http://schemas.microsoft.com/office/drawing/2014/main" id="{67AD08E3-171B-1E46-A203-A178F620C2DF}"/>
              </a:ext>
            </a:extLst>
          </p:cNvPr>
          <p:cNvGraphicFramePr>
            <a:graphicFrameLocks noChangeAspect="1"/>
          </p:cNvGraphicFramePr>
          <p:nvPr/>
        </p:nvGraphicFramePr>
        <p:xfrm>
          <a:off x="6900863" y="1862138"/>
          <a:ext cx="1206500" cy="1238250"/>
        </p:xfrm>
        <a:graphic>
          <a:graphicData uri="http://schemas.openxmlformats.org/presentationml/2006/ole">
            <mc:AlternateContent xmlns:mc="http://schemas.openxmlformats.org/markup-compatibility/2006">
              <mc:Choice xmlns:v="urn:schemas-microsoft-com:vml" Requires="v">
                <p:oleObj name="Equation" r:id="rId11" imgW="444500" imgH="431800" progId="Equation.3">
                  <p:embed/>
                </p:oleObj>
              </mc:Choice>
              <mc:Fallback>
                <p:oleObj name="Equation" r:id="rId11" imgW="444500" imgH="431800" progId="Equation.3">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00863" y="1862138"/>
                        <a:ext cx="12065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2">
            <a:extLst>
              <a:ext uri="{FF2B5EF4-FFF2-40B4-BE49-F238E27FC236}">
                <a16:creationId xmlns:a16="http://schemas.microsoft.com/office/drawing/2014/main" id="{439AAD8F-8EAA-FC9B-A8EC-DFDEC9E3A032}"/>
              </a:ext>
            </a:extLst>
          </p:cNvPr>
          <p:cNvPicPr>
            <a:picLocks noChangeAspect="1"/>
          </p:cNvPicPr>
          <p:nvPr/>
        </p:nvPicPr>
        <p:blipFill rotWithShape="1">
          <a:blip r:embed="rId13"/>
          <a:srcRect l="5809" t="-24544" r="-5809" b="50675"/>
          <a:stretch/>
        </p:blipFill>
        <p:spPr>
          <a:xfrm>
            <a:off x="899075" y="4575993"/>
            <a:ext cx="1940379" cy="19111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01-09">
            <a:extLst>
              <a:ext uri="{FF2B5EF4-FFF2-40B4-BE49-F238E27FC236}">
                <a16:creationId xmlns:a16="http://schemas.microsoft.com/office/drawing/2014/main" id="{4FDD0371-3215-F649-B6D7-B1B07589E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8" y="592138"/>
            <a:ext cx="6992937" cy="625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extBox 4">
            <a:extLst>
              <a:ext uri="{FF2B5EF4-FFF2-40B4-BE49-F238E27FC236}">
                <a16:creationId xmlns:a16="http://schemas.microsoft.com/office/drawing/2014/main" id="{1CCD4056-2BCE-A944-8708-24050FC5E8E9}"/>
              </a:ext>
            </a:extLst>
          </p:cNvPr>
          <p:cNvSpPr txBox="1">
            <a:spLocks noChangeArrowheads="1"/>
          </p:cNvSpPr>
          <p:nvPr/>
        </p:nvSpPr>
        <p:spPr bwMode="auto">
          <a:xfrm>
            <a:off x="2243138" y="20638"/>
            <a:ext cx="50958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t>HYDROSTATIC BALANCE</a:t>
            </a:r>
          </a:p>
        </p:txBody>
      </p:sp>
      <p:sp>
        <p:nvSpPr>
          <p:cNvPr id="31747" name="Cube 5">
            <a:extLst>
              <a:ext uri="{FF2B5EF4-FFF2-40B4-BE49-F238E27FC236}">
                <a16:creationId xmlns:a16="http://schemas.microsoft.com/office/drawing/2014/main" id="{B64CC089-4FF6-3F48-B3FC-7BF47D8F64DF}"/>
              </a:ext>
            </a:extLst>
          </p:cNvPr>
          <p:cNvSpPr>
            <a:spLocks noChangeArrowheads="1"/>
          </p:cNvSpPr>
          <p:nvPr/>
        </p:nvSpPr>
        <p:spPr bwMode="auto">
          <a:xfrm>
            <a:off x="2527300" y="2890838"/>
            <a:ext cx="412750" cy="327025"/>
          </a:xfrm>
          <a:prstGeom prst="cube">
            <a:avLst>
              <a:gd name="adj" fmla="val 25000"/>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31748" name="Cube 7">
            <a:extLst>
              <a:ext uri="{FF2B5EF4-FFF2-40B4-BE49-F238E27FC236}">
                <a16:creationId xmlns:a16="http://schemas.microsoft.com/office/drawing/2014/main" id="{71838BA0-1B0B-654F-929F-2277F9E2271B}"/>
              </a:ext>
            </a:extLst>
          </p:cNvPr>
          <p:cNvSpPr>
            <a:spLocks noChangeArrowheads="1"/>
          </p:cNvSpPr>
          <p:nvPr/>
        </p:nvSpPr>
        <p:spPr bwMode="auto">
          <a:xfrm>
            <a:off x="3551238" y="5184775"/>
            <a:ext cx="411162" cy="325438"/>
          </a:xfrm>
          <a:prstGeom prst="cube">
            <a:avLst>
              <a:gd name="adj" fmla="val 25000"/>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cxnSp>
        <p:nvCxnSpPr>
          <p:cNvPr id="31749" name="Straight Arrow Connector 8">
            <a:extLst>
              <a:ext uri="{FF2B5EF4-FFF2-40B4-BE49-F238E27FC236}">
                <a16:creationId xmlns:a16="http://schemas.microsoft.com/office/drawing/2014/main" id="{C05CF286-D0AE-464D-9C12-C4175537EAD9}"/>
              </a:ext>
            </a:extLst>
          </p:cNvPr>
          <p:cNvCxnSpPr>
            <a:cxnSpLocks noChangeShapeType="1"/>
          </p:cNvCxnSpPr>
          <p:nvPr/>
        </p:nvCxnSpPr>
        <p:spPr bwMode="auto">
          <a:xfrm flipH="1" flipV="1">
            <a:off x="2720975" y="2249488"/>
            <a:ext cx="17463" cy="665162"/>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1750" name="Straight Arrow Connector 10">
            <a:extLst>
              <a:ext uri="{FF2B5EF4-FFF2-40B4-BE49-F238E27FC236}">
                <a16:creationId xmlns:a16="http://schemas.microsoft.com/office/drawing/2014/main" id="{340EC1CE-6FC4-D84E-A32C-3D4C5600CEBB}"/>
              </a:ext>
            </a:extLst>
          </p:cNvPr>
          <p:cNvCxnSpPr>
            <a:cxnSpLocks noChangeShapeType="1"/>
          </p:cNvCxnSpPr>
          <p:nvPr/>
        </p:nvCxnSpPr>
        <p:spPr bwMode="auto">
          <a:xfrm>
            <a:off x="2720975" y="3213100"/>
            <a:ext cx="12700" cy="657225"/>
          </a:xfrm>
          <a:prstGeom prst="straightConnector1">
            <a:avLst/>
          </a:prstGeom>
          <a:noFill/>
          <a:ln w="57150" algn="ctr">
            <a:solidFill>
              <a:srgbClr val="FFFF00"/>
            </a:solidFill>
            <a:round/>
            <a:headEnd/>
            <a:tailEnd type="arrow" w="med" len="med"/>
          </a:ln>
          <a:extLst>
            <a:ext uri="{909E8E84-426E-40DD-AFC4-6F175D3DCCD1}">
              <a14:hiddenFill xmlns:a14="http://schemas.microsoft.com/office/drawing/2010/main">
                <a:noFill/>
              </a14:hiddenFill>
            </a:ext>
          </a:extLst>
        </p:spPr>
      </p:cxnSp>
      <p:graphicFrame>
        <p:nvGraphicFramePr>
          <p:cNvPr id="31751" name="Object 14">
            <a:extLst>
              <a:ext uri="{FF2B5EF4-FFF2-40B4-BE49-F238E27FC236}">
                <a16:creationId xmlns:a16="http://schemas.microsoft.com/office/drawing/2014/main" id="{2D3D643E-2991-2B43-BBD1-2DDAF7D50EFA}"/>
              </a:ext>
            </a:extLst>
          </p:cNvPr>
          <p:cNvGraphicFramePr>
            <a:graphicFrameLocks noChangeAspect="1"/>
          </p:cNvGraphicFramePr>
          <p:nvPr/>
        </p:nvGraphicFramePr>
        <p:xfrm>
          <a:off x="2225675" y="3332163"/>
          <a:ext cx="304800" cy="488950"/>
        </p:xfrm>
        <a:graphic>
          <a:graphicData uri="http://schemas.openxmlformats.org/presentationml/2006/ole">
            <mc:AlternateContent xmlns:mc="http://schemas.openxmlformats.org/markup-compatibility/2006">
              <mc:Choice xmlns:v="urn:schemas-microsoft-com:vml" Requires="v">
                <p:oleObj name="Equation" r:id="rId4" imgW="127000" imgH="203200" progId="Equation.3">
                  <p:embed/>
                </p:oleObj>
              </mc:Choice>
              <mc:Fallback>
                <p:oleObj name="Equation" r:id="rId4" imgW="127000" imgH="203200" progId="Equation.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5675" y="3332163"/>
                        <a:ext cx="304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52" name="Object 15">
            <a:extLst>
              <a:ext uri="{FF2B5EF4-FFF2-40B4-BE49-F238E27FC236}">
                <a16:creationId xmlns:a16="http://schemas.microsoft.com/office/drawing/2014/main" id="{47A8F683-B602-C04D-BCC0-299A73DD50B3}"/>
              </a:ext>
            </a:extLst>
          </p:cNvPr>
          <p:cNvGraphicFramePr>
            <a:graphicFrameLocks noChangeAspect="1"/>
          </p:cNvGraphicFramePr>
          <p:nvPr/>
        </p:nvGraphicFramePr>
        <p:xfrm>
          <a:off x="2079625" y="2311400"/>
          <a:ext cx="496888" cy="555625"/>
        </p:xfrm>
        <a:graphic>
          <a:graphicData uri="http://schemas.openxmlformats.org/presentationml/2006/ole">
            <mc:AlternateContent xmlns:mc="http://schemas.openxmlformats.org/markup-compatibility/2006">
              <mc:Choice xmlns:v="urn:schemas-microsoft-com:vml" Requires="v">
                <p:oleObj name="Equation" r:id="rId6" imgW="266700" imgH="241300" progId="Equation.3">
                  <p:embed/>
                </p:oleObj>
              </mc:Choice>
              <mc:Fallback>
                <p:oleObj name="Equation" r:id="rId6" imgW="266700" imgH="241300" progId="Equation.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9625" y="2311400"/>
                        <a:ext cx="49688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1753" name="Straight Arrow Connector 17">
            <a:extLst>
              <a:ext uri="{FF2B5EF4-FFF2-40B4-BE49-F238E27FC236}">
                <a16:creationId xmlns:a16="http://schemas.microsoft.com/office/drawing/2014/main" id="{CF79F67A-06C2-DB41-B87F-3F58C927EF29}"/>
              </a:ext>
            </a:extLst>
          </p:cNvPr>
          <p:cNvCxnSpPr>
            <a:cxnSpLocks noChangeShapeType="1"/>
          </p:cNvCxnSpPr>
          <p:nvPr/>
        </p:nvCxnSpPr>
        <p:spPr bwMode="auto">
          <a:xfrm flipH="1" flipV="1">
            <a:off x="3756025" y="4325938"/>
            <a:ext cx="4763" cy="869950"/>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1754" name="Straight Arrow Connector 20">
            <a:extLst>
              <a:ext uri="{FF2B5EF4-FFF2-40B4-BE49-F238E27FC236}">
                <a16:creationId xmlns:a16="http://schemas.microsoft.com/office/drawing/2014/main" id="{079238FB-C716-F74A-9952-4630E55B0286}"/>
              </a:ext>
            </a:extLst>
          </p:cNvPr>
          <p:cNvCxnSpPr>
            <a:cxnSpLocks noChangeShapeType="1"/>
          </p:cNvCxnSpPr>
          <p:nvPr/>
        </p:nvCxnSpPr>
        <p:spPr bwMode="auto">
          <a:xfrm>
            <a:off x="3744913" y="5494338"/>
            <a:ext cx="11112" cy="898525"/>
          </a:xfrm>
          <a:prstGeom prst="straightConnector1">
            <a:avLst/>
          </a:prstGeom>
          <a:noFill/>
          <a:ln w="57150" algn="ctr">
            <a:solidFill>
              <a:srgbClr val="FFFF00"/>
            </a:solidFill>
            <a:round/>
            <a:headEnd/>
            <a:tailEnd type="arrow" w="med" len="med"/>
          </a:ln>
          <a:extLst>
            <a:ext uri="{909E8E84-426E-40DD-AFC4-6F175D3DCCD1}">
              <a14:hiddenFill xmlns:a14="http://schemas.microsoft.com/office/drawing/2010/main">
                <a:noFill/>
              </a14:hiddenFill>
            </a:ext>
          </a:extLst>
        </p:spPr>
      </p:cxnSp>
      <p:graphicFrame>
        <p:nvGraphicFramePr>
          <p:cNvPr id="31755" name="Object 21">
            <a:extLst>
              <a:ext uri="{FF2B5EF4-FFF2-40B4-BE49-F238E27FC236}">
                <a16:creationId xmlns:a16="http://schemas.microsoft.com/office/drawing/2014/main" id="{96651DD9-8904-2B44-A0AA-AAFF3AE01F3F}"/>
              </a:ext>
            </a:extLst>
          </p:cNvPr>
          <p:cNvGraphicFramePr>
            <a:graphicFrameLocks noChangeAspect="1"/>
          </p:cNvGraphicFramePr>
          <p:nvPr/>
        </p:nvGraphicFramePr>
        <p:xfrm>
          <a:off x="4095750" y="5807075"/>
          <a:ext cx="304800" cy="488950"/>
        </p:xfrm>
        <a:graphic>
          <a:graphicData uri="http://schemas.openxmlformats.org/presentationml/2006/ole">
            <mc:AlternateContent xmlns:mc="http://schemas.openxmlformats.org/markup-compatibility/2006">
              <mc:Choice xmlns:v="urn:schemas-microsoft-com:vml" Requires="v">
                <p:oleObj name="Equation" r:id="rId8" imgW="127000" imgH="203200" progId="Equation.3">
                  <p:embed/>
                </p:oleObj>
              </mc:Choice>
              <mc:Fallback>
                <p:oleObj name="Equation" r:id="rId8" imgW="127000" imgH="203200" progId="Equation.3">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0" y="5807075"/>
                        <a:ext cx="304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56" name="Object 22">
            <a:extLst>
              <a:ext uri="{FF2B5EF4-FFF2-40B4-BE49-F238E27FC236}">
                <a16:creationId xmlns:a16="http://schemas.microsoft.com/office/drawing/2014/main" id="{BA241A14-C9D4-C64D-AF70-7DDCC32B50A4}"/>
              </a:ext>
            </a:extLst>
          </p:cNvPr>
          <p:cNvGraphicFramePr>
            <a:graphicFrameLocks noChangeAspect="1"/>
          </p:cNvGraphicFramePr>
          <p:nvPr/>
        </p:nvGraphicFramePr>
        <p:xfrm>
          <a:off x="3949700" y="4532313"/>
          <a:ext cx="496888" cy="555625"/>
        </p:xfrm>
        <a:graphic>
          <a:graphicData uri="http://schemas.openxmlformats.org/presentationml/2006/ole">
            <mc:AlternateContent xmlns:mc="http://schemas.openxmlformats.org/markup-compatibility/2006">
              <mc:Choice xmlns:v="urn:schemas-microsoft-com:vml" Requires="v">
                <p:oleObj name="Equation" r:id="rId9" imgW="266700" imgH="241300" progId="Equation.3">
                  <p:embed/>
                </p:oleObj>
              </mc:Choice>
              <mc:Fallback>
                <p:oleObj name="Equation" r:id="rId9" imgW="266700" imgH="241300" progId="Equation.3">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9700" y="4532313"/>
                        <a:ext cx="49688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2">
            <a:extLst>
              <a:ext uri="{FF2B5EF4-FFF2-40B4-BE49-F238E27FC236}">
                <a16:creationId xmlns:a16="http://schemas.microsoft.com/office/drawing/2014/main" id="{9CC0D409-3B29-176D-7FF9-D3F7686EF5C3}"/>
              </a:ext>
            </a:extLst>
          </p:cNvPr>
          <p:cNvPicPr>
            <a:picLocks noChangeAspect="1"/>
          </p:cNvPicPr>
          <p:nvPr/>
        </p:nvPicPr>
        <p:blipFill rotWithShape="1">
          <a:blip r:embed="rId10"/>
          <a:srcRect r="35814"/>
          <a:stretch/>
        </p:blipFill>
        <p:spPr>
          <a:xfrm rot="5400000">
            <a:off x="7790035" y="486943"/>
            <a:ext cx="1248770" cy="1459160"/>
          </a:xfrm>
          <a:prstGeom prst="rect">
            <a:avLst/>
          </a:prstGeom>
        </p:spPr>
      </p:pic>
      <p:pic>
        <p:nvPicPr>
          <p:cNvPr id="5" name="Picture 4">
            <a:extLst>
              <a:ext uri="{FF2B5EF4-FFF2-40B4-BE49-F238E27FC236}">
                <a16:creationId xmlns:a16="http://schemas.microsoft.com/office/drawing/2014/main" id="{27836CD6-FC51-221C-5021-C82937F4FDE2}"/>
              </a:ext>
            </a:extLst>
          </p:cNvPr>
          <p:cNvPicPr>
            <a:picLocks noChangeAspect="1"/>
          </p:cNvPicPr>
          <p:nvPr/>
        </p:nvPicPr>
        <p:blipFill rotWithShape="1">
          <a:blip r:embed="rId11"/>
          <a:srcRect l="44192" t="12064" b="20452"/>
          <a:stretch/>
        </p:blipFill>
        <p:spPr>
          <a:xfrm>
            <a:off x="7705135" y="1840908"/>
            <a:ext cx="1438865" cy="1304924"/>
          </a:xfrm>
          <a:prstGeom prst="rect">
            <a:avLst/>
          </a:prstGeom>
        </p:spPr>
      </p:pic>
      <p:pic>
        <p:nvPicPr>
          <p:cNvPr id="6" name="Picture 5">
            <a:extLst>
              <a:ext uri="{FF2B5EF4-FFF2-40B4-BE49-F238E27FC236}">
                <a16:creationId xmlns:a16="http://schemas.microsoft.com/office/drawing/2014/main" id="{76834B05-282C-413D-1780-F1CD6A767709}"/>
              </a:ext>
            </a:extLst>
          </p:cNvPr>
          <p:cNvPicPr>
            <a:picLocks noChangeAspect="1"/>
          </p:cNvPicPr>
          <p:nvPr/>
        </p:nvPicPr>
        <p:blipFill rotWithShape="1">
          <a:blip r:embed="rId10"/>
          <a:srcRect r="35814"/>
          <a:stretch/>
        </p:blipFill>
        <p:spPr>
          <a:xfrm rot="5400000">
            <a:off x="7825472" y="3031664"/>
            <a:ext cx="1248770" cy="1459160"/>
          </a:xfrm>
          <a:prstGeom prst="rect">
            <a:avLst/>
          </a:prstGeom>
        </p:spPr>
      </p:pic>
      <p:pic>
        <p:nvPicPr>
          <p:cNvPr id="7" name="Picture 6">
            <a:extLst>
              <a:ext uri="{FF2B5EF4-FFF2-40B4-BE49-F238E27FC236}">
                <a16:creationId xmlns:a16="http://schemas.microsoft.com/office/drawing/2014/main" id="{505E6261-A585-99D1-FF63-67DD1A286224}"/>
              </a:ext>
            </a:extLst>
          </p:cNvPr>
          <p:cNvPicPr>
            <a:picLocks noChangeAspect="1"/>
          </p:cNvPicPr>
          <p:nvPr/>
        </p:nvPicPr>
        <p:blipFill rotWithShape="1">
          <a:blip r:embed="rId11"/>
          <a:srcRect l="44192" t="12064" b="20452"/>
          <a:stretch/>
        </p:blipFill>
        <p:spPr>
          <a:xfrm>
            <a:off x="7740572" y="4385629"/>
            <a:ext cx="1438865" cy="13049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e,esubs">
            <a:extLst>
              <a:ext uri="{FF2B5EF4-FFF2-40B4-BE49-F238E27FC236}">
                <a16:creationId xmlns:a16="http://schemas.microsoft.com/office/drawing/2014/main" id="{223874D6-F563-1C47-9D43-1EF384D93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613"/>
          <a:stretch>
            <a:fillRect/>
          </a:stretch>
        </p:blipFill>
        <p:spPr bwMode="auto">
          <a:xfrm>
            <a:off x="2578100" y="381000"/>
            <a:ext cx="3987800" cy="629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Text Box 3">
            <a:extLst>
              <a:ext uri="{FF2B5EF4-FFF2-40B4-BE49-F238E27FC236}">
                <a16:creationId xmlns:a16="http://schemas.microsoft.com/office/drawing/2014/main" id="{50757435-9BEA-C740-9C10-2671161171B4}"/>
              </a:ext>
            </a:extLst>
          </p:cNvPr>
          <p:cNvSpPr txBox="1">
            <a:spLocks noChangeArrowheads="1"/>
          </p:cNvSpPr>
          <p:nvPr/>
        </p:nvSpPr>
        <p:spPr bwMode="auto">
          <a:xfrm>
            <a:off x="6629400" y="1981200"/>
            <a:ext cx="209708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e = vapor pressure</a:t>
            </a:r>
            <a:endParaRPr lang="en-US" altLang="en-US" sz="2400"/>
          </a:p>
        </p:txBody>
      </p:sp>
      <p:sp>
        <p:nvSpPr>
          <p:cNvPr id="55299" name="Rectangle 4">
            <a:extLst>
              <a:ext uri="{FF2B5EF4-FFF2-40B4-BE49-F238E27FC236}">
                <a16:creationId xmlns:a16="http://schemas.microsoft.com/office/drawing/2014/main" id="{5F8FE7CA-19CE-C94A-8753-1BB9B9E6AF7E}"/>
              </a:ext>
            </a:extLst>
          </p:cNvPr>
          <p:cNvSpPr>
            <a:spLocks noChangeArrowheads="1"/>
          </p:cNvSpPr>
          <p:nvPr/>
        </p:nvSpPr>
        <p:spPr bwMode="auto">
          <a:xfrm>
            <a:off x="609600" y="4692650"/>
            <a:ext cx="17081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e</a:t>
            </a:r>
            <a:r>
              <a:rPr lang="en-US" altLang="en-US" sz="1800" baseline="-25000"/>
              <a:t>s</a:t>
            </a:r>
            <a:r>
              <a:rPr lang="en-US" altLang="en-US" sz="1800"/>
              <a:t> = saturation</a:t>
            </a:r>
          </a:p>
          <a:p>
            <a:pPr>
              <a:spcBef>
                <a:spcPct val="0"/>
              </a:spcBef>
              <a:buFontTx/>
              <a:buNone/>
            </a:pPr>
            <a:r>
              <a:rPr lang="en-US" altLang="en-US" sz="1800"/>
              <a:t>vapor pressure</a:t>
            </a:r>
          </a:p>
        </p:txBody>
      </p:sp>
      <p:sp>
        <p:nvSpPr>
          <p:cNvPr id="55300" name="Rectangle 5">
            <a:extLst>
              <a:ext uri="{FF2B5EF4-FFF2-40B4-BE49-F238E27FC236}">
                <a16:creationId xmlns:a16="http://schemas.microsoft.com/office/drawing/2014/main" id="{705FE4C8-B8AD-2141-82D5-C2B2B21DC7AD}"/>
              </a:ext>
            </a:extLst>
          </p:cNvPr>
          <p:cNvSpPr>
            <a:spLocks noChangeArrowheads="1"/>
          </p:cNvSpPr>
          <p:nvPr/>
        </p:nvSpPr>
        <p:spPr bwMode="auto">
          <a:xfrm>
            <a:off x="6832600" y="4876800"/>
            <a:ext cx="2279650" cy="138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800"/>
              <a:t>e</a:t>
            </a:r>
            <a:r>
              <a:rPr lang="en-US" altLang="en-US" sz="1800" baseline="-25000"/>
              <a:t>s</a:t>
            </a:r>
            <a:r>
              <a:rPr lang="en-US" altLang="en-US" sz="1800"/>
              <a:t> = e</a:t>
            </a:r>
            <a:r>
              <a:rPr lang="en-US" altLang="en-US" sz="1800" baseline="-25000"/>
              <a:t>s</a:t>
            </a:r>
            <a:r>
              <a:rPr lang="en-US" altLang="en-US" sz="1800"/>
              <a:t>(T)</a:t>
            </a:r>
          </a:p>
          <a:p>
            <a:pPr algn="ctr">
              <a:spcBef>
                <a:spcPct val="0"/>
              </a:spcBef>
              <a:buFontTx/>
              <a:buNone/>
            </a:pPr>
            <a:endParaRPr lang="en-US" altLang="en-US" sz="1800"/>
          </a:p>
          <a:p>
            <a:pPr algn="ctr">
              <a:spcBef>
                <a:spcPct val="0"/>
              </a:spcBef>
              <a:buFontTx/>
              <a:buNone/>
            </a:pPr>
            <a:r>
              <a:rPr lang="en-US" altLang="en-US" sz="1800"/>
              <a:t>(e</a:t>
            </a:r>
            <a:r>
              <a:rPr lang="en-US" altLang="en-US" sz="1800" baseline="-25000"/>
              <a:t>s </a:t>
            </a:r>
            <a:r>
              <a:rPr lang="en-US" altLang="en-US" sz="1800"/>
              <a:t>is </a:t>
            </a:r>
            <a:r>
              <a:rPr lang="en-US" altLang="en-US" sz="1800" b="1"/>
              <a:t>only</a:t>
            </a:r>
            <a:r>
              <a:rPr lang="en-US" altLang="en-US" sz="1800"/>
              <a:t> a function</a:t>
            </a:r>
          </a:p>
          <a:p>
            <a:pPr algn="ctr">
              <a:spcBef>
                <a:spcPct val="0"/>
              </a:spcBef>
              <a:buFontTx/>
              <a:buNone/>
            </a:pPr>
            <a:r>
              <a:rPr lang="en-US" altLang="en-US" sz="1800"/>
              <a:t>of T) </a:t>
            </a:r>
            <a:endParaRPr lang="en-US" altLang="en-US" sz="1800" baseline="-25000"/>
          </a:p>
          <a:p>
            <a:pPr algn="ctr">
              <a:spcBef>
                <a:spcPct val="0"/>
              </a:spcBef>
              <a:buFontTx/>
              <a:buNone/>
            </a:pPr>
            <a:endParaRPr lang="en-US" altLang="en-US" sz="1800" baseline="-25000"/>
          </a:p>
        </p:txBody>
      </p:sp>
      <p:sp>
        <p:nvSpPr>
          <p:cNvPr id="55301" name="TextBox 1">
            <a:extLst>
              <a:ext uri="{FF2B5EF4-FFF2-40B4-BE49-F238E27FC236}">
                <a16:creationId xmlns:a16="http://schemas.microsoft.com/office/drawing/2014/main" id="{A92324FD-234A-D041-8800-D194CE19D8D8}"/>
              </a:ext>
            </a:extLst>
          </p:cNvPr>
          <p:cNvSpPr txBox="1">
            <a:spLocks noChangeArrowheads="1"/>
          </p:cNvSpPr>
          <p:nvPr/>
        </p:nvSpPr>
        <p:spPr bwMode="auto">
          <a:xfrm>
            <a:off x="141288" y="98425"/>
            <a:ext cx="23002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a:t>Vapor Pressure</a:t>
            </a:r>
          </a:p>
          <a:p>
            <a:pPr algn="ctr">
              <a:spcBef>
                <a:spcPct val="0"/>
              </a:spcBef>
              <a:buFontTx/>
              <a:buNone/>
            </a:pPr>
            <a:r>
              <a:rPr lang="en-US" altLang="en-US" sz="2400"/>
              <a:t>and </a:t>
            </a:r>
          </a:p>
          <a:p>
            <a:pPr algn="ctr">
              <a:spcBef>
                <a:spcPct val="0"/>
              </a:spcBef>
              <a:buFontTx/>
              <a:buNone/>
            </a:pPr>
            <a:r>
              <a:rPr lang="en-US" altLang="en-US" sz="2400"/>
              <a:t>Temperature</a:t>
            </a:r>
          </a:p>
        </p:txBody>
      </p:sp>
      <p:pic>
        <p:nvPicPr>
          <p:cNvPr id="3" name="Picture 2">
            <a:extLst>
              <a:ext uri="{FF2B5EF4-FFF2-40B4-BE49-F238E27FC236}">
                <a16:creationId xmlns:a16="http://schemas.microsoft.com/office/drawing/2014/main" id="{73D1483D-9031-BBD3-CA25-9CD3AD2C8B4F}"/>
              </a:ext>
            </a:extLst>
          </p:cNvPr>
          <p:cNvPicPr>
            <a:picLocks noChangeAspect="1"/>
          </p:cNvPicPr>
          <p:nvPr/>
        </p:nvPicPr>
        <p:blipFill>
          <a:blip r:embed="rId4"/>
          <a:stretch>
            <a:fillRect/>
          </a:stretch>
        </p:blipFill>
        <p:spPr>
          <a:xfrm>
            <a:off x="208039" y="1549584"/>
            <a:ext cx="2166783" cy="289205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1" descr="0410">
            <a:extLst>
              <a:ext uri="{FF2B5EF4-FFF2-40B4-BE49-F238E27FC236}">
                <a16:creationId xmlns:a16="http://schemas.microsoft.com/office/drawing/2014/main" id="{140417CF-DD80-0649-B6B3-BB944559A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12700"/>
            <a:ext cx="50006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3" hidden="1">
            <a:extLst>
              <a:ext uri="{FF2B5EF4-FFF2-40B4-BE49-F238E27FC236}">
                <a16:creationId xmlns:a16="http://schemas.microsoft.com/office/drawing/2014/main" id="{2022B149-5188-F74B-8016-9203180F4032}"/>
              </a:ext>
            </a:extLst>
          </p:cNvPr>
          <p:cNvSpPr>
            <a:spLocks noGrp="1" noChangeArrowheads="1"/>
          </p:cNvSpPr>
          <p:nvPr>
            <p:ph type="title"/>
          </p:nvPr>
        </p:nvSpPr>
        <p:spPr/>
        <p:txBody>
          <a:bodyPr/>
          <a:lstStyle/>
          <a:p>
            <a:pPr eaLnBrk="1" hangingPunct="1"/>
            <a:endParaRPr lang="en-US" altLang="en-US"/>
          </a:p>
        </p:txBody>
      </p:sp>
      <p:sp>
        <p:nvSpPr>
          <p:cNvPr id="57347" name="Rectangle 4">
            <a:extLst>
              <a:ext uri="{FF2B5EF4-FFF2-40B4-BE49-F238E27FC236}">
                <a16:creationId xmlns:a16="http://schemas.microsoft.com/office/drawing/2014/main" id="{7D8FC51D-C835-DF4E-BEDE-6EBACA4DD52B}"/>
              </a:ext>
            </a:extLst>
          </p:cNvPr>
          <p:cNvSpPr>
            <a:spLocks noChangeArrowheads="1"/>
          </p:cNvSpPr>
          <p:nvPr/>
        </p:nvSpPr>
        <p:spPr bwMode="auto">
          <a:xfrm>
            <a:off x="7467600" y="1981200"/>
            <a:ext cx="11430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e</a:t>
            </a:r>
            <a:r>
              <a:rPr lang="en-US" altLang="en-US" sz="1800" baseline="-25000"/>
              <a:t>s</a:t>
            </a:r>
            <a:r>
              <a:rPr lang="en-US" altLang="en-US" sz="1800"/>
              <a:t> = e</a:t>
            </a:r>
            <a:r>
              <a:rPr lang="en-US" altLang="en-US" sz="1800" baseline="-25000"/>
              <a:t>s</a:t>
            </a:r>
            <a:r>
              <a:rPr lang="en-US" altLang="en-US" sz="1800"/>
              <a:t>(T)</a:t>
            </a:r>
            <a:endParaRPr lang="en-US" altLang="en-US" sz="1800" baseline="-25000"/>
          </a:p>
        </p:txBody>
      </p:sp>
      <p:sp>
        <p:nvSpPr>
          <p:cNvPr id="57348" name="Rectangle 5">
            <a:extLst>
              <a:ext uri="{FF2B5EF4-FFF2-40B4-BE49-F238E27FC236}">
                <a16:creationId xmlns:a16="http://schemas.microsoft.com/office/drawing/2014/main" id="{EB039430-669C-FD4D-BCCB-55C8A6CE5791}"/>
              </a:ext>
            </a:extLst>
          </p:cNvPr>
          <p:cNvSpPr>
            <a:spLocks noChangeArrowheads="1"/>
          </p:cNvSpPr>
          <p:nvPr/>
        </p:nvSpPr>
        <p:spPr bwMode="auto">
          <a:xfrm>
            <a:off x="490538" y="1927225"/>
            <a:ext cx="1789112"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e</a:t>
            </a:r>
            <a:r>
              <a:rPr lang="en-US" altLang="en-US" sz="1800" baseline="-25000"/>
              <a:t>s liquid</a:t>
            </a:r>
            <a:r>
              <a:rPr lang="en-US" altLang="en-US" sz="1800"/>
              <a:t> &gt;= e</a:t>
            </a:r>
            <a:r>
              <a:rPr lang="en-US" altLang="en-US" sz="1800" baseline="-25000"/>
              <a:t>s ice</a:t>
            </a:r>
          </a:p>
        </p:txBody>
      </p:sp>
      <p:sp>
        <p:nvSpPr>
          <p:cNvPr id="57349" name="Text Box 6">
            <a:extLst>
              <a:ext uri="{FF2B5EF4-FFF2-40B4-BE49-F238E27FC236}">
                <a16:creationId xmlns:a16="http://schemas.microsoft.com/office/drawing/2014/main" id="{54A456F2-C167-2342-8524-452553942CB2}"/>
              </a:ext>
            </a:extLst>
          </p:cNvPr>
          <p:cNvSpPr txBox="1">
            <a:spLocks noChangeArrowheads="1"/>
          </p:cNvSpPr>
          <p:nvPr/>
        </p:nvSpPr>
        <p:spPr bwMode="auto">
          <a:xfrm>
            <a:off x="566738" y="3222625"/>
            <a:ext cx="115252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supercooled</a:t>
            </a:r>
          </a:p>
          <a:p>
            <a:pPr>
              <a:spcBef>
                <a:spcPct val="0"/>
              </a:spcBef>
              <a:buFontTx/>
              <a:buNone/>
            </a:pPr>
            <a:r>
              <a:rPr lang="en-US" altLang="en-US" sz="1400"/>
              <a:t>water</a:t>
            </a:r>
          </a:p>
        </p:txBody>
      </p:sp>
      <p:sp>
        <p:nvSpPr>
          <p:cNvPr id="57350" name="Line 7">
            <a:extLst>
              <a:ext uri="{FF2B5EF4-FFF2-40B4-BE49-F238E27FC236}">
                <a16:creationId xmlns:a16="http://schemas.microsoft.com/office/drawing/2014/main" id="{CEFED294-7E0D-0341-B8D7-C8798BD5F68F}"/>
              </a:ext>
            </a:extLst>
          </p:cNvPr>
          <p:cNvSpPr>
            <a:spLocks noChangeShapeType="1"/>
          </p:cNvSpPr>
          <p:nvPr/>
        </p:nvSpPr>
        <p:spPr bwMode="auto">
          <a:xfrm flipH="1" flipV="1">
            <a:off x="1023938" y="2384425"/>
            <a:ext cx="762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1" name="Line 8">
            <a:extLst>
              <a:ext uri="{FF2B5EF4-FFF2-40B4-BE49-F238E27FC236}">
                <a16:creationId xmlns:a16="http://schemas.microsoft.com/office/drawing/2014/main" id="{32DA27AB-6637-9745-BC86-F439B51CD2F2}"/>
              </a:ext>
            </a:extLst>
          </p:cNvPr>
          <p:cNvSpPr>
            <a:spLocks noChangeShapeType="1"/>
          </p:cNvSpPr>
          <p:nvPr/>
        </p:nvSpPr>
        <p:spPr bwMode="auto">
          <a:xfrm flipV="1">
            <a:off x="6348413" y="3640138"/>
            <a:ext cx="0" cy="17700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2" name="Line 9">
            <a:extLst>
              <a:ext uri="{FF2B5EF4-FFF2-40B4-BE49-F238E27FC236}">
                <a16:creationId xmlns:a16="http://schemas.microsoft.com/office/drawing/2014/main" id="{2F660FA2-C1CB-1B47-B842-3292E616896D}"/>
              </a:ext>
            </a:extLst>
          </p:cNvPr>
          <p:cNvSpPr>
            <a:spLocks noChangeShapeType="1"/>
          </p:cNvSpPr>
          <p:nvPr/>
        </p:nvSpPr>
        <p:spPr bwMode="auto">
          <a:xfrm>
            <a:off x="3238500" y="3649663"/>
            <a:ext cx="31099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3" name="TextBox 9">
            <a:extLst>
              <a:ext uri="{FF2B5EF4-FFF2-40B4-BE49-F238E27FC236}">
                <a16:creationId xmlns:a16="http://schemas.microsoft.com/office/drawing/2014/main" id="{C33E3E67-B1A3-7441-A32E-BD1FB910E62F}"/>
              </a:ext>
            </a:extLst>
          </p:cNvPr>
          <p:cNvSpPr txBox="1">
            <a:spLocks noChangeArrowheads="1"/>
          </p:cNvSpPr>
          <p:nvPr/>
        </p:nvSpPr>
        <p:spPr bwMode="auto">
          <a:xfrm>
            <a:off x="141288" y="98425"/>
            <a:ext cx="23002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a:t>Saturation</a:t>
            </a:r>
          </a:p>
          <a:p>
            <a:pPr algn="ctr">
              <a:spcBef>
                <a:spcPct val="0"/>
              </a:spcBef>
              <a:buFontTx/>
              <a:buNone/>
            </a:pPr>
            <a:r>
              <a:rPr lang="en-US" altLang="en-US" sz="2400"/>
              <a:t>Vapor Pressure</a:t>
            </a:r>
          </a:p>
          <a:p>
            <a:pPr algn="ctr">
              <a:spcBef>
                <a:spcPct val="0"/>
              </a:spcBef>
              <a:buFontTx/>
              <a:buNone/>
            </a:pPr>
            <a:r>
              <a:rPr lang="en-US" altLang="en-US" sz="2400"/>
              <a:t>and </a:t>
            </a:r>
          </a:p>
          <a:p>
            <a:pPr algn="ctr">
              <a:spcBef>
                <a:spcPct val="0"/>
              </a:spcBef>
              <a:buFontTx/>
              <a:buNone/>
            </a:pPr>
            <a:r>
              <a:rPr lang="en-US" altLang="en-US" sz="2400"/>
              <a:t>Temperature</a:t>
            </a:r>
          </a:p>
        </p:txBody>
      </p:sp>
      <p:pic>
        <p:nvPicPr>
          <p:cNvPr id="3" name="Picture 2">
            <a:extLst>
              <a:ext uri="{FF2B5EF4-FFF2-40B4-BE49-F238E27FC236}">
                <a16:creationId xmlns:a16="http://schemas.microsoft.com/office/drawing/2014/main" id="{F4E47EE4-74B6-1B02-28BA-EDF15B51D4BB}"/>
              </a:ext>
            </a:extLst>
          </p:cNvPr>
          <p:cNvPicPr>
            <a:picLocks noChangeAspect="1"/>
          </p:cNvPicPr>
          <p:nvPr/>
        </p:nvPicPr>
        <p:blipFill>
          <a:blip r:embed="rId4"/>
          <a:stretch>
            <a:fillRect/>
          </a:stretch>
        </p:blipFill>
        <p:spPr>
          <a:xfrm>
            <a:off x="9882" y="4525169"/>
            <a:ext cx="2519891" cy="18899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4" descr="Anthes">
            <a:extLst>
              <a:ext uri="{FF2B5EF4-FFF2-40B4-BE49-F238E27FC236}">
                <a16:creationId xmlns:a16="http://schemas.microsoft.com/office/drawing/2014/main" id="{F94B3E7D-6B83-EA49-BBDB-A2D25EAB8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8963">
            <a:off x="1524000" y="381000"/>
            <a:ext cx="60356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Text Box 5">
            <a:extLst>
              <a:ext uri="{FF2B5EF4-FFF2-40B4-BE49-F238E27FC236}">
                <a16:creationId xmlns:a16="http://schemas.microsoft.com/office/drawing/2014/main" id="{A103916A-FD18-004D-AE31-4D1FC91F3A4A}"/>
              </a:ext>
            </a:extLst>
          </p:cNvPr>
          <p:cNvSpPr txBox="1">
            <a:spLocks noChangeArrowheads="1"/>
          </p:cNvSpPr>
          <p:nvPr/>
        </p:nvSpPr>
        <p:spPr bwMode="auto">
          <a:xfrm>
            <a:off x="5729288" y="4349750"/>
            <a:ext cx="1392237"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a:t>(unsaturated)</a:t>
            </a:r>
          </a:p>
        </p:txBody>
      </p:sp>
      <p:sp>
        <p:nvSpPr>
          <p:cNvPr id="76803" name="Line 6">
            <a:extLst>
              <a:ext uri="{FF2B5EF4-FFF2-40B4-BE49-F238E27FC236}">
                <a16:creationId xmlns:a16="http://schemas.microsoft.com/office/drawing/2014/main" id="{2A040116-27E3-B745-8B6F-58EE82FCFBF1}"/>
              </a:ext>
            </a:extLst>
          </p:cNvPr>
          <p:cNvSpPr>
            <a:spLocks noChangeShapeType="1"/>
          </p:cNvSpPr>
          <p:nvPr/>
        </p:nvSpPr>
        <p:spPr bwMode="auto">
          <a:xfrm>
            <a:off x="5489575" y="4629150"/>
            <a:ext cx="0" cy="143510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04" name="Text Box 7">
            <a:extLst>
              <a:ext uri="{FF2B5EF4-FFF2-40B4-BE49-F238E27FC236}">
                <a16:creationId xmlns:a16="http://schemas.microsoft.com/office/drawing/2014/main" id="{CC78F279-D06A-7640-AFA1-AEC412A54366}"/>
              </a:ext>
            </a:extLst>
          </p:cNvPr>
          <p:cNvSpPr txBox="1">
            <a:spLocks noChangeArrowheads="1"/>
          </p:cNvSpPr>
          <p:nvPr/>
        </p:nvSpPr>
        <p:spPr bwMode="auto">
          <a:xfrm>
            <a:off x="5530850" y="5692775"/>
            <a:ext cx="2921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a:t>
            </a:r>
          </a:p>
        </p:txBody>
      </p:sp>
      <p:sp>
        <p:nvSpPr>
          <p:cNvPr id="76805" name="Line 8">
            <a:extLst>
              <a:ext uri="{FF2B5EF4-FFF2-40B4-BE49-F238E27FC236}">
                <a16:creationId xmlns:a16="http://schemas.microsoft.com/office/drawing/2014/main" id="{21E4ED23-F0C8-7D41-B5EA-5AB1C535AA82}"/>
              </a:ext>
            </a:extLst>
          </p:cNvPr>
          <p:cNvSpPr>
            <a:spLocks noChangeShapeType="1"/>
          </p:cNvSpPr>
          <p:nvPr/>
        </p:nvSpPr>
        <p:spPr bwMode="auto">
          <a:xfrm flipH="1">
            <a:off x="2690813" y="4519613"/>
            <a:ext cx="2070100"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06" name="Text Box 10">
            <a:extLst>
              <a:ext uri="{FF2B5EF4-FFF2-40B4-BE49-F238E27FC236}">
                <a16:creationId xmlns:a16="http://schemas.microsoft.com/office/drawing/2014/main" id="{38A6264C-E3B6-BC49-87A7-746212120CA1}"/>
              </a:ext>
            </a:extLst>
          </p:cNvPr>
          <p:cNvSpPr txBox="1">
            <a:spLocks noChangeArrowheads="1"/>
          </p:cNvSpPr>
          <p:nvPr/>
        </p:nvSpPr>
        <p:spPr bwMode="auto">
          <a:xfrm>
            <a:off x="2801938" y="4094163"/>
            <a:ext cx="11557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a:t>constant w</a:t>
            </a:r>
          </a:p>
        </p:txBody>
      </p:sp>
      <p:sp>
        <p:nvSpPr>
          <p:cNvPr id="76807" name="Text Box 11">
            <a:extLst>
              <a:ext uri="{FF2B5EF4-FFF2-40B4-BE49-F238E27FC236}">
                <a16:creationId xmlns:a16="http://schemas.microsoft.com/office/drawing/2014/main" id="{137BE440-3173-CE43-B460-F2AC745817CD}"/>
              </a:ext>
            </a:extLst>
          </p:cNvPr>
          <p:cNvSpPr txBox="1">
            <a:spLocks noChangeArrowheads="1"/>
          </p:cNvSpPr>
          <p:nvPr/>
        </p:nvSpPr>
        <p:spPr bwMode="auto">
          <a:xfrm>
            <a:off x="2598738" y="34925"/>
            <a:ext cx="38766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SATURATION EXAMPLES</a:t>
            </a:r>
          </a:p>
        </p:txBody>
      </p:sp>
      <p:sp>
        <p:nvSpPr>
          <p:cNvPr id="76808" name="TextBox 1">
            <a:extLst>
              <a:ext uri="{FF2B5EF4-FFF2-40B4-BE49-F238E27FC236}">
                <a16:creationId xmlns:a16="http://schemas.microsoft.com/office/drawing/2014/main" id="{5FB3D8D5-C84D-5342-9F71-1DB5F7F15C96}"/>
              </a:ext>
            </a:extLst>
          </p:cNvPr>
          <p:cNvSpPr txBox="1">
            <a:spLocks noChangeArrowheads="1"/>
          </p:cNvSpPr>
          <p:nvPr/>
        </p:nvSpPr>
        <p:spPr bwMode="auto">
          <a:xfrm>
            <a:off x="5983288" y="1397000"/>
            <a:ext cx="1209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saturation</a:t>
            </a:r>
          </a:p>
          <a:p>
            <a:pPr>
              <a:spcBef>
                <a:spcPct val="0"/>
              </a:spcBef>
              <a:buFontTx/>
              <a:buNone/>
            </a:pPr>
            <a:r>
              <a:rPr lang="en-US" altLang="en-US" sz="1800"/>
              <a:t>curve (w</a:t>
            </a:r>
            <a:r>
              <a:rPr lang="en-US" altLang="en-US" sz="1800" baseline="-25000"/>
              <a:t>s</a:t>
            </a:r>
            <a:r>
              <a:rPr lang="en-US" altLang="en-US" sz="1800"/>
              <a:t>)</a:t>
            </a:r>
          </a:p>
        </p:txBody>
      </p:sp>
      <p:pic>
        <p:nvPicPr>
          <p:cNvPr id="3" name="Picture 2">
            <a:extLst>
              <a:ext uri="{FF2B5EF4-FFF2-40B4-BE49-F238E27FC236}">
                <a16:creationId xmlns:a16="http://schemas.microsoft.com/office/drawing/2014/main" id="{0DF15DCD-4A6F-E151-92A2-83F9CDA5641B}"/>
              </a:ext>
            </a:extLst>
          </p:cNvPr>
          <p:cNvPicPr>
            <a:picLocks noChangeAspect="1"/>
          </p:cNvPicPr>
          <p:nvPr/>
        </p:nvPicPr>
        <p:blipFill rotWithShape="1">
          <a:blip r:embed="rId4"/>
          <a:srcRect l="15458" r="24077" b="22467"/>
          <a:stretch/>
        </p:blipFill>
        <p:spPr>
          <a:xfrm>
            <a:off x="0" y="34925"/>
            <a:ext cx="2295741" cy="220782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descr="Neiburger.stability.tif">
            <a:extLst>
              <a:ext uri="{FF2B5EF4-FFF2-40B4-BE49-F238E27FC236}">
                <a16:creationId xmlns:a16="http://schemas.microsoft.com/office/drawing/2014/main" id="{068992BC-96FB-6345-A8E7-FAFC30BD5D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5275" y="0"/>
            <a:ext cx="630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extBox 2">
            <a:extLst>
              <a:ext uri="{FF2B5EF4-FFF2-40B4-BE49-F238E27FC236}">
                <a16:creationId xmlns:a16="http://schemas.microsoft.com/office/drawing/2014/main" id="{EBE1C96C-A2ED-C54E-9765-F92E9829528F}"/>
              </a:ext>
            </a:extLst>
          </p:cNvPr>
          <p:cNvSpPr txBox="1">
            <a:spLocks noChangeArrowheads="1"/>
          </p:cNvSpPr>
          <p:nvPr/>
        </p:nvSpPr>
        <p:spPr bwMode="auto">
          <a:xfrm>
            <a:off x="762000" y="169863"/>
            <a:ext cx="1262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a:t>Layer</a:t>
            </a:r>
          </a:p>
          <a:p>
            <a:pPr algn="ctr">
              <a:spcBef>
                <a:spcPct val="0"/>
              </a:spcBef>
              <a:buFontTx/>
              <a:buNone/>
            </a:pPr>
            <a:r>
              <a:rPr lang="en-US" altLang="en-US" sz="2400"/>
              <a:t>Stability</a:t>
            </a:r>
          </a:p>
        </p:txBody>
      </p:sp>
      <p:sp>
        <p:nvSpPr>
          <p:cNvPr id="51203" name="TextBox 3">
            <a:extLst>
              <a:ext uri="{FF2B5EF4-FFF2-40B4-BE49-F238E27FC236}">
                <a16:creationId xmlns:a16="http://schemas.microsoft.com/office/drawing/2014/main" id="{A575F994-42CA-3542-B589-FABD738804B8}"/>
              </a:ext>
            </a:extLst>
          </p:cNvPr>
          <p:cNvSpPr txBox="1">
            <a:spLocks noChangeArrowheads="1"/>
          </p:cNvSpPr>
          <p:nvPr/>
        </p:nvSpPr>
        <p:spPr bwMode="auto">
          <a:xfrm>
            <a:off x="422275" y="1241425"/>
            <a:ext cx="1781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800"/>
              <a:t>dotted line =</a:t>
            </a:r>
          </a:p>
          <a:p>
            <a:pPr algn="ctr">
              <a:spcBef>
                <a:spcPct val="0"/>
              </a:spcBef>
              <a:buFontTx/>
              <a:buNone/>
            </a:pPr>
            <a:r>
              <a:rPr lang="en-US" altLang="en-US" sz="1800"/>
              <a:t>dry adiabatic</a:t>
            </a:r>
          </a:p>
          <a:p>
            <a:pPr algn="ctr">
              <a:spcBef>
                <a:spcPct val="0"/>
              </a:spcBef>
              <a:buFontTx/>
              <a:buNone/>
            </a:pPr>
            <a:r>
              <a:rPr lang="en-US" altLang="en-US" sz="1800"/>
              <a:t>lapse rate</a:t>
            </a:r>
          </a:p>
          <a:p>
            <a:pPr algn="ctr">
              <a:spcBef>
                <a:spcPct val="0"/>
              </a:spcBef>
              <a:buFontTx/>
              <a:buNone/>
            </a:pPr>
            <a:r>
              <a:rPr lang="en-US" altLang="en-US" sz="1800"/>
              <a:t>“process curve”</a:t>
            </a:r>
          </a:p>
        </p:txBody>
      </p:sp>
      <p:sp>
        <p:nvSpPr>
          <p:cNvPr id="51204" name="TextBox 4">
            <a:extLst>
              <a:ext uri="{FF2B5EF4-FFF2-40B4-BE49-F238E27FC236}">
                <a16:creationId xmlns:a16="http://schemas.microsoft.com/office/drawing/2014/main" id="{8870CBB5-155A-4E44-BB22-FAD8EFDCDE5A}"/>
              </a:ext>
            </a:extLst>
          </p:cNvPr>
          <p:cNvSpPr txBox="1">
            <a:spLocks noChangeArrowheads="1"/>
          </p:cNvSpPr>
          <p:nvPr/>
        </p:nvSpPr>
        <p:spPr bwMode="auto">
          <a:xfrm>
            <a:off x="139700" y="2706688"/>
            <a:ext cx="237966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800"/>
              <a:t>solid line =</a:t>
            </a:r>
          </a:p>
          <a:p>
            <a:pPr algn="ctr">
              <a:spcBef>
                <a:spcPct val="0"/>
              </a:spcBef>
              <a:buFontTx/>
              <a:buNone/>
            </a:pPr>
            <a:r>
              <a:rPr lang="en-US" altLang="en-US" sz="1800"/>
              <a:t>observed (measured)</a:t>
            </a:r>
          </a:p>
          <a:p>
            <a:pPr algn="ctr">
              <a:spcBef>
                <a:spcPct val="0"/>
              </a:spcBef>
              <a:buFontTx/>
              <a:buNone/>
            </a:pPr>
            <a:r>
              <a:rPr lang="en-US" altLang="en-US" sz="1800"/>
              <a:t>lapse rate</a:t>
            </a:r>
          </a:p>
        </p:txBody>
      </p:sp>
      <p:sp>
        <p:nvSpPr>
          <p:cNvPr id="51205" name="TextBox 1">
            <a:extLst>
              <a:ext uri="{FF2B5EF4-FFF2-40B4-BE49-F238E27FC236}">
                <a16:creationId xmlns:a16="http://schemas.microsoft.com/office/drawing/2014/main" id="{44E80E38-5BBA-5447-A825-9E1D8B77A94D}"/>
              </a:ext>
            </a:extLst>
          </p:cNvPr>
          <p:cNvSpPr txBox="1">
            <a:spLocks noChangeArrowheads="1"/>
          </p:cNvSpPr>
          <p:nvPr/>
        </p:nvSpPr>
        <p:spPr bwMode="auto">
          <a:xfrm>
            <a:off x="204728" y="5926138"/>
            <a:ext cx="24416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dirty="0"/>
              <a:t>N: Chap. 4</a:t>
            </a:r>
          </a:p>
          <a:p>
            <a:pPr algn="ctr">
              <a:spcBef>
                <a:spcPct val="0"/>
              </a:spcBef>
              <a:buFontTx/>
              <a:buNone/>
            </a:pPr>
            <a:r>
              <a:rPr lang="en-US" altLang="en-US" sz="2400" dirty="0"/>
              <a:t>A: p. 202, p. 222</a:t>
            </a:r>
          </a:p>
        </p:txBody>
      </p:sp>
      <p:pic>
        <p:nvPicPr>
          <p:cNvPr id="3" name="Picture 2">
            <a:extLst>
              <a:ext uri="{FF2B5EF4-FFF2-40B4-BE49-F238E27FC236}">
                <a16:creationId xmlns:a16="http://schemas.microsoft.com/office/drawing/2014/main" id="{9FB54336-AF59-B2AA-BB9E-DBF40007299C}"/>
              </a:ext>
            </a:extLst>
          </p:cNvPr>
          <p:cNvPicPr>
            <a:picLocks noChangeAspect="1"/>
          </p:cNvPicPr>
          <p:nvPr/>
        </p:nvPicPr>
        <p:blipFill rotWithShape="1">
          <a:blip r:embed="rId3"/>
          <a:srcRect l="43862" t="11086" b="30236"/>
          <a:stretch/>
        </p:blipFill>
        <p:spPr>
          <a:xfrm>
            <a:off x="273412" y="3567394"/>
            <a:ext cx="2322513" cy="242761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1" descr="0203">
            <a:extLst>
              <a:ext uri="{FF2B5EF4-FFF2-40B4-BE49-F238E27FC236}">
                <a16:creationId xmlns:a16="http://schemas.microsoft.com/office/drawing/2014/main" id="{F6386EBC-B3D5-F14B-AE91-018A0AE00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506413"/>
            <a:ext cx="8964613"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4" name="Rectangle 3" hidden="1">
            <a:extLst>
              <a:ext uri="{FF2B5EF4-FFF2-40B4-BE49-F238E27FC236}">
                <a16:creationId xmlns:a16="http://schemas.microsoft.com/office/drawing/2014/main" id="{5BAC58D9-4713-EE44-B767-590D9233F626}"/>
              </a:ext>
            </a:extLst>
          </p:cNvPr>
          <p:cNvSpPr>
            <a:spLocks noGrp="1" noChangeArrowheads="1"/>
          </p:cNvSpPr>
          <p:nvPr>
            <p:ph type="title"/>
          </p:nvPr>
        </p:nvSpPr>
        <p:spPr/>
        <p:txBody>
          <a:bodyPr/>
          <a:lstStyle/>
          <a:p>
            <a:pPr eaLnBrk="1" hangingPunct="1"/>
            <a:endParaRPr lang="en-US" altLang="en-US"/>
          </a:p>
        </p:txBody>
      </p:sp>
      <p:sp>
        <p:nvSpPr>
          <p:cNvPr id="90115" name="Text Box 5">
            <a:extLst>
              <a:ext uri="{FF2B5EF4-FFF2-40B4-BE49-F238E27FC236}">
                <a16:creationId xmlns:a16="http://schemas.microsoft.com/office/drawing/2014/main" id="{75D72475-C34A-BE4E-8F38-A143DEB9C865}"/>
              </a:ext>
            </a:extLst>
          </p:cNvPr>
          <p:cNvSpPr txBox="1">
            <a:spLocks noChangeArrowheads="1"/>
          </p:cNvSpPr>
          <p:nvPr/>
        </p:nvSpPr>
        <p:spPr bwMode="auto">
          <a:xfrm>
            <a:off x="2057400" y="3367088"/>
            <a:ext cx="1544638"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3.3 x 10</a:t>
            </a:r>
            <a:r>
              <a:rPr lang="en-US" altLang="en-US" sz="1800" baseline="30000"/>
              <a:t>5 </a:t>
            </a:r>
            <a:r>
              <a:rPr lang="en-US" altLang="en-US" sz="1800"/>
              <a:t>J/kg</a:t>
            </a:r>
          </a:p>
        </p:txBody>
      </p:sp>
      <p:sp>
        <p:nvSpPr>
          <p:cNvPr id="90116" name="Text Box 6">
            <a:extLst>
              <a:ext uri="{FF2B5EF4-FFF2-40B4-BE49-F238E27FC236}">
                <a16:creationId xmlns:a16="http://schemas.microsoft.com/office/drawing/2014/main" id="{4F7F50D5-889D-DE49-92B3-C40916019EE9}"/>
              </a:ext>
            </a:extLst>
          </p:cNvPr>
          <p:cNvSpPr txBox="1">
            <a:spLocks noChangeArrowheads="1"/>
          </p:cNvSpPr>
          <p:nvPr/>
        </p:nvSpPr>
        <p:spPr bwMode="auto">
          <a:xfrm>
            <a:off x="5084763" y="3367088"/>
            <a:ext cx="1544637"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2.5 x 10</a:t>
            </a:r>
            <a:r>
              <a:rPr lang="en-US" altLang="en-US" sz="1800" baseline="30000"/>
              <a:t>6 </a:t>
            </a:r>
            <a:r>
              <a:rPr lang="en-US" altLang="en-US" sz="1800"/>
              <a:t>J/kg</a:t>
            </a:r>
          </a:p>
        </p:txBody>
      </p:sp>
      <p:sp>
        <p:nvSpPr>
          <p:cNvPr id="90117" name="Text Box 7">
            <a:extLst>
              <a:ext uri="{FF2B5EF4-FFF2-40B4-BE49-F238E27FC236}">
                <a16:creationId xmlns:a16="http://schemas.microsoft.com/office/drawing/2014/main" id="{99918D08-101D-1848-BA7C-792CDFCF8402}"/>
              </a:ext>
            </a:extLst>
          </p:cNvPr>
          <p:cNvSpPr txBox="1">
            <a:spLocks noChangeArrowheads="1"/>
          </p:cNvSpPr>
          <p:nvPr/>
        </p:nvSpPr>
        <p:spPr bwMode="auto">
          <a:xfrm>
            <a:off x="1600200" y="6324600"/>
            <a:ext cx="57689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2400"/>
              <a:t>Latent heat (L) of water phase changes</a:t>
            </a:r>
          </a:p>
        </p:txBody>
      </p:sp>
      <p:pic>
        <p:nvPicPr>
          <p:cNvPr id="3" name="Picture 2">
            <a:extLst>
              <a:ext uri="{FF2B5EF4-FFF2-40B4-BE49-F238E27FC236}">
                <a16:creationId xmlns:a16="http://schemas.microsoft.com/office/drawing/2014/main" id="{B2F04752-8286-8C45-B819-CA643F46824E}"/>
              </a:ext>
            </a:extLst>
          </p:cNvPr>
          <p:cNvPicPr>
            <a:picLocks noChangeAspect="1"/>
          </p:cNvPicPr>
          <p:nvPr/>
        </p:nvPicPr>
        <p:blipFill rotWithShape="1">
          <a:blip r:embed="rId4"/>
          <a:srcRect r="12857"/>
          <a:stretch/>
        </p:blipFill>
        <p:spPr>
          <a:xfrm rot="5400000">
            <a:off x="7333806" y="5015918"/>
            <a:ext cx="1945759" cy="1674628"/>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191664</TotalTime>
  <Words>449</Words>
  <Application>Microsoft Macintosh PowerPoint</Application>
  <PresentationFormat>On-screen Show (4:3)</PresentationFormat>
  <Paragraphs>90</Paragraphs>
  <Slides>16</Slides>
  <Notes>13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0" baseType="lpstr">
      <vt:lpstr>Arial</vt:lpstr>
      <vt:lpstr>Times New Roman</vt:lpstr>
      <vt:lpstr>Blank Presentation</vt:lpstr>
      <vt:lpstr>Equation</vt:lpstr>
      <vt:lpstr>PowerPoint Presentation</vt:lpstr>
      <vt:lpstr>IDEAL GAS LAW  (EQUATION OF STATE)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Virginia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Davis, Robert E (red3u)</cp:lastModifiedBy>
  <cp:revision>140</cp:revision>
  <dcterms:modified xsi:type="dcterms:W3CDTF">2023-10-25T17:15:37Z</dcterms:modified>
</cp:coreProperties>
</file>