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93" r:id="rId2"/>
    <p:sldId id="314" r:id="rId3"/>
    <p:sldId id="281" r:id="rId4"/>
    <p:sldId id="277" r:id="rId5"/>
    <p:sldId id="311" r:id="rId6"/>
    <p:sldId id="296" r:id="rId7"/>
    <p:sldId id="315" r:id="rId8"/>
    <p:sldId id="297" r:id="rId9"/>
    <p:sldId id="320" r:id="rId10"/>
    <p:sldId id="298" r:id="rId11"/>
    <p:sldId id="299" r:id="rId12"/>
    <p:sldId id="300" r:id="rId13"/>
    <p:sldId id="316" r:id="rId14"/>
    <p:sldId id="268" r:id="rId15"/>
    <p:sldId id="269" r:id="rId16"/>
    <p:sldId id="312" r:id="rId17"/>
    <p:sldId id="301" r:id="rId18"/>
    <p:sldId id="302" r:id="rId19"/>
    <p:sldId id="308" r:id="rId20"/>
    <p:sldId id="303" r:id="rId21"/>
    <p:sldId id="310" r:id="rId22"/>
    <p:sldId id="317" r:id="rId23"/>
    <p:sldId id="304" r:id="rId24"/>
    <p:sldId id="305" r:id="rId25"/>
    <p:sldId id="306" r:id="rId26"/>
    <p:sldId id="271" r:id="rId27"/>
    <p:sldId id="318" r:id="rId28"/>
    <p:sldId id="319" r:id="rId29"/>
    <p:sldId id="307" r:id="rId30"/>
    <p:sldId id="313"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A3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94"/>
  </p:normalViewPr>
  <p:slideViewPr>
    <p:cSldViewPr>
      <p:cViewPr varScale="1">
        <p:scale>
          <a:sx n="117" d="100"/>
          <a:sy n="117" d="100"/>
        </p:scale>
        <p:origin x="15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31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0BD3362-7010-0E4A-9877-2487458316A4}"/>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a:extLst>
              <a:ext uri="{FF2B5EF4-FFF2-40B4-BE49-F238E27FC236}">
                <a16:creationId xmlns:a16="http://schemas.microsoft.com/office/drawing/2014/main" id="{711F19AF-EC09-1A46-8023-0B83A7BF601E}"/>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C1060FA1-D7DD-AC49-B9D6-C82F5777972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8083D183-48D4-4A4F-9BAF-30B95DDD7F01}"/>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A4937CDF-F880-A04C-9AF2-3BD5DCBB2EA1}"/>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a:extLst>
              <a:ext uri="{FF2B5EF4-FFF2-40B4-BE49-F238E27FC236}">
                <a16:creationId xmlns:a16="http://schemas.microsoft.com/office/drawing/2014/main" id="{FA1E69A9-49D3-9C4D-B427-EA70214C9603}"/>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6802F04-D52D-8B4F-9F4E-1442EC6A58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4068E1A6-64DF-7A43-950C-6F7A4F55FD9B}"/>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EBCD1A59-6642-124B-82C2-4DAA37725835}"/>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69A1C65B-4692-A040-957C-20C1573AF1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F16571-D2C6-DC44-941D-6B61D479AB6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8A51644-C840-1447-899C-3AF1732043E1}"/>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CA688EA6-4D91-EF40-96D8-33AD0C6297F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97</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4.8 The specific humidity does not change as air rises and descends.</a:t>
            </a:r>
          </a:p>
        </p:txBody>
      </p:sp>
      <p:sp>
        <p:nvSpPr>
          <p:cNvPr id="31747" name="Slide Number Placeholder 3">
            <a:extLst>
              <a:ext uri="{FF2B5EF4-FFF2-40B4-BE49-F238E27FC236}">
                <a16:creationId xmlns:a16="http://schemas.microsoft.com/office/drawing/2014/main" id="{D61024F1-2DC1-3D45-BF53-EC0C8071B05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540AAA-CA46-2D44-A567-1744CF332E01}"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251496A-C9D4-BB4E-B688-7461880092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415C6B-BDFB-A441-8C55-B4E51C46C885}" type="slidenum">
              <a:rPr lang="en-US" altLang="en-US" sz="1200"/>
              <a:pPr/>
              <a:t>14</a:t>
            </a:fld>
            <a:endParaRPr lang="en-US" altLang="en-US" sz="1200"/>
          </a:p>
        </p:txBody>
      </p:sp>
      <p:sp>
        <p:nvSpPr>
          <p:cNvPr id="33795" name="Rectangle 2">
            <a:extLst>
              <a:ext uri="{FF2B5EF4-FFF2-40B4-BE49-F238E27FC236}">
                <a16:creationId xmlns:a16="http://schemas.microsoft.com/office/drawing/2014/main" id="{AA1F2BA1-1330-2449-A368-7FD2A512B85B}"/>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33796" name="Rectangle 3">
            <a:extLst>
              <a:ext uri="{FF2B5EF4-FFF2-40B4-BE49-F238E27FC236}">
                <a16:creationId xmlns:a16="http://schemas.microsoft.com/office/drawing/2014/main" id="{08DA1827-805C-394B-90F4-30FF63D7985D}"/>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4.11</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 At the same air temperature, an increase in the water vapor content of the air increases the relative humidity as the air approaches saturation.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9D50850-F1AB-664E-9DBC-CB59B2D4DE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F9610E-3D31-BB45-855C-83DE3A5A5D55}" type="slidenum">
              <a:rPr lang="en-US" altLang="en-US" sz="1200"/>
              <a:pPr/>
              <a:t>15</a:t>
            </a:fld>
            <a:endParaRPr lang="en-US" altLang="en-US" sz="1200"/>
          </a:p>
        </p:txBody>
      </p:sp>
      <p:sp>
        <p:nvSpPr>
          <p:cNvPr id="35843" name="Rectangle 2">
            <a:extLst>
              <a:ext uri="{FF2B5EF4-FFF2-40B4-BE49-F238E27FC236}">
                <a16:creationId xmlns:a16="http://schemas.microsoft.com/office/drawing/2014/main" id="{AE109FB9-C4E8-494D-B611-5F68AC9F9F29}"/>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35844" name="Rectangle 3">
            <a:extLst>
              <a:ext uri="{FF2B5EF4-FFF2-40B4-BE49-F238E27FC236}">
                <a16:creationId xmlns:a16="http://schemas.microsoft.com/office/drawing/2014/main" id="{231672FE-9DC5-B949-A2CF-079121CBE1B8}"/>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4.11</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(b) With the same water vapor content, an increase in air temperature causes a decrease in relative humidity as the air moves farther away from being saturated.</a:t>
            </a:r>
          </a:p>
          <a:p>
            <a:pPr eaLnBrk="1" hangingPunct="1"/>
            <a:endPar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273ED2F-9760-5942-A9DA-E54BF114FAD4}"/>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890D9AFE-800B-A145-A022-2DE3CFD361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4.10 Saturation vapor pressure increases with increasing temperature. At a temperature of 10°C, the saturation vapor pressure is about 12 mb, whereas at 30°C it is about 42 mb. The inset illustrates that the saturation vapor pressure over water is greater than the saturation vapor pressure over ice. Why would</a:t>
            </a:r>
          </a:p>
        </p:txBody>
      </p:sp>
      <p:sp>
        <p:nvSpPr>
          <p:cNvPr id="37891" name="Slide Number Placeholder 3">
            <a:extLst>
              <a:ext uri="{FF2B5EF4-FFF2-40B4-BE49-F238E27FC236}">
                <a16:creationId xmlns:a16="http://schemas.microsoft.com/office/drawing/2014/main" id="{A5CD7353-8002-564F-B73D-78A5A52B705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0968F8-0A7D-C648-85F4-BE77D7839DE1}"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9F84959-6AF4-9E4E-AFD3-BD0C5632050D}"/>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116DA638-D0D0-BD4E-9377-5B472FAA4A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101</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4.11 (a) At the same air temperature, an increase in the water vapor content of the air increases the relative humidity as the air approaches saturation. (b) With the same water vapor content, an increase in air temperature causes a decrease in relative humidity as the air moves farther away from being saturated.</a:t>
            </a:r>
          </a:p>
        </p:txBody>
      </p:sp>
      <p:sp>
        <p:nvSpPr>
          <p:cNvPr id="39939" name="Slide Number Placeholder 3">
            <a:extLst>
              <a:ext uri="{FF2B5EF4-FFF2-40B4-BE49-F238E27FC236}">
                <a16:creationId xmlns:a16="http://schemas.microsoft.com/office/drawing/2014/main" id="{7CEDEB48-348B-C747-93E3-25A265FE0A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1966C0E-76D0-E94C-8AF5-EABA7A8D487F}"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CC77240-DDAD-BF43-AC97-A1A15ED2421E}"/>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B2482905-5705-F744-92C7-3FDC64B8C0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101</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4.12 When the air is cool (morning), the relative humidity is high. When the air is warm (afternoon), the relative humidity is low. These conditions exist in clear weather when the air is calm or of constant wind speed.</a:t>
            </a:r>
          </a:p>
        </p:txBody>
      </p:sp>
      <p:sp>
        <p:nvSpPr>
          <p:cNvPr id="41987" name="Slide Number Placeholder 3">
            <a:extLst>
              <a:ext uri="{FF2B5EF4-FFF2-40B4-BE49-F238E27FC236}">
                <a16:creationId xmlns:a16="http://schemas.microsoft.com/office/drawing/2014/main" id="{06EEB0E9-9E90-6242-993E-3F206D90243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6D0EF6-3304-F34C-AEB7-51466CE5988C}"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A1406AC-DAF1-AB46-B11A-03BCBDAC52F9}"/>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B9B4EC5E-72F4-7A4B-9FC0-3509363316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35</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2.3 Heat energy absorbed and released.</a:t>
            </a:r>
          </a:p>
        </p:txBody>
      </p:sp>
      <p:sp>
        <p:nvSpPr>
          <p:cNvPr id="44035" name="Slide Number Placeholder 3">
            <a:extLst>
              <a:ext uri="{FF2B5EF4-FFF2-40B4-BE49-F238E27FC236}">
                <a16:creationId xmlns:a16="http://schemas.microsoft.com/office/drawing/2014/main" id="{4AA9659B-8D8A-2A46-91AE-436D7A34F5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866CD21-27A6-F741-ACC2-08D637694995}"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F3F6F8B-2DFA-F440-A0D3-2ED94D8B3B86}"/>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DE9B0151-E758-1641-909E-BE316C367D6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95</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4.3 The three states of matter: water as a gas, as a liquid, and as a solid.</a:t>
            </a:r>
          </a:p>
        </p:txBody>
      </p:sp>
      <p:sp>
        <p:nvSpPr>
          <p:cNvPr id="46083" name="Slide Number Placeholder 3">
            <a:extLst>
              <a:ext uri="{FF2B5EF4-FFF2-40B4-BE49-F238E27FC236}">
                <a16:creationId xmlns:a16="http://schemas.microsoft.com/office/drawing/2014/main" id="{C48CFB31-BEF7-6E42-99FB-ADAA5C2B071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0F65B6D-C373-DB44-8ABC-42048E7FB614}"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BC7CBE44-7594-4944-B671-E48724A6D8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53B7FD-43AD-0D44-A6BE-ABEAA44C4333}" type="slidenum">
              <a:rPr lang="en-US" altLang="en-US" sz="1200"/>
              <a:pPr/>
              <a:t>21</a:t>
            </a:fld>
            <a:endParaRPr lang="en-US" altLang="en-US" sz="1200"/>
          </a:p>
        </p:txBody>
      </p:sp>
      <p:sp>
        <p:nvSpPr>
          <p:cNvPr id="48130" name="Rectangle 2">
            <a:extLst>
              <a:ext uri="{FF2B5EF4-FFF2-40B4-BE49-F238E27FC236}">
                <a16:creationId xmlns:a16="http://schemas.microsoft.com/office/drawing/2014/main" id="{F4691315-2037-2348-8AFF-9DEAB26FB809}"/>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52D4931-4B2A-5143-80AE-60C823ACF0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B010B17-A832-5247-9009-0CA9D2C6B6F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9C94332C-0D52-C44D-A7BD-C737B99D2B6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105</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4.19 Air from the Pacific Ocean is hot and dry over land, whereas air from the Gulf of Mexico is hot and muggy over land. For each city, T represents the air temperature, Td the dew point, and RH the relative humidity. (All data represent conditions during a July afternoon at 3 p.m. local time.)</a:t>
            </a:r>
          </a:p>
        </p:txBody>
      </p:sp>
      <p:sp>
        <p:nvSpPr>
          <p:cNvPr id="50179" name="Slide Number Placeholder 3">
            <a:extLst>
              <a:ext uri="{FF2B5EF4-FFF2-40B4-BE49-F238E27FC236}">
                <a16:creationId xmlns:a16="http://schemas.microsoft.com/office/drawing/2014/main" id="{75C6A721-D8DE-4B4B-A8D1-FC7B869934C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818F07-D5E1-B142-8A25-1493AB0B032E}"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F5555CF-AF82-9F4C-BA81-5E6498D3F8A3}"/>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45ACA2C5-645A-B143-8FB4-148E5DEC3992}"/>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C6BFAE55-3070-BA47-92E6-81F8137D56B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214541-F5DD-F243-B8C3-9F34589AB48A}" type="slidenum">
              <a:rPr lang="en-US" altLang="en-US" sz="1200"/>
              <a:pPr/>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7A81854-2C91-0941-8E78-B6CE6165FBF7}"/>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4DA0AAB9-D70A-2E4A-8313-668E7C7793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102</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4.14 Average surface dew-point temperatures (°F) across the United States and Canada for January.</a:t>
            </a:r>
          </a:p>
        </p:txBody>
      </p:sp>
      <p:sp>
        <p:nvSpPr>
          <p:cNvPr id="52227" name="Slide Number Placeholder 3">
            <a:extLst>
              <a:ext uri="{FF2B5EF4-FFF2-40B4-BE49-F238E27FC236}">
                <a16:creationId xmlns:a16="http://schemas.microsoft.com/office/drawing/2014/main" id="{1449BEA4-C158-CC4E-89F4-141349D097E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EB6D66-0AA7-774A-AC99-A154649B202F}"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AA9C4B7B-929A-EA4D-868A-FDA70AA62F69}"/>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66C33982-8AC2-5141-A755-B0C5287FB3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103</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4.15 Average surface dew-point temperatures across the United States and Canada (°F) for July.</a:t>
            </a:r>
          </a:p>
        </p:txBody>
      </p:sp>
      <p:sp>
        <p:nvSpPr>
          <p:cNvPr id="54275" name="Slide Number Placeholder 3">
            <a:extLst>
              <a:ext uri="{FF2B5EF4-FFF2-40B4-BE49-F238E27FC236}">
                <a16:creationId xmlns:a16="http://schemas.microsoft.com/office/drawing/2014/main" id="{B1256C24-21AB-3A42-B1BC-32385B0BD4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F30A65-81F5-1440-8996-BF1D9837F7B7}"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EFACCDB-827A-4448-83BB-EE11567E32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19B1A6-3E8D-5947-8449-9720677ECCC3}" type="slidenum">
              <a:rPr lang="en-US" altLang="en-US" sz="1200"/>
              <a:pPr/>
              <a:t>26</a:t>
            </a:fld>
            <a:endParaRPr lang="en-US" altLang="en-US" sz="1200"/>
          </a:p>
        </p:txBody>
      </p:sp>
      <p:sp>
        <p:nvSpPr>
          <p:cNvPr id="56323" name="Rectangle 2">
            <a:extLst>
              <a:ext uri="{FF2B5EF4-FFF2-40B4-BE49-F238E27FC236}">
                <a16:creationId xmlns:a16="http://schemas.microsoft.com/office/drawing/2014/main" id="{1EA8F310-50DF-AE45-91D3-7DF91DB7A7A5}"/>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56324" name="Rectangle 3">
            <a:extLst>
              <a:ext uri="{FF2B5EF4-FFF2-40B4-BE49-F238E27FC236}">
                <a16:creationId xmlns:a16="http://schemas.microsoft.com/office/drawing/2014/main" id="{02588318-81B3-0C4B-8B35-26570DDF6544}"/>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4.13</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Average surface dew-point temperatures (ºF) for (a) January and for (b) July.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1701F29-428D-0F4B-8499-DE602C85152E}"/>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14F4101C-9F8D-7040-950C-679917E1AB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94</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 The hydrologic cycle.</a:t>
            </a:r>
          </a:p>
        </p:txBody>
      </p:sp>
      <p:sp>
        <p:nvSpPr>
          <p:cNvPr id="58371" name="Slide Number Placeholder 3">
            <a:extLst>
              <a:ext uri="{FF2B5EF4-FFF2-40B4-BE49-F238E27FC236}">
                <a16:creationId xmlns:a16="http://schemas.microsoft.com/office/drawing/2014/main" id="{AEC5882E-3DE2-A94D-9174-76B5BF5BD05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EEE84A9-74AE-304F-9668-32CD0F6D448C}"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37612F8-8D57-394A-A499-C7187FCE1BAE}"/>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3D4411DA-A0F1-8642-850E-21A96FD3FF2D}"/>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45ADAD4D-7959-A34B-B34F-0A9ABB0048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A46682-BE83-AD44-A186-DF2ECC2700D6}"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9CEA834-19BF-4B44-A944-5526E51F2D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4679A2-F35D-2F45-9592-0718800B8758}" type="slidenum">
              <a:rPr lang="en-US" altLang="en-US" sz="1200"/>
              <a:pPr/>
              <a:t>5</a:t>
            </a:fld>
            <a:endParaRPr lang="en-US" altLang="en-US" sz="1200"/>
          </a:p>
        </p:txBody>
      </p:sp>
      <p:sp>
        <p:nvSpPr>
          <p:cNvPr id="21506" name="Rectangle 2">
            <a:extLst>
              <a:ext uri="{FF2B5EF4-FFF2-40B4-BE49-F238E27FC236}">
                <a16:creationId xmlns:a16="http://schemas.microsoft.com/office/drawing/2014/main" id="{9BE53429-D149-9943-87B0-FBF2951F1F00}"/>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6CB3F04D-7B6A-2940-903D-0B5C207DB91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F99A82F-CF69-4947-9744-FCA988AA5991}"/>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07180F8-5DBC-FE4C-AA89-5DD735B0DA0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4.10 Saturation vapor pressure increases with increasing temperature. At a temperature of 10°C, the saturation vapor pressure is about 12 mb, whereas at 30°C it is about 42 mb. The inset illustrates that the saturation vapor pressure over water is greater than the saturation vapor pressure over ice. Why would</a:t>
            </a:r>
          </a:p>
        </p:txBody>
      </p:sp>
      <p:sp>
        <p:nvSpPr>
          <p:cNvPr id="23555" name="Slide Number Placeholder 3">
            <a:extLst>
              <a:ext uri="{FF2B5EF4-FFF2-40B4-BE49-F238E27FC236}">
                <a16:creationId xmlns:a16="http://schemas.microsoft.com/office/drawing/2014/main" id="{D824E18D-BFAE-DF46-A80A-3A37C61D10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1967BC-D9E3-B143-852F-83FE84082800}"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E22F7F8-00C2-EE45-A49A-1AB35C33F171}"/>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E871B6EA-CF66-6049-9EFB-394FE28A0C3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96</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4.5 Condensation is more likely to occur as the air cools. (a) In the warm air, fast-moving water vapor molecules tend to bounce away after colliding with nuclei. (b) In the cool air, slow-moving vapor molecules are more likely to join together on nuclei. The condensing of many billions of water molecules produces tiny liquid water droplets.</a:t>
            </a:r>
          </a:p>
        </p:txBody>
      </p:sp>
      <p:sp>
        <p:nvSpPr>
          <p:cNvPr id="25603" name="Slide Number Placeholder 3">
            <a:extLst>
              <a:ext uri="{FF2B5EF4-FFF2-40B4-BE49-F238E27FC236}">
                <a16:creationId xmlns:a16="http://schemas.microsoft.com/office/drawing/2014/main" id="{090CFDF3-9409-774F-8100-C2CA80FC7BB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305E4B-7E28-1643-A8AE-5F8D7F25265A}"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F99A82F-CF69-4947-9744-FCA988AA5991}"/>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07180F8-5DBC-FE4C-AA89-5DD735B0DA0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4.10 Saturation vapor pressure increases with increasing temperature. At a temperature of 10°C, the saturation vapor pressure is about 12 mb, whereas at 30°C it is about 42 mb. The inset illustrates that the saturation vapor pressure over water is greater than the saturation vapor pressure over ice. Why would</a:t>
            </a:r>
          </a:p>
        </p:txBody>
      </p:sp>
      <p:sp>
        <p:nvSpPr>
          <p:cNvPr id="23555" name="Slide Number Placeholder 3">
            <a:extLst>
              <a:ext uri="{FF2B5EF4-FFF2-40B4-BE49-F238E27FC236}">
                <a16:creationId xmlns:a16="http://schemas.microsoft.com/office/drawing/2014/main" id="{D824E18D-BFAE-DF46-A80A-3A37C61D10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1967BC-D9E3-B143-852F-83FE84082800}"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4809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E323C378-A39A-FF4B-8D7D-8DC0DDF9E83D}"/>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F2972D67-229E-3F47-8932-9EDCA24480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97</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4.6 The water vapor content (humidity) inside this air parcel can be expressed in a number of ways.</a:t>
            </a:r>
          </a:p>
        </p:txBody>
      </p:sp>
      <p:sp>
        <p:nvSpPr>
          <p:cNvPr id="27651" name="Slide Number Placeholder 3">
            <a:extLst>
              <a:ext uri="{FF2B5EF4-FFF2-40B4-BE49-F238E27FC236}">
                <a16:creationId xmlns:a16="http://schemas.microsoft.com/office/drawing/2014/main" id="{ABE41F32-A0B2-7648-8E8E-44723B0860B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3DAC59-7ADB-3E48-8690-83108BDC40EE}"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65289EE-7665-A842-ABDB-538EC824BC78}"/>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F3805D9C-C8BA-CC42-8825-ACC7E1C91FC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97</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4.7 With the same amount of water vapor in a parcel of air, an increase in volume decreases absolute humidity, whereas a decrease in volume increases absolute humidity.</a:t>
            </a:r>
          </a:p>
        </p:txBody>
      </p:sp>
      <p:sp>
        <p:nvSpPr>
          <p:cNvPr id="29699" name="Slide Number Placeholder 3">
            <a:extLst>
              <a:ext uri="{FF2B5EF4-FFF2-40B4-BE49-F238E27FC236}">
                <a16:creationId xmlns:a16="http://schemas.microsoft.com/office/drawing/2014/main" id="{65EA9DCD-5F6A-4248-9AC4-2106EDCAD95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8E3890-4673-1F48-A75F-D0E37F955697}"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AEAB7A-090D-DA41-991A-858E875C1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324F1-B016-8149-A3FB-E430337704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5782A-37C0-C14F-8E86-21B4FF13A0CE}"/>
              </a:ext>
            </a:extLst>
          </p:cNvPr>
          <p:cNvSpPr>
            <a:spLocks noGrp="1" noChangeArrowheads="1"/>
          </p:cNvSpPr>
          <p:nvPr>
            <p:ph type="sldNum" sz="quarter" idx="12"/>
          </p:nvPr>
        </p:nvSpPr>
        <p:spPr>
          <a:ln/>
        </p:spPr>
        <p:txBody>
          <a:bodyPr/>
          <a:lstStyle>
            <a:lvl1pPr>
              <a:defRPr/>
            </a:lvl1pPr>
          </a:lstStyle>
          <a:p>
            <a:pPr>
              <a:defRPr/>
            </a:pPr>
            <a:fld id="{C9F45BD8-8E15-AC4A-A95E-2E6047D36761}" type="slidenum">
              <a:rPr lang="en-US" altLang="en-US"/>
              <a:pPr>
                <a:defRPr/>
              </a:pPr>
              <a:t>‹#›</a:t>
            </a:fld>
            <a:endParaRPr lang="en-US" altLang="en-US"/>
          </a:p>
        </p:txBody>
      </p:sp>
    </p:spTree>
    <p:extLst>
      <p:ext uri="{BB962C8B-B14F-4D97-AF65-F5344CB8AC3E}">
        <p14:creationId xmlns:p14="http://schemas.microsoft.com/office/powerpoint/2010/main" val="301489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2891E3-08BC-3846-926E-68FD502D7E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0E2226-AF65-E649-AFCF-87ACEFF83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7C4C22-AC40-354D-8AA6-3581905ED7E9}"/>
              </a:ext>
            </a:extLst>
          </p:cNvPr>
          <p:cNvSpPr>
            <a:spLocks noGrp="1" noChangeArrowheads="1"/>
          </p:cNvSpPr>
          <p:nvPr>
            <p:ph type="sldNum" sz="quarter" idx="12"/>
          </p:nvPr>
        </p:nvSpPr>
        <p:spPr>
          <a:ln/>
        </p:spPr>
        <p:txBody>
          <a:bodyPr/>
          <a:lstStyle>
            <a:lvl1pPr>
              <a:defRPr/>
            </a:lvl1pPr>
          </a:lstStyle>
          <a:p>
            <a:pPr>
              <a:defRPr/>
            </a:pPr>
            <a:fld id="{885A31D5-9C8F-7145-98A8-A6E58EF86F1E}" type="slidenum">
              <a:rPr lang="en-US" altLang="en-US"/>
              <a:pPr>
                <a:defRPr/>
              </a:pPr>
              <a:t>‹#›</a:t>
            </a:fld>
            <a:endParaRPr lang="en-US" altLang="en-US"/>
          </a:p>
        </p:txBody>
      </p:sp>
    </p:spTree>
    <p:extLst>
      <p:ext uri="{BB962C8B-B14F-4D97-AF65-F5344CB8AC3E}">
        <p14:creationId xmlns:p14="http://schemas.microsoft.com/office/powerpoint/2010/main" val="49437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CD89A9-C6F9-894D-8689-A316D2C00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705D3E-5033-7F4F-9B7B-032AA1CD0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AFD6E9-29F0-1A43-8851-83FC2CC94D63}"/>
              </a:ext>
            </a:extLst>
          </p:cNvPr>
          <p:cNvSpPr>
            <a:spLocks noGrp="1" noChangeArrowheads="1"/>
          </p:cNvSpPr>
          <p:nvPr>
            <p:ph type="sldNum" sz="quarter" idx="12"/>
          </p:nvPr>
        </p:nvSpPr>
        <p:spPr>
          <a:ln/>
        </p:spPr>
        <p:txBody>
          <a:bodyPr/>
          <a:lstStyle>
            <a:lvl1pPr>
              <a:defRPr/>
            </a:lvl1pPr>
          </a:lstStyle>
          <a:p>
            <a:pPr>
              <a:defRPr/>
            </a:pPr>
            <a:fld id="{3675E33C-AEDF-A344-B39D-965632AB9F4A}" type="slidenum">
              <a:rPr lang="en-US" altLang="en-US"/>
              <a:pPr>
                <a:defRPr/>
              </a:pPr>
              <a:t>‹#›</a:t>
            </a:fld>
            <a:endParaRPr lang="en-US" altLang="en-US"/>
          </a:p>
        </p:txBody>
      </p:sp>
    </p:spTree>
    <p:extLst>
      <p:ext uri="{BB962C8B-B14F-4D97-AF65-F5344CB8AC3E}">
        <p14:creationId xmlns:p14="http://schemas.microsoft.com/office/powerpoint/2010/main" val="126486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30317F-C487-904A-B428-CFC9AAE7A1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C36D36-962B-A944-B118-89A7B8088B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FC4AC0-D8C1-3F45-A943-FF0AD5638BE8}"/>
              </a:ext>
            </a:extLst>
          </p:cNvPr>
          <p:cNvSpPr>
            <a:spLocks noGrp="1" noChangeArrowheads="1"/>
          </p:cNvSpPr>
          <p:nvPr>
            <p:ph type="sldNum" sz="quarter" idx="12"/>
          </p:nvPr>
        </p:nvSpPr>
        <p:spPr>
          <a:ln/>
        </p:spPr>
        <p:txBody>
          <a:bodyPr/>
          <a:lstStyle>
            <a:lvl1pPr>
              <a:defRPr/>
            </a:lvl1pPr>
          </a:lstStyle>
          <a:p>
            <a:pPr>
              <a:defRPr/>
            </a:pPr>
            <a:fld id="{286E5C92-F183-754C-83A6-F8D77590AA23}" type="slidenum">
              <a:rPr lang="en-US" altLang="en-US"/>
              <a:pPr>
                <a:defRPr/>
              </a:pPr>
              <a:t>‹#›</a:t>
            </a:fld>
            <a:endParaRPr lang="en-US" altLang="en-US"/>
          </a:p>
        </p:txBody>
      </p:sp>
    </p:spTree>
    <p:extLst>
      <p:ext uri="{BB962C8B-B14F-4D97-AF65-F5344CB8AC3E}">
        <p14:creationId xmlns:p14="http://schemas.microsoft.com/office/powerpoint/2010/main" val="92672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8CD897-6D45-1D4E-A1B5-34EED1F34A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0DE939-9457-434A-905B-4F8369EA39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5BD6B9-A4DE-8845-AA84-8DE3119A5C78}"/>
              </a:ext>
            </a:extLst>
          </p:cNvPr>
          <p:cNvSpPr>
            <a:spLocks noGrp="1" noChangeArrowheads="1"/>
          </p:cNvSpPr>
          <p:nvPr>
            <p:ph type="sldNum" sz="quarter" idx="12"/>
          </p:nvPr>
        </p:nvSpPr>
        <p:spPr>
          <a:ln/>
        </p:spPr>
        <p:txBody>
          <a:bodyPr/>
          <a:lstStyle>
            <a:lvl1pPr>
              <a:defRPr/>
            </a:lvl1pPr>
          </a:lstStyle>
          <a:p>
            <a:pPr>
              <a:defRPr/>
            </a:pPr>
            <a:fld id="{B46B08B7-2C99-5E41-9504-9DC813E0984A}" type="slidenum">
              <a:rPr lang="en-US" altLang="en-US"/>
              <a:pPr>
                <a:defRPr/>
              </a:pPr>
              <a:t>‹#›</a:t>
            </a:fld>
            <a:endParaRPr lang="en-US" altLang="en-US"/>
          </a:p>
        </p:txBody>
      </p:sp>
    </p:spTree>
    <p:extLst>
      <p:ext uri="{BB962C8B-B14F-4D97-AF65-F5344CB8AC3E}">
        <p14:creationId xmlns:p14="http://schemas.microsoft.com/office/powerpoint/2010/main" val="230163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FDE20EE-6F8E-BB4D-B14E-4FF612D334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3AA671-E300-A04E-94F7-37684F168B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038DE0-2AAD-2740-94D1-E1D8D92664A7}"/>
              </a:ext>
            </a:extLst>
          </p:cNvPr>
          <p:cNvSpPr>
            <a:spLocks noGrp="1" noChangeArrowheads="1"/>
          </p:cNvSpPr>
          <p:nvPr>
            <p:ph type="sldNum" sz="quarter" idx="12"/>
          </p:nvPr>
        </p:nvSpPr>
        <p:spPr>
          <a:ln/>
        </p:spPr>
        <p:txBody>
          <a:bodyPr/>
          <a:lstStyle>
            <a:lvl1pPr>
              <a:defRPr/>
            </a:lvl1pPr>
          </a:lstStyle>
          <a:p>
            <a:pPr>
              <a:defRPr/>
            </a:pPr>
            <a:fld id="{C61E8B1B-3E1D-3E4F-977A-E84920CE465A}" type="slidenum">
              <a:rPr lang="en-US" altLang="en-US"/>
              <a:pPr>
                <a:defRPr/>
              </a:pPr>
              <a:t>‹#›</a:t>
            </a:fld>
            <a:endParaRPr lang="en-US" altLang="en-US"/>
          </a:p>
        </p:txBody>
      </p:sp>
    </p:spTree>
    <p:extLst>
      <p:ext uri="{BB962C8B-B14F-4D97-AF65-F5344CB8AC3E}">
        <p14:creationId xmlns:p14="http://schemas.microsoft.com/office/powerpoint/2010/main" val="7529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A8D6CC-D0D9-D549-A670-3BE01D4F3D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CEF59E-554B-1940-BBBF-6787F829CD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FED0E42-9DD1-014C-A8D8-91400CD6B9FE}"/>
              </a:ext>
            </a:extLst>
          </p:cNvPr>
          <p:cNvSpPr>
            <a:spLocks noGrp="1" noChangeArrowheads="1"/>
          </p:cNvSpPr>
          <p:nvPr>
            <p:ph type="sldNum" sz="quarter" idx="12"/>
          </p:nvPr>
        </p:nvSpPr>
        <p:spPr>
          <a:ln/>
        </p:spPr>
        <p:txBody>
          <a:bodyPr/>
          <a:lstStyle>
            <a:lvl1pPr>
              <a:defRPr/>
            </a:lvl1pPr>
          </a:lstStyle>
          <a:p>
            <a:pPr>
              <a:defRPr/>
            </a:pPr>
            <a:fld id="{5D5BC52C-8320-5F45-AC09-15FB438E7DFA}" type="slidenum">
              <a:rPr lang="en-US" altLang="en-US"/>
              <a:pPr>
                <a:defRPr/>
              </a:pPr>
              <a:t>‹#›</a:t>
            </a:fld>
            <a:endParaRPr lang="en-US" altLang="en-US"/>
          </a:p>
        </p:txBody>
      </p:sp>
    </p:spTree>
    <p:extLst>
      <p:ext uri="{BB962C8B-B14F-4D97-AF65-F5344CB8AC3E}">
        <p14:creationId xmlns:p14="http://schemas.microsoft.com/office/powerpoint/2010/main" val="398653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8E9B0F9-1CDF-F648-9CA3-6BDE5C54DB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CA73AF-9C1A-B94B-B652-90CB96D45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0ACD36-BD04-E74B-BCB5-02F40A307DFD}"/>
              </a:ext>
            </a:extLst>
          </p:cNvPr>
          <p:cNvSpPr>
            <a:spLocks noGrp="1" noChangeArrowheads="1"/>
          </p:cNvSpPr>
          <p:nvPr>
            <p:ph type="sldNum" sz="quarter" idx="12"/>
          </p:nvPr>
        </p:nvSpPr>
        <p:spPr>
          <a:ln/>
        </p:spPr>
        <p:txBody>
          <a:bodyPr/>
          <a:lstStyle>
            <a:lvl1pPr>
              <a:defRPr/>
            </a:lvl1pPr>
          </a:lstStyle>
          <a:p>
            <a:pPr>
              <a:defRPr/>
            </a:pPr>
            <a:fld id="{ECD127F9-F02C-0E4F-B6CE-B78408126269}" type="slidenum">
              <a:rPr lang="en-US" altLang="en-US"/>
              <a:pPr>
                <a:defRPr/>
              </a:pPr>
              <a:t>‹#›</a:t>
            </a:fld>
            <a:endParaRPr lang="en-US" altLang="en-US"/>
          </a:p>
        </p:txBody>
      </p:sp>
    </p:spTree>
    <p:extLst>
      <p:ext uri="{BB962C8B-B14F-4D97-AF65-F5344CB8AC3E}">
        <p14:creationId xmlns:p14="http://schemas.microsoft.com/office/powerpoint/2010/main" val="263509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4B9BDD-31ED-854A-83E4-A0ACF76D4FB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041B992-75AC-6D48-BC3F-CA8E1D7F5C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C3E4CCE-5F8D-F547-94F5-2533EFEE1A36}"/>
              </a:ext>
            </a:extLst>
          </p:cNvPr>
          <p:cNvSpPr>
            <a:spLocks noGrp="1" noChangeArrowheads="1"/>
          </p:cNvSpPr>
          <p:nvPr>
            <p:ph type="sldNum" sz="quarter" idx="12"/>
          </p:nvPr>
        </p:nvSpPr>
        <p:spPr>
          <a:ln/>
        </p:spPr>
        <p:txBody>
          <a:bodyPr/>
          <a:lstStyle>
            <a:lvl1pPr>
              <a:defRPr/>
            </a:lvl1pPr>
          </a:lstStyle>
          <a:p>
            <a:pPr>
              <a:defRPr/>
            </a:pPr>
            <a:fld id="{243118DF-D015-014D-998B-54128FF7D0DF}" type="slidenum">
              <a:rPr lang="en-US" altLang="en-US"/>
              <a:pPr>
                <a:defRPr/>
              </a:pPr>
              <a:t>‹#›</a:t>
            </a:fld>
            <a:endParaRPr lang="en-US" altLang="en-US"/>
          </a:p>
        </p:txBody>
      </p:sp>
    </p:spTree>
    <p:extLst>
      <p:ext uri="{BB962C8B-B14F-4D97-AF65-F5344CB8AC3E}">
        <p14:creationId xmlns:p14="http://schemas.microsoft.com/office/powerpoint/2010/main" val="355268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F665DF-2C03-5A43-B300-CC57A5F754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93F0EE-F0A5-C842-996B-D012E846E9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145D70-BADB-A848-89DC-15B5A66463BB}"/>
              </a:ext>
            </a:extLst>
          </p:cNvPr>
          <p:cNvSpPr>
            <a:spLocks noGrp="1" noChangeArrowheads="1"/>
          </p:cNvSpPr>
          <p:nvPr>
            <p:ph type="sldNum" sz="quarter" idx="12"/>
          </p:nvPr>
        </p:nvSpPr>
        <p:spPr>
          <a:ln/>
        </p:spPr>
        <p:txBody>
          <a:bodyPr/>
          <a:lstStyle>
            <a:lvl1pPr>
              <a:defRPr/>
            </a:lvl1pPr>
          </a:lstStyle>
          <a:p>
            <a:pPr>
              <a:defRPr/>
            </a:pPr>
            <a:fld id="{8EDB32E4-B00E-F540-B0AC-19E4989718D0}" type="slidenum">
              <a:rPr lang="en-US" altLang="en-US"/>
              <a:pPr>
                <a:defRPr/>
              </a:pPr>
              <a:t>‹#›</a:t>
            </a:fld>
            <a:endParaRPr lang="en-US" altLang="en-US"/>
          </a:p>
        </p:txBody>
      </p:sp>
    </p:spTree>
    <p:extLst>
      <p:ext uri="{BB962C8B-B14F-4D97-AF65-F5344CB8AC3E}">
        <p14:creationId xmlns:p14="http://schemas.microsoft.com/office/powerpoint/2010/main" val="12486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84B84B-5C2C-AA4F-B262-EC65937A46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42FF35-00E9-A945-AE15-B1D5C6D2C4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25E981-543E-0540-BD01-54F527B87569}"/>
              </a:ext>
            </a:extLst>
          </p:cNvPr>
          <p:cNvSpPr>
            <a:spLocks noGrp="1" noChangeArrowheads="1"/>
          </p:cNvSpPr>
          <p:nvPr>
            <p:ph type="sldNum" sz="quarter" idx="12"/>
          </p:nvPr>
        </p:nvSpPr>
        <p:spPr>
          <a:ln/>
        </p:spPr>
        <p:txBody>
          <a:bodyPr/>
          <a:lstStyle>
            <a:lvl1pPr>
              <a:defRPr/>
            </a:lvl1pPr>
          </a:lstStyle>
          <a:p>
            <a:pPr>
              <a:defRPr/>
            </a:pPr>
            <a:fld id="{81BFCF22-921A-4646-9347-D6E6DD360F91}" type="slidenum">
              <a:rPr lang="en-US" altLang="en-US"/>
              <a:pPr>
                <a:defRPr/>
              </a:pPr>
              <a:t>‹#›</a:t>
            </a:fld>
            <a:endParaRPr lang="en-US" altLang="en-US"/>
          </a:p>
        </p:txBody>
      </p:sp>
    </p:spTree>
    <p:extLst>
      <p:ext uri="{BB962C8B-B14F-4D97-AF65-F5344CB8AC3E}">
        <p14:creationId xmlns:p14="http://schemas.microsoft.com/office/powerpoint/2010/main" val="101906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0DD443-5CC7-F54A-A3C7-D0D29CC4385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343CA51-F8B7-6E4D-8A70-A5E0DB62362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A85BCD-25DF-A04D-BFDA-73DCFEC539E8}"/>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A481B4A-39B2-0D4E-9873-AF2FD138B74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159B1F38-6E28-B544-994F-5A9DEEEEF83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C232145-4B9F-B14A-BCD9-5663FF1D01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fog">
            <a:extLst>
              <a:ext uri="{FF2B5EF4-FFF2-40B4-BE49-F238E27FC236}">
                <a16:creationId xmlns:a16="http://schemas.microsoft.com/office/drawing/2014/main" id="{FE806E23-B1EE-E54A-9AF4-93CA07D23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4">
            <a:extLst>
              <a:ext uri="{FF2B5EF4-FFF2-40B4-BE49-F238E27FC236}">
                <a16:creationId xmlns:a16="http://schemas.microsoft.com/office/drawing/2014/main" id="{0368E92A-A01A-DC44-B79E-8139C2B6321A}"/>
              </a:ext>
            </a:extLst>
          </p:cNvPr>
          <p:cNvSpPr txBox="1">
            <a:spLocks noChangeArrowheads="1"/>
          </p:cNvSpPr>
          <p:nvPr/>
        </p:nvSpPr>
        <p:spPr bwMode="auto">
          <a:xfrm>
            <a:off x="2203450" y="1752600"/>
            <a:ext cx="46672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800"/>
              <a:t>ATMOSPHERIC</a:t>
            </a:r>
          </a:p>
          <a:p>
            <a:pPr algn="ctr">
              <a:spcBef>
                <a:spcPct val="0"/>
              </a:spcBef>
              <a:buFontTx/>
              <a:buNone/>
            </a:pPr>
            <a:r>
              <a:rPr lang="en-US" altLang="en-US" sz="4800"/>
              <a:t>MOISTURE</a:t>
            </a:r>
          </a:p>
          <a:p>
            <a:pPr algn="ctr">
              <a:spcBef>
                <a:spcPct val="0"/>
              </a:spcBef>
              <a:buFontTx/>
              <a:buNone/>
            </a:pPr>
            <a:r>
              <a:rPr lang="en-US" altLang="en-US" sz="3600"/>
              <a:t>(Chapter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3589_04_06.jpg">
            <a:extLst>
              <a:ext uri="{FF2B5EF4-FFF2-40B4-BE49-F238E27FC236}">
                <a16:creationId xmlns:a16="http://schemas.microsoft.com/office/drawing/2014/main" id="{9DA83352-BF36-E74E-8397-200A773AC8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52400"/>
            <a:ext cx="63055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13589_04_07.jpg">
            <a:extLst>
              <a:ext uri="{FF2B5EF4-FFF2-40B4-BE49-F238E27FC236}">
                <a16:creationId xmlns:a16="http://schemas.microsoft.com/office/drawing/2014/main" id="{26192A59-87B7-8A41-9303-D356C03C77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8463"/>
            <a:ext cx="88392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674" name="Text Box 5">
                <a:extLst>
                  <a:ext uri="{FF2B5EF4-FFF2-40B4-BE49-F238E27FC236}">
                    <a16:creationId xmlns:a16="http://schemas.microsoft.com/office/drawing/2014/main" id="{B1467EB5-93FC-104B-90F3-72D47BD3B4FF}"/>
                  </a:ext>
                </a:extLst>
              </p:cNvPr>
              <p:cNvSpPr txBox="1">
                <a:spLocks noChangeArrowheads="1"/>
              </p:cNvSpPr>
              <p:nvPr/>
            </p:nvSpPr>
            <p:spPr bwMode="auto">
              <a:xfrm>
                <a:off x="2879725" y="352425"/>
                <a:ext cx="3989490" cy="46166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ABSOLUTE HUMIDITY (</a:t>
                </a:r>
                <a14:m>
                  <m:oMath xmlns:m="http://schemas.openxmlformats.org/officeDocument/2006/math">
                    <m:sSub>
                      <m:sSubPr>
                        <m:ctrlPr>
                          <a:rPr lang="en-US" altLang="en-US" sz="2400" i="1" smtClean="0">
                            <a:latin typeface="Cambria Math" panose="02040503050406030204" pitchFamily="18" charset="0"/>
                          </a:rPr>
                        </m:ctrlPr>
                      </m:sSubPr>
                      <m:e>
                        <m:r>
                          <a:rPr lang="en-US" altLang="en-US" sz="2400" i="1" smtClean="0">
                            <a:latin typeface="Cambria Math" panose="02040503050406030204" pitchFamily="18" charset="0"/>
                            <a:ea typeface="Cambria Math" panose="02040503050406030204" pitchFamily="18" charset="0"/>
                          </a:rPr>
                          <m:t>𝜌</m:t>
                        </m:r>
                      </m:e>
                      <m:sub>
                        <m:r>
                          <a:rPr lang="en-US" altLang="en-US" sz="2400" b="0" i="1" smtClean="0">
                            <a:latin typeface="Cambria Math" panose="02040503050406030204" pitchFamily="18" charset="0"/>
                          </a:rPr>
                          <m:t>𝑣</m:t>
                        </m:r>
                      </m:sub>
                    </m:sSub>
                  </m:oMath>
                </a14:m>
                <a:r>
                  <a:rPr lang="en-US" altLang="en-US" sz="2400" dirty="0"/>
                  <a:t>)</a:t>
                </a:r>
              </a:p>
            </p:txBody>
          </p:sp>
        </mc:Choice>
        <mc:Fallback xmlns="">
          <p:sp>
            <p:nvSpPr>
              <p:cNvPr id="28674" name="Text Box 5">
                <a:extLst>
                  <a:ext uri="{FF2B5EF4-FFF2-40B4-BE49-F238E27FC236}">
                    <a16:creationId xmlns:a16="http://schemas.microsoft.com/office/drawing/2014/main" id="{B1467EB5-93FC-104B-90F3-72D47BD3B4FF}"/>
                  </a:ext>
                </a:extLst>
              </p:cNvPr>
              <p:cNvSpPr txBox="1">
                <a:spLocks noRot="1" noChangeAspect="1" noMove="1" noResize="1" noEditPoints="1" noAdjustHandles="1" noChangeArrowheads="1" noChangeShapeType="1" noTextEdit="1"/>
              </p:cNvSpPr>
              <p:nvPr/>
            </p:nvSpPr>
            <p:spPr bwMode="auto">
              <a:xfrm>
                <a:off x="2879725" y="352425"/>
                <a:ext cx="3989490" cy="461665"/>
              </a:xfrm>
              <a:prstGeom prst="rect">
                <a:avLst/>
              </a:prstGeom>
              <a:blipFill>
                <a:blip r:embed="rId4"/>
                <a:stretch>
                  <a:fillRect l="-2222" t="-8108" r="-1270" b="-2432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28675" name="TextBox 1">
            <a:extLst>
              <a:ext uri="{FF2B5EF4-FFF2-40B4-BE49-F238E27FC236}">
                <a16:creationId xmlns:a16="http://schemas.microsoft.com/office/drawing/2014/main" id="{566BD8C2-5EC3-5244-9EAB-9DDA56D6AA81}"/>
              </a:ext>
            </a:extLst>
          </p:cNvPr>
          <p:cNvSpPr txBox="1">
            <a:spLocks noChangeArrowheads="1"/>
          </p:cNvSpPr>
          <p:nvPr/>
        </p:nvSpPr>
        <p:spPr bwMode="auto">
          <a:xfrm>
            <a:off x="762000" y="5638800"/>
            <a:ext cx="7815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Absolute humidity varies as the air’s volume (or density)</a:t>
            </a:r>
          </a:p>
          <a:p>
            <a:pPr>
              <a:spcBef>
                <a:spcPct val="0"/>
              </a:spcBef>
              <a:buFontTx/>
              <a:buNone/>
            </a:pPr>
            <a:r>
              <a:rPr lang="en-US" altLang="en-US" sz="2400"/>
              <a:t>changes.  Note that water vapor remains constant.</a:t>
            </a:r>
          </a:p>
        </p:txBody>
      </p:sp>
      <p:cxnSp>
        <p:nvCxnSpPr>
          <p:cNvPr id="28676" name="Straight Arrow Connector 3">
            <a:extLst>
              <a:ext uri="{FF2B5EF4-FFF2-40B4-BE49-F238E27FC236}">
                <a16:creationId xmlns:a16="http://schemas.microsoft.com/office/drawing/2014/main" id="{727F7345-4505-9244-9022-5A0F12BF0A32}"/>
              </a:ext>
            </a:extLst>
          </p:cNvPr>
          <p:cNvCxnSpPr>
            <a:cxnSpLocks noChangeShapeType="1"/>
          </p:cNvCxnSpPr>
          <p:nvPr/>
        </p:nvCxnSpPr>
        <p:spPr bwMode="auto">
          <a:xfrm flipV="1">
            <a:off x="381000" y="3276600"/>
            <a:ext cx="0" cy="1371600"/>
          </a:xfrm>
          <a:prstGeom prst="straightConnector1">
            <a:avLst/>
          </a:prstGeom>
          <a:noFill/>
          <a:ln w="9525" algn="ctr">
            <a:solidFill>
              <a:schemeClr val="tx1"/>
            </a:solidFill>
            <a:round/>
            <a:headEnd/>
            <a:tailEnd type="arrow" w="med" len="med"/>
          </a:ln>
        </p:spPr>
      </p:cxnSp>
      <p:sp>
        <p:nvSpPr>
          <p:cNvPr id="28677" name="TextBox 4">
            <a:extLst>
              <a:ext uri="{FF2B5EF4-FFF2-40B4-BE49-F238E27FC236}">
                <a16:creationId xmlns:a16="http://schemas.microsoft.com/office/drawing/2014/main" id="{D38C6CD3-E911-E94D-89A2-2AD9DB0290D1}"/>
              </a:ext>
            </a:extLst>
          </p:cNvPr>
          <p:cNvSpPr txBox="1">
            <a:spLocks noChangeArrowheads="1"/>
          </p:cNvSpPr>
          <p:nvPr/>
        </p:nvSpPr>
        <p:spPr bwMode="auto">
          <a:xfrm>
            <a:off x="158750" y="2819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up</a:t>
            </a:r>
          </a:p>
        </p:txBody>
      </p:sp>
      <p:sp>
        <p:nvSpPr>
          <p:cNvPr id="2" name="TextBox 1">
            <a:extLst>
              <a:ext uri="{FF2B5EF4-FFF2-40B4-BE49-F238E27FC236}">
                <a16:creationId xmlns:a16="http://schemas.microsoft.com/office/drawing/2014/main" id="{D189D86E-AE2F-4748-A96C-8049F5155A7D}"/>
              </a:ext>
            </a:extLst>
          </p:cNvPr>
          <p:cNvSpPr txBox="1"/>
          <p:nvPr/>
        </p:nvSpPr>
        <p:spPr>
          <a:xfrm>
            <a:off x="2206912" y="914400"/>
            <a:ext cx="5335115" cy="461665"/>
          </a:xfrm>
          <a:prstGeom prst="rect">
            <a:avLst/>
          </a:prstGeom>
          <a:noFill/>
        </p:spPr>
        <p:txBody>
          <a:bodyPr wrap="none" rtlCol="0">
            <a:spAutoFit/>
          </a:bodyPr>
          <a:lstStyle/>
          <a:p>
            <a:r>
              <a:rPr lang="en-US" dirty="0"/>
              <a:t>Mass of water vapor per volume of air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13589_04_08.jpg">
            <a:extLst>
              <a:ext uri="{FF2B5EF4-FFF2-40B4-BE49-F238E27FC236}">
                <a16:creationId xmlns:a16="http://schemas.microsoft.com/office/drawing/2014/main" id="{6125AC3D-1FAA-BC48-AD60-FDC7B142F7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8463"/>
            <a:ext cx="88392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5">
            <a:extLst>
              <a:ext uri="{FF2B5EF4-FFF2-40B4-BE49-F238E27FC236}">
                <a16:creationId xmlns:a16="http://schemas.microsoft.com/office/drawing/2014/main" id="{23DC220E-F8BD-154B-97B8-234B189B504C}"/>
              </a:ext>
            </a:extLst>
          </p:cNvPr>
          <p:cNvSpPr txBox="1">
            <a:spLocks noChangeArrowheads="1"/>
          </p:cNvSpPr>
          <p:nvPr/>
        </p:nvSpPr>
        <p:spPr bwMode="auto">
          <a:xfrm>
            <a:off x="2971800" y="352425"/>
            <a:ext cx="363195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SPECIFIC HUMIDITY (q)</a:t>
            </a:r>
          </a:p>
        </p:txBody>
      </p:sp>
      <p:sp>
        <p:nvSpPr>
          <p:cNvPr id="5" name="TextBox 4">
            <a:extLst>
              <a:ext uri="{FF2B5EF4-FFF2-40B4-BE49-F238E27FC236}">
                <a16:creationId xmlns:a16="http://schemas.microsoft.com/office/drawing/2014/main" id="{55BE4721-E942-B74A-9463-18836D077A38}"/>
              </a:ext>
            </a:extLst>
          </p:cNvPr>
          <p:cNvSpPr txBox="1"/>
          <p:nvPr/>
        </p:nvSpPr>
        <p:spPr>
          <a:xfrm>
            <a:off x="2206912" y="914400"/>
            <a:ext cx="5077031" cy="461665"/>
          </a:xfrm>
          <a:prstGeom prst="rect">
            <a:avLst/>
          </a:prstGeom>
          <a:noFill/>
        </p:spPr>
        <p:txBody>
          <a:bodyPr wrap="none" rtlCol="0">
            <a:spAutoFit/>
          </a:bodyPr>
          <a:lstStyle/>
          <a:p>
            <a:r>
              <a:rPr lang="en-US" dirty="0"/>
              <a:t>Mass of water vapor per mass of air</a:t>
            </a:r>
          </a:p>
        </p:txBody>
      </p:sp>
      <p:sp>
        <p:nvSpPr>
          <p:cNvPr id="3" name="TextBox 2">
            <a:extLst>
              <a:ext uri="{FF2B5EF4-FFF2-40B4-BE49-F238E27FC236}">
                <a16:creationId xmlns:a16="http://schemas.microsoft.com/office/drawing/2014/main" id="{E83D166E-A612-3A46-B70C-35A8186F8668}"/>
              </a:ext>
            </a:extLst>
          </p:cNvPr>
          <p:cNvSpPr txBox="1"/>
          <p:nvPr/>
        </p:nvSpPr>
        <p:spPr>
          <a:xfrm>
            <a:off x="627651" y="5334000"/>
            <a:ext cx="8044190" cy="400110"/>
          </a:xfrm>
          <a:prstGeom prst="rect">
            <a:avLst/>
          </a:prstGeom>
          <a:noFill/>
        </p:spPr>
        <p:txBody>
          <a:bodyPr wrap="none" rtlCol="0">
            <a:spAutoFit/>
          </a:bodyPr>
          <a:lstStyle/>
          <a:p>
            <a:r>
              <a:rPr lang="en-US" sz="2000" dirty="0"/>
              <a:t>Specific humidity is conservative for pressure (temperature) changes.</a:t>
            </a:r>
          </a:p>
        </p:txBody>
      </p:sp>
      <p:sp>
        <p:nvSpPr>
          <p:cNvPr id="8" name="Text Box 5">
            <a:extLst>
              <a:ext uri="{FF2B5EF4-FFF2-40B4-BE49-F238E27FC236}">
                <a16:creationId xmlns:a16="http://schemas.microsoft.com/office/drawing/2014/main" id="{315B68F7-EEB4-194E-912C-D6C59DA27026}"/>
              </a:ext>
            </a:extLst>
          </p:cNvPr>
          <p:cNvSpPr txBox="1">
            <a:spLocks noChangeArrowheads="1"/>
          </p:cNvSpPr>
          <p:nvPr/>
        </p:nvSpPr>
        <p:spPr bwMode="auto">
          <a:xfrm>
            <a:off x="345715" y="6019800"/>
            <a:ext cx="845257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MIXING RATIO (w):  Mass of water vapor per mass of </a:t>
            </a:r>
            <a:r>
              <a:rPr lang="en-US" altLang="en-US" sz="2400" u="sng" dirty="0"/>
              <a:t>dry</a:t>
            </a:r>
            <a:r>
              <a:rPr lang="en-US" altLang="en-US" sz="2400" dirty="0"/>
              <a:t> air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866B-72D5-304E-AE1E-EEAECB11CE62}"/>
              </a:ext>
            </a:extLst>
          </p:cNvPr>
          <p:cNvSpPr>
            <a:spLocks noGrp="1"/>
          </p:cNvSpPr>
          <p:nvPr>
            <p:ph type="title"/>
          </p:nvPr>
        </p:nvSpPr>
        <p:spPr>
          <a:xfrm>
            <a:off x="685800" y="76200"/>
            <a:ext cx="7772400" cy="1143000"/>
          </a:xfrm>
        </p:spPr>
        <p:txBody>
          <a:bodyPr/>
          <a:lstStyle/>
          <a:p>
            <a:r>
              <a:rPr lang="en-US" sz="3600" dirty="0"/>
              <a:t>Relative Humidity (RH)</a:t>
            </a:r>
          </a:p>
        </p:txBody>
      </p:sp>
      <p:sp>
        <p:nvSpPr>
          <p:cNvPr id="3" name="Content Placeholder 2">
            <a:extLst>
              <a:ext uri="{FF2B5EF4-FFF2-40B4-BE49-F238E27FC236}">
                <a16:creationId xmlns:a16="http://schemas.microsoft.com/office/drawing/2014/main" id="{8E7BB77C-5191-CB49-9DDC-256B11F0553C}"/>
              </a:ext>
            </a:extLst>
          </p:cNvPr>
          <p:cNvSpPr>
            <a:spLocks noGrp="1"/>
          </p:cNvSpPr>
          <p:nvPr>
            <p:ph idx="1"/>
          </p:nvPr>
        </p:nvSpPr>
        <p:spPr>
          <a:xfrm>
            <a:off x="838200" y="1143000"/>
            <a:ext cx="7772400" cy="1490769"/>
          </a:xfrm>
        </p:spPr>
        <p:txBody>
          <a:bodyPr/>
          <a:lstStyle/>
          <a:p>
            <a:pPr marL="0" indent="0">
              <a:buNone/>
            </a:pPr>
            <a:r>
              <a:rPr lang="en-US" sz="2800" dirty="0"/>
              <a:t>Relative humidity is the amount of water vapor in the air divided by the maximum possible amount for a given temperature.</a:t>
            </a:r>
          </a:p>
          <a:p>
            <a:pPr marL="0" indent="0">
              <a:buNone/>
            </a:pPr>
            <a:endParaRPr lang="en-US" sz="2800" dirty="0"/>
          </a:p>
        </p:txBody>
      </p:sp>
      <p:grpSp>
        <p:nvGrpSpPr>
          <p:cNvPr id="9" name="Group 8">
            <a:extLst>
              <a:ext uri="{FF2B5EF4-FFF2-40B4-BE49-F238E27FC236}">
                <a16:creationId xmlns:a16="http://schemas.microsoft.com/office/drawing/2014/main" id="{9B8DCC23-E0C5-4B45-8BF7-DB8A313A7840}"/>
              </a:ext>
            </a:extLst>
          </p:cNvPr>
          <p:cNvGrpSpPr/>
          <p:nvPr/>
        </p:nvGrpSpPr>
        <p:grpSpPr>
          <a:xfrm>
            <a:off x="1066800" y="3505200"/>
            <a:ext cx="5229319" cy="2215138"/>
            <a:chOff x="1066800" y="3505200"/>
            <a:chExt cx="5229319" cy="2215138"/>
          </a:xfrm>
        </p:grpSpPr>
        <p:grpSp>
          <p:nvGrpSpPr>
            <p:cNvPr id="7" name="Group 6">
              <a:extLst>
                <a:ext uri="{FF2B5EF4-FFF2-40B4-BE49-F238E27FC236}">
                  <a16:creationId xmlns:a16="http://schemas.microsoft.com/office/drawing/2014/main" id="{B6C0EE41-61B6-5A41-9BE6-23660E4D2FB3}"/>
                </a:ext>
              </a:extLst>
            </p:cNvPr>
            <p:cNvGrpSpPr/>
            <p:nvPr/>
          </p:nvGrpSpPr>
          <p:grpSpPr>
            <a:xfrm>
              <a:off x="1066800" y="3505200"/>
              <a:ext cx="5229319" cy="2215138"/>
              <a:chOff x="1066800" y="3505200"/>
              <a:chExt cx="5229319" cy="221513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E0A497-4831-344F-80D2-2F003FE051E1}"/>
                      </a:ext>
                    </a:extLst>
                  </p:cNvPr>
                  <p:cNvSpPr txBox="1"/>
                  <p:nvPr/>
                </p:nvSpPr>
                <p:spPr>
                  <a:xfrm>
                    <a:off x="1066800" y="4267200"/>
                    <a:ext cx="3345211" cy="719941"/>
                  </a:xfrm>
                  <a:prstGeom prst="rect">
                    <a:avLst/>
                  </a:prstGeom>
                  <a:noFill/>
                </p:spPr>
                <p:txBody>
                  <a:bodyPr wrap="none" lIns="0" tIns="0" rIns="0" bIns="0" rtlCol="0">
                    <a:spAutoFit/>
                  </a:bodyPr>
                  <a:lstStyle/>
                  <a:p>
                    <a14:m>
                      <m:oMath xmlns:m="http://schemas.openxmlformats.org/officeDocument/2006/math">
                        <m:r>
                          <a:rPr lang="en-US" sz="3200" b="0" i="1" smtClean="0">
                            <a:latin typeface="Cambria Math" panose="02040503050406030204" pitchFamily="18" charset="0"/>
                          </a:rPr>
                          <m:t>𝑅𝐻</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𝑒</m:t>
                            </m:r>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𝑒</m:t>
                                </m:r>
                              </m:e>
                              <m:sub>
                                <m:r>
                                  <a:rPr lang="en-US" sz="3200" b="0" i="1" smtClean="0">
                                    <a:latin typeface="Cambria Math" panose="02040503050406030204" pitchFamily="18" charset="0"/>
                                  </a:rPr>
                                  <m:t>𝑠</m:t>
                                </m:r>
                              </m:sub>
                            </m:sSub>
                          </m:den>
                        </m:f>
                      </m:oMath>
                    </a14:m>
                    <a:r>
                      <a:rPr lang="en-US" sz="3200" dirty="0"/>
                      <a:t> x 100 (%)</a:t>
                    </a:r>
                  </a:p>
                </p:txBody>
              </p:sp>
            </mc:Choice>
            <mc:Fallback xmlns="">
              <p:sp>
                <p:nvSpPr>
                  <p:cNvPr id="4" name="TextBox 3">
                    <a:extLst>
                      <a:ext uri="{FF2B5EF4-FFF2-40B4-BE49-F238E27FC236}">
                        <a16:creationId xmlns:a16="http://schemas.microsoft.com/office/drawing/2014/main" id="{3AE0A497-4831-344F-80D2-2F003FE051E1}"/>
                      </a:ext>
                    </a:extLst>
                  </p:cNvPr>
                  <p:cNvSpPr txBox="1">
                    <a:spLocks noRot="1" noChangeAspect="1" noMove="1" noResize="1" noEditPoints="1" noAdjustHandles="1" noChangeArrowheads="1" noChangeShapeType="1" noTextEdit="1"/>
                  </p:cNvSpPr>
                  <p:nvPr/>
                </p:nvSpPr>
                <p:spPr>
                  <a:xfrm>
                    <a:off x="1066800" y="4267200"/>
                    <a:ext cx="3345211" cy="719941"/>
                  </a:xfrm>
                  <a:prstGeom prst="rect">
                    <a:avLst/>
                  </a:prstGeom>
                  <a:blipFill>
                    <a:blip r:embed="rId2"/>
                    <a:stretch>
                      <a:fillRect l="-4167" t="-10526" r="-6439" b="-877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07F0237-1B06-AC4A-BA8F-9F4D54C163D9}"/>
                  </a:ext>
                </a:extLst>
              </p:cNvPr>
              <p:cNvSpPr txBox="1"/>
              <p:nvPr/>
            </p:nvSpPr>
            <p:spPr>
              <a:xfrm>
                <a:off x="3200400" y="3505200"/>
                <a:ext cx="2119491" cy="461665"/>
              </a:xfrm>
              <a:prstGeom prst="rect">
                <a:avLst/>
              </a:prstGeom>
              <a:noFill/>
            </p:spPr>
            <p:txBody>
              <a:bodyPr wrap="none" rtlCol="0">
                <a:spAutoFit/>
              </a:bodyPr>
              <a:lstStyle/>
              <a:p>
                <a:r>
                  <a:rPr lang="en-US" dirty="0"/>
                  <a:t>moisture in air</a:t>
                </a:r>
              </a:p>
            </p:txBody>
          </p:sp>
          <p:sp>
            <p:nvSpPr>
              <p:cNvPr id="6" name="TextBox 5">
                <a:extLst>
                  <a:ext uri="{FF2B5EF4-FFF2-40B4-BE49-F238E27FC236}">
                    <a16:creationId xmlns:a16="http://schemas.microsoft.com/office/drawing/2014/main" id="{C416AF61-3C53-0B47-84B8-DBE05DF87B17}"/>
                  </a:ext>
                </a:extLst>
              </p:cNvPr>
              <p:cNvSpPr txBox="1"/>
              <p:nvPr/>
            </p:nvSpPr>
            <p:spPr>
              <a:xfrm>
                <a:off x="3200400" y="5258673"/>
                <a:ext cx="3095719" cy="461665"/>
              </a:xfrm>
              <a:prstGeom prst="rect">
                <a:avLst/>
              </a:prstGeom>
              <a:noFill/>
            </p:spPr>
            <p:txBody>
              <a:bodyPr wrap="none" rtlCol="0">
                <a:spAutoFit/>
              </a:bodyPr>
              <a:lstStyle/>
              <a:p>
                <a:r>
                  <a:rPr lang="en-US" dirty="0"/>
                  <a:t>max possible amount</a:t>
                </a:r>
              </a:p>
            </p:txBody>
          </p:sp>
        </p:grpSp>
        <p:cxnSp>
          <p:nvCxnSpPr>
            <p:cNvPr id="8" name="Straight Arrow Connector 7">
              <a:extLst>
                <a:ext uri="{FF2B5EF4-FFF2-40B4-BE49-F238E27FC236}">
                  <a16:creationId xmlns:a16="http://schemas.microsoft.com/office/drawing/2014/main" id="{1AE51D77-4F13-964B-B0C3-4A36C61D8F8C}"/>
                </a:ext>
              </a:extLst>
            </p:cNvPr>
            <p:cNvCxnSpPr>
              <a:stCxn id="5" idx="1"/>
            </p:cNvCxnSpPr>
            <p:nvPr/>
          </p:nvCxnSpPr>
          <p:spPr bwMode="auto">
            <a:xfrm flipH="1">
              <a:off x="2514600" y="3736033"/>
              <a:ext cx="685800" cy="53116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B94AA384-7B7B-E14F-AE9E-500575D43DD6}"/>
                </a:ext>
              </a:extLst>
            </p:cNvPr>
            <p:cNvCxnSpPr>
              <a:stCxn id="6" idx="1"/>
            </p:cNvCxnSpPr>
            <p:nvPr/>
          </p:nvCxnSpPr>
          <p:spPr bwMode="auto">
            <a:xfrm flipH="1" flipV="1">
              <a:off x="2514600" y="4987141"/>
              <a:ext cx="685800" cy="5023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1" name="TextBox 10">
            <a:extLst>
              <a:ext uri="{FF2B5EF4-FFF2-40B4-BE49-F238E27FC236}">
                <a16:creationId xmlns:a16="http://schemas.microsoft.com/office/drawing/2014/main" id="{8A2F7C1D-DA9D-074E-9E9F-900E7F5FD413}"/>
              </a:ext>
            </a:extLst>
          </p:cNvPr>
          <p:cNvSpPr txBox="1"/>
          <p:nvPr/>
        </p:nvSpPr>
        <p:spPr>
          <a:xfrm>
            <a:off x="5859811" y="4198203"/>
            <a:ext cx="3009157" cy="830997"/>
          </a:xfrm>
          <a:prstGeom prst="rect">
            <a:avLst/>
          </a:prstGeom>
          <a:noFill/>
        </p:spPr>
        <p:txBody>
          <a:bodyPr wrap="none" rtlCol="0">
            <a:spAutoFit/>
          </a:bodyPr>
          <a:lstStyle/>
          <a:p>
            <a:pPr algn="ctr"/>
            <a:r>
              <a:rPr lang="en-US" dirty="0"/>
              <a:t>But </a:t>
            </a:r>
            <a:r>
              <a:rPr lang="en-US" dirty="0" err="1"/>
              <a:t>e</a:t>
            </a:r>
            <a:r>
              <a:rPr lang="en-US" baseline="-25000" dirty="0" err="1"/>
              <a:t>s</a:t>
            </a:r>
            <a:r>
              <a:rPr lang="en-US" dirty="0"/>
              <a:t> only depends </a:t>
            </a:r>
          </a:p>
          <a:p>
            <a:pPr algn="ctr"/>
            <a:r>
              <a:rPr lang="en-US" dirty="0"/>
              <a:t>on temperature! </a:t>
            </a:r>
          </a:p>
        </p:txBody>
      </p:sp>
      <p:sp>
        <p:nvSpPr>
          <p:cNvPr id="14" name="TextBox 13">
            <a:extLst>
              <a:ext uri="{FF2B5EF4-FFF2-40B4-BE49-F238E27FC236}">
                <a16:creationId xmlns:a16="http://schemas.microsoft.com/office/drawing/2014/main" id="{F990AB7D-3DC1-2F47-BC1E-0E69EAF88C0F}"/>
              </a:ext>
            </a:extLst>
          </p:cNvPr>
          <p:cNvSpPr txBox="1"/>
          <p:nvPr/>
        </p:nvSpPr>
        <p:spPr>
          <a:xfrm>
            <a:off x="1370436" y="6089405"/>
            <a:ext cx="6707927" cy="369332"/>
          </a:xfrm>
          <a:prstGeom prst="rect">
            <a:avLst/>
          </a:prstGeom>
          <a:noFill/>
        </p:spPr>
        <p:txBody>
          <a:bodyPr wrap="none" rtlCol="0">
            <a:spAutoFit/>
          </a:bodyPr>
          <a:lstStyle/>
          <a:p>
            <a:r>
              <a:rPr lang="en-US" sz="1800" dirty="0">
                <a:solidFill>
                  <a:srgbClr val="FF0000"/>
                </a:solidFill>
              </a:rPr>
              <a:t>RH is NOT conservative for pressure and temperature changes.</a:t>
            </a:r>
          </a:p>
        </p:txBody>
      </p:sp>
      <p:sp>
        <p:nvSpPr>
          <p:cNvPr id="17" name="Rectangle 16">
            <a:extLst>
              <a:ext uri="{FF2B5EF4-FFF2-40B4-BE49-F238E27FC236}">
                <a16:creationId xmlns:a16="http://schemas.microsoft.com/office/drawing/2014/main" id="{3256DE3C-D38E-1640-9FC5-E7AFEBE2029E}"/>
              </a:ext>
            </a:extLst>
          </p:cNvPr>
          <p:cNvSpPr/>
          <p:nvPr/>
        </p:nvSpPr>
        <p:spPr>
          <a:xfrm>
            <a:off x="2126478" y="2772002"/>
            <a:ext cx="5195841" cy="461665"/>
          </a:xfrm>
          <a:prstGeom prst="rect">
            <a:avLst/>
          </a:prstGeom>
        </p:spPr>
        <p:txBody>
          <a:bodyPr wrap="square">
            <a:spAutoFit/>
          </a:bodyPr>
          <a:lstStyle/>
          <a:p>
            <a:pPr marL="0" indent="0">
              <a:buNone/>
            </a:pPr>
            <a:r>
              <a:rPr lang="en-US" dirty="0">
                <a:solidFill>
                  <a:srgbClr val="0070C0"/>
                </a:solidFill>
              </a:rPr>
              <a:t>RH measures proximity to saturation</a:t>
            </a:r>
          </a:p>
        </p:txBody>
      </p:sp>
    </p:spTree>
    <p:extLst>
      <p:ext uri="{BB962C8B-B14F-4D97-AF65-F5344CB8AC3E}">
        <p14:creationId xmlns:p14="http://schemas.microsoft.com/office/powerpoint/2010/main" val="42338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1" descr="0411a">
            <a:extLst>
              <a:ext uri="{FF2B5EF4-FFF2-40B4-BE49-F238E27FC236}">
                <a16:creationId xmlns:a16="http://schemas.microsoft.com/office/drawing/2014/main" id="{2549253D-A12E-5344-9279-E6F694C2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541338"/>
            <a:ext cx="8964613"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hidden="1">
            <a:extLst>
              <a:ext uri="{FF2B5EF4-FFF2-40B4-BE49-F238E27FC236}">
                <a16:creationId xmlns:a16="http://schemas.microsoft.com/office/drawing/2014/main" id="{CD15F9B0-311D-E141-B976-B30609D4296B}"/>
              </a:ext>
            </a:extLst>
          </p:cNvPr>
          <p:cNvSpPr>
            <a:spLocks noGrp="1" noChangeArrowheads="1"/>
          </p:cNvSpPr>
          <p:nvPr>
            <p:ph type="title"/>
          </p:nvPr>
        </p:nvSpPr>
        <p:spPr/>
        <p:txBody>
          <a:bodyPr/>
          <a:lstStyle/>
          <a:p>
            <a:pPr eaLnBrk="1" hangingPunct="1"/>
            <a:endParaRPr lang="en-US" altLang="en-US"/>
          </a:p>
        </p:txBody>
      </p:sp>
      <p:sp>
        <p:nvSpPr>
          <p:cNvPr id="32771" name="Text Box 5">
            <a:extLst>
              <a:ext uri="{FF2B5EF4-FFF2-40B4-BE49-F238E27FC236}">
                <a16:creationId xmlns:a16="http://schemas.microsoft.com/office/drawing/2014/main" id="{B128D0F9-DB22-B242-AEB1-E7B5BE399B7F}"/>
              </a:ext>
            </a:extLst>
          </p:cNvPr>
          <p:cNvSpPr txBox="1">
            <a:spLocks noChangeArrowheads="1"/>
          </p:cNvSpPr>
          <p:nvPr/>
        </p:nvSpPr>
        <p:spPr bwMode="auto">
          <a:xfrm>
            <a:off x="2595120" y="37143"/>
            <a:ext cx="395217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RELATIVE HUMIDITY (RH)</a:t>
            </a:r>
          </a:p>
        </p:txBody>
      </p:sp>
      <p:sp>
        <p:nvSpPr>
          <p:cNvPr id="32772" name="Text Box 6">
            <a:extLst>
              <a:ext uri="{FF2B5EF4-FFF2-40B4-BE49-F238E27FC236}">
                <a16:creationId xmlns:a16="http://schemas.microsoft.com/office/drawing/2014/main" id="{0663EC65-2CC7-094E-9FA6-2D6A39ECDF99}"/>
              </a:ext>
            </a:extLst>
          </p:cNvPr>
          <p:cNvSpPr txBox="1">
            <a:spLocks noChangeArrowheads="1"/>
          </p:cNvSpPr>
          <p:nvPr/>
        </p:nvSpPr>
        <p:spPr bwMode="auto">
          <a:xfrm>
            <a:off x="685800" y="6324600"/>
            <a:ext cx="2895600" cy="3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a:t>Assume unsaturated air</a:t>
            </a:r>
          </a:p>
        </p:txBody>
      </p:sp>
      <p:sp>
        <p:nvSpPr>
          <p:cNvPr id="6" name="Text Box 6">
            <a:extLst>
              <a:ext uri="{FF2B5EF4-FFF2-40B4-BE49-F238E27FC236}">
                <a16:creationId xmlns:a16="http://schemas.microsoft.com/office/drawing/2014/main" id="{44093533-689A-1D48-B1E1-B931F6ACF43A}"/>
              </a:ext>
            </a:extLst>
          </p:cNvPr>
          <p:cNvSpPr txBox="1">
            <a:spLocks noChangeArrowheads="1"/>
          </p:cNvSpPr>
          <p:nvPr/>
        </p:nvSpPr>
        <p:spPr bwMode="auto">
          <a:xfrm>
            <a:off x="3810000" y="6324600"/>
            <a:ext cx="5105400" cy="36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a:t>Air is closer to being saturated, so RH 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1" descr="0411b">
            <a:extLst>
              <a:ext uri="{FF2B5EF4-FFF2-40B4-BE49-F238E27FC236}">
                <a16:creationId xmlns:a16="http://schemas.microsoft.com/office/drawing/2014/main" id="{0EDC5342-20F1-B948-A747-88AFFFCEC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541338"/>
            <a:ext cx="8964613"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 hidden="1">
            <a:extLst>
              <a:ext uri="{FF2B5EF4-FFF2-40B4-BE49-F238E27FC236}">
                <a16:creationId xmlns:a16="http://schemas.microsoft.com/office/drawing/2014/main" id="{844D7D8E-0B69-124A-92A9-B9E7AE9DD483}"/>
              </a:ext>
            </a:extLst>
          </p:cNvPr>
          <p:cNvSpPr>
            <a:spLocks noGrp="1" noChangeArrowheads="1"/>
          </p:cNvSpPr>
          <p:nvPr>
            <p:ph type="title"/>
          </p:nvPr>
        </p:nvSpPr>
        <p:spPr/>
        <p:txBody>
          <a:bodyPr/>
          <a:lstStyle/>
          <a:p>
            <a:pPr eaLnBrk="1" hangingPunct="1"/>
            <a:endParaRPr lang="en-US" altLang="en-US"/>
          </a:p>
        </p:txBody>
      </p:sp>
      <p:sp>
        <p:nvSpPr>
          <p:cNvPr id="34819" name="Text Box 5">
            <a:extLst>
              <a:ext uri="{FF2B5EF4-FFF2-40B4-BE49-F238E27FC236}">
                <a16:creationId xmlns:a16="http://schemas.microsoft.com/office/drawing/2014/main" id="{E80C4D6E-E3FB-4C41-85F4-4075451C5AF5}"/>
              </a:ext>
            </a:extLst>
          </p:cNvPr>
          <p:cNvSpPr txBox="1">
            <a:spLocks noChangeArrowheads="1"/>
          </p:cNvSpPr>
          <p:nvPr/>
        </p:nvSpPr>
        <p:spPr bwMode="auto">
          <a:xfrm>
            <a:off x="2971800" y="47625"/>
            <a:ext cx="3216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RELATIVE HUMIDITY</a:t>
            </a:r>
          </a:p>
        </p:txBody>
      </p:sp>
      <p:sp>
        <p:nvSpPr>
          <p:cNvPr id="34820" name="TextBox 1">
            <a:extLst>
              <a:ext uri="{FF2B5EF4-FFF2-40B4-BE49-F238E27FC236}">
                <a16:creationId xmlns:a16="http://schemas.microsoft.com/office/drawing/2014/main" id="{C9280D68-0103-124C-AC7A-F3FA54CF208E}"/>
              </a:ext>
            </a:extLst>
          </p:cNvPr>
          <p:cNvSpPr txBox="1">
            <a:spLocks noChangeArrowheads="1"/>
          </p:cNvSpPr>
          <p:nvPr/>
        </p:nvSpPr>
        <p:spPr bwMode="auto">
          <a:xfrm>
            <a:off x="15875" y="6211888"/>
            <a:ext cx="920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Despite same water content (vapor pressure), RH lowers because of higher temperature</a:t>
            </a:r>
          </a:p>
          <a:p>
            <a:pPr>
              <a:spcBef>
                <a:spcPct val="0"/>
              </a:spcBef>
              <a:buFontTx/>
              <a:buNone/>
            </a:pPr>
            <a:r>
              <a:rPr lang="en-US" altLang="en-US" sz="1800"/>
              <a:t>and thus higher saturation vapor pressure.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13589_04_10.jpg">
            <a:extLst>
              <a:ext uri="{FF2B5EF4-FFF2-40B4-BE49-F238E27FC236}">
                <a16:creationId xmlns:a16="http://schemas.microsoft.com/office/drawing/2014/main" id="{906A9C96-DF4F-A248-9242-28797DA18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3975"/>
            <a:ext cx="44196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3">
            <a:extLst>
              <a:ext uri="{FF2B5EF4-FFF2-40B4-BE49-F238E27FC236}">
                <a16:creationId xmlns:a16="http://schemas.microsoft.com/office/drawing/2014/main" id="{E7916932-C299-3E4B-977A-1BB928160DF6}"/>
              </a:ext>
            </a:extLst>
          </p:cNvPr>
          <p:cNvSpPr txBox="1">
            <a:spLocks noChangeArrowheads="1"/>
          </p:cNvSpPr>
          <p:nvPr/>
        </p:nvSpPr>
        <p:spPr bwMode="auto">
          <a:xfrm>
            <a:off x="381000" y="381000"/>
            <a:ext cx="3300413"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SATURATION VAPOR</a:t>
            </a:r>
          </a:p>
          <a:p>
            <a:pPr algn="ctr">
              <a:spcBef>
                <a:spcPct val="0"/>
              </a:spcBef>
              <a:buFontTx/>
              <a:buNone/>
            </a:pPr>
            <a:r>
              <a:rPr lang="en-US" altLang="en-US" sz="2400"/>
              <a:t>PRESSURE AND</a:t>
            </a:r>
          </a:p>
          <a:p>
            <a:pPr algn="ctr">
              <a:spcBef>
                <a:spcPct val="0"/>
              </a:spcBef>
              <a:buFontTx/>
              <a:buNone/>
            </a:pPr>
            <a:r>
              <a:rPr lang="en-US" altLang="en-US" sz="2400"/>
              <a:t> TEMPERATURE</a:t>
            </a:r>
          </a:p>
        </p:txBody>
      </p:sp>
      <p:sp>
        <p:nvSpPr>
          <p:cNvPr id="36867" name="Rectangle 1">
            <a:extLst>
              <a:ext uri="{FF2B5EF4-FFF2-40B4-BE49-F238E27FC236}">
                <a16:creationId xmlns:a16="http://schemas.microsoft.com/office/drawing/2014/main" id="{0ACDF3F5-FD2A-7A4C-9F79-2AB38C01A378}"/>
              </a:ext>
            </a:extLst>
          </p:cNvPr>
          <p:cNvSpPr>
            <a:spLocks noChangeArrowheads="1"/>
          </p:cNvSpPr>
          <p:nvPr/>
        </p:nvSpPr>
        <p:spPr bwMode="auto">
          <a:xfrm>
            <a:off x="5410200" y="533400"/>
            <a:ext cx="1600200" cy="2286000"/>
          </a:xfrm>
          <a:prstGeom prst="rect">
            <a:avLst/>
          </a:prstGeom>
          <a:solidFill>
            <a:srgbClr val="A7A7A7"/>
          </a:solidFill>
          <a:ln w="9525">
            <a:solidFill>
              <a:srgbClr val="A3A3A3"/>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36868" name="TextBox 1">
            <a:extLst>
              <a:ext uri="{FF2B5EF4-FFF2-40B4-BE49-F238E27FC236}">
                <a16:creationId xmlns:a16="http://schemas.microsoft.com/office/drawing/2014/main" id="{866F0869-C5CE-414B-819D-3F4C88B232D3}"/>
              </a:ext>
            </a:extLst>
          </p:cNvPr>
          <p:cNvSpPr txBox="1">
            <a:spLocks noChangeArrowheads="1"/>
          </p:cNvSpPr>
          <p:nvPr/>
        </p:nvSpPr>
        <p:spPr bwMode="auto">
          <a:xfrm>
            <a:off x="762000" y="3657600"/>
            <a:ext cx="26431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It takes a lot more</a:t>
            </a:r>
          </a:p>
          <a:p>
            <a:pPr algn="ctr">
              <a:spcBef>
                <a:spcPct val="0"/>
              </a:spcBef>
              <a:buFontTx/>
              <a:buNone/>
            </a:pPr>
            <a:r>
              <a:rPr lang="en-US" altLang="en-US" sz="2400"/>
              <a:t>water vapor to </a:t>
            </a:r>
          </a:p>
          <a:p>
            <a:pPr algn="ctr">
              <a:spcBef>
                <a:spcPct val="0"/>
              </a:spcBef>
              <a:buFontTx/>
              <a:buNone/>
            </a:pPr>
            <a:r>
              <a:rPr lang="en-US" altLang="en-US" sz="2400"/>
              <a:t>saturate warm air</a:t>
            </a:r>
          </a:p>
          <a:p>
            <a:pPr algn="ctr">
              <a:spcBef>
                <a:spcPct val="0"/>
              </a:spcBef>
              <a:buFontTx/>
              <a:buNone/>
            </a:pPr>
            <a:r>
              <a:rPr lang="en-US" altLang="en-US" sz="2400"/>
              <a:t>than cold air.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13589_04_11.jpg">
            <a:extLst>
              <a:ext uri="{FF2B5EF4-FFF2-40B4-BE49-F238E27FC236}">
                <a16:creationId xmlns:a16="http://schemas.microsoft.com/office/drawing/2014/main" id="{E6FE185C-C35F-6242-9384-E01B22DD19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2400"/>
            <a:ext cx="48958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1">
            <a:extLst>
              <a:ext uri="{FF2B5EF4-FFF2-40B4-BE49-F238E27FC236}">
                <a16:creationId xmlns:a16="http://schemas.microsoft.com/office/drawing/2014/main" id="{4D1801F8-0D94-894A-990C-6E19DBAC9D83}"/>
              </a:ext>
            </a:extLst>
          </p:cNvPr>
          <p:cNvSpPr txBox="1">
            <a:spLocks noChangeArrowheads="1"/>
          </p:cNvSpPr>
          <p:nvPr/>
        </p:nvSpPr>
        <p:spPr bwMode="auto">
          <a:xfrm>
            <a:off x="134938" y="1524000"/>
            <a:ext cx="1908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t>Constant</a:t>
            </a:r>
          </a:p>
          <a:p>
            <a:pPr algn="ctr">
              <a:spcBef>
                <a:spcPct val="0"/>
              </a:spcBef>
              <a:buFontTx/>
              <a:buNone/>
            </a:pPr>
            <a:r>
              <a:rPr lang="en-US" altLang="en-US" sz="2000"/>
              <a:t>temperature,</a:t>
            </a:r>
          </a:p>
          <a:p>
            <a:pPr algn="ctr">
              <a:spcBef>
                <a:spcPct val="0"/>
              </a:spcBef>
              <a:buFontTx/>
              <a:buNone/>
            </a:pPr>
            <a:r>
              <a:rPr lang="en-US" altLang="en-US" sz="2000"/>
              <a:t>increasing</a:t>
            </a:r>
          </a:p>
          <a:p>
            <a:pPr algn="ctr">
              <a:spcBef>
                <a:spcPct val="0"/>
              </a:spcBef>
              <a:buFontTx/>
              <a:buNone/>
            </a:pPr>
            <a:r>
              <a:rPr lang="en-US" altLang="en-US" sz="2000"/>
              <a:t>vapor pressure</a:t>
            </a:r>
          </a:p>
        </p:txBody>
      </p:sp>
      <p:sp>
        <p:nvSpPr>
          <p:cNvPr id="38915" name="TextBox 3">
            <a:extLst>
              <a:ext uri="{FF2B5EF4-FFF2-40B4-BE49-F238E27FC236}">
                <a16:creationId xmlns:a16="http://schemas.microsoft.com/office/drawing/2014/main" id="{132FB996-1E7E-054C-8FA8-B90088F60480}"/>
              </a:ext>
            </a:extLst>
          </p:cNvPr>
          <p:cNvSpPr txBox="1">
            <a:spLocks noChangeArrowheads="1"/>
          </p:cNvSpPr>
          <p:nvPr/>
        </p:nvSpPr>
        <p:spPr bwMode="auto">
          <a:xfrm>
            <a:off x="7191375" y="1981200"/>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t>RH increases</a:t>
            </a:r>
          </a:p>
        </p:txBody>
      </p:sp>
      <p:sp>
        <p:nvSpPr>
          <p:cNvPr id="38916" name="TextBox 4">
            <a:extLst>
              <a:ext uri="{FF2B5EF4-FFF2-40B4-BE49-F238E27FC236}">
                <a16:creationId xmlns:a16="http://schemas.microsoft.com/office/drawing/2014/main" id="{0FEABF90-6D24-0542-9BE7-B12006D0A03E}"/>
              </a:ext>
            </a:extLst>
          </p:cNvPr>
          <p:cNvSpPr txBox="1">
            <a:spLocks noChangeArrowheads="1"/>
          </p:cNvSpPr>
          <p:nvPr/>
        </p:nvSpPr>
        <p:spPr bwMode="auto">
          <a:xfrm>
            <a:off x="76200" y="4695825"/>
            <a:ext cx="1908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t>Increasing</a:t>
            </a:r>
          </a:p>
          <a:p>
            <a:pPr algn="ctr">
              <a:spcBef>
                <a:spcPct val="0"/>
              </a:spcBef>
              <a:buFontTx/>
              <a:buNone/>
            </a:pPr>
            <a:r>
              <a:rPr lang="en-US" altLang="en-US" sz="2000"/>
              <a:t>temperature,</a:t>
            </a:r>
          </a:p>
          <a:p>
            <a:pPr algn="ctr">
              <a:spcBef>
                <a:spcPct val="0"/>
              </a:spcBef>
              <a:buFontTx/>
              <a:buNone/>
            </a:pPr>
            <a:r>
              <a:rPr lang="en-US" altLang="en-US" sz="2000"/>
              <a:t>constant</a:t>
            </a:r>
          </a:p>
          <a:p>
            <a:pPr algn="ctr">
              <a:spcBef>
                <a:spcPct val="0"/>
              </a:spcBef>
              <a:buFontTx/>
              <a:buNone/>
            </a:pPr>
            <a:r>
              <a:rPr lang="en-US" altLang="en-US" sz="2000"/>
              <a:t>vapor pressure</a:t>
            </a:r>
          </a:p>
        </p:txBody>
      </p:sp>
      <p:sp>
        <p:nvSpPr>
          <p:cNvPr id="38917" name="TextBox 5">
            <a:extLst>
              <a:ext uri="{FF2B5EF4-FFF2-40B4-BE49-F238E27FC236}">
                <a16:creationId xmlns:a16="http://schemas.microsoft.com/office/drawing/2014/main" id="{2F44EA34-CEF0-F944-ACBC-D9114E8E94AA}"/>
              </a:ext>
            </a:extLst>
          </p:cNvPr>
          <p:cNvSpPr txBox="1">
            <a:spLocks noChangeArrowheads="1"/>
          </p:cNvSpPr>
          <p:nvPr/>
        </p:nvSpPr>
        <p:spPr bwMode="auto">
          <a:xfrm>
            <a:off x="7119938" y="5105400"/>
            <a:ext cx="180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t>RH decreases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13589_04_12.jpg">
            <a:extLst>
              <a:ext uri="{FF2B5EF4-FFF2-40B4-BE49-F238E27FC236}">
                <a16:creationId xmlns:a16="http://schemas.microsoft.com/office/drawing/2014/main" id="{1B90B0FB-3020-6447-BC61-DBEA68A861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74700"/>
            <a:ext cx="88392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a:extLst>
              <a:ext uri="{FF2B5EF4-FFF2-40B4-BE49-F238E27FC236}">
                <a16:creationId xmlns:a16="http://schemas.microsoft.com/office/drawing/2014/main" id="{4993ED6F-B1A9-AB41-8EEB-9707294BFCF3}"/>
              </a:ext>
            </a:extLst>
          </p:cNvPr>
          <p:cNvSpPr txBox="1">
            <a:spLocks noChangeArrowheads="1"/>
          </p:cNvSpPr>
          <p:nvPr/>
        </p:nvSpPr>
        <p:spPr bwMode="auto">
          <a:xfrm>
            <a:off x="1127125" y="152400"/>
            <a:ext cx="687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DIURNAL VARIATION OF RELATIVE HUMIDITY</a:t>
            </a:r>
          </a:p>
        </p:txBody>
      </p:sp>
      <p:sp>
        <p:nvSpPr>
          <p:cNvPr id="40963" name="TextBox 1">
            <a:extLst>
              <a:ext uri="{FF2B5EF4-FFF2-40B4-BE49-F238E27FC236}">
                <a16:creationId xmlns:a16="http://schemas.microsoft.com/office/drawing/2014/main" id="{ECBB6E10-918A-E84A-917C-A8AB615C688A}"/>
              </a:ext>
            </a:extLst>
          </p:cNvPr>
          <p:cNvSpPr txBox="1">
            <a:spLocks noChangeArrowheads="1"/>
          </p:cNvSpPr>
          <p:nvPr/>
        </p:nvSpPr>
        <p:spPr bwMode="auto">
          <a:xfrm>
            <a:off x="1600200" y="6172200"/>
            <a:ext cx="583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RH tends to be highest when it is coldest.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13589_02_03.jpg">
            <a:extLst>
              <a:ext uri="{FF2B5EF4-FFF2-40B4-BE49-F238E27FC236}">
                <a16:creationId xmlns:a16="http://schemas.microsoft.com/office/drawing/2014/main" id="{2B16C963-EAB9-9643-BB66-0FD2E562F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8800"/>
            <a:ext cx="88392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5">
            <a:extLst>
              <a:ext uri="{FF2B5EF4-FFF2-40B4-BE49-F238E27FC236}">
                <a16:creationId xmlns:a16="http://schemas.microsoft.com/office/drawing/2014/main" id="{3F058582-DCE6-8B4C-9E6E-9C803278FFCD}"/>
              </a:ext>
            </a:extLst>
          </p:cNvPr>
          <p:cNvSpPr txBox="1">
            <a:spLocks noChangeArrowheads="1"/>
          </p:cNvSpPr>
          <p:nvPr/>
        </p:nvSpPr>
        <p:spPr bwMode="auto">
          <a:xfrm>
            <a:off x="3463925" y="76200"/>
            <a:ext cx="2251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LATENT HEAT</a:t>
            </a:r>
          </a:p>
        </p:txBody>
      </p:sp>
      <p:sp>
        <p:nvSpPr>
          <p:cNvPr id="43011" name="TextBox 1">
            <a:extLst>
              <a:ext uri="{FF2B5EF4-FFF2-40B4-BE49-F238E27FC236}">
                <a16:creationId xmlns:a16="http://schemas.microsoft.com/office/drawing/2014/main" id="{33EBD42B-79FC-3B46-ADCB-11FE429DCE60}"/>
              </a:ext>
            </a:extLst>
          </p:cNvPr>
          <p:cNvSpPr txBox="1">
            <a:spLocks noChangeArrowheads="1"/>
          </p:cNvSpPr>
          <p:nvPr/>
        </p:nvSpPr>
        <p:spPr bwMode="auto">
          <a:xfrm>
            <a:off x="457200" y="6248400"/>
            <a:ext cx="656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Phase changes occur at constant temperature.</a:t>
            </a:r>
          </a:p>
        </p:txBody>
      </p:sp>
      <p:sp>
        <p:nvSpPr>
          <p:cNvPr id="43012" name="TextBox 7">
            <a:extLst>
              <a:ext uri="{FF2B5EF4-FFF2-40B4-BE49-F238E27FC236}">
                <a16:creationId xmlns:a16="http://schemas.microsoft.com/office/drawing/2014/main" id="{A1BDEFEF-46A5-E945-818B-4683C73068BF}"/>
              </a:ext>
            </a:extLst>
          </p:cNvPr>
          <p:cNvSpPr txBox="1">
            <a:spLocks noChangeArrowheads="1"/>
          </p:cNvSpPr>
          <p:nvPr/>
        </p:nvSpPr>
        <p:spPr bwMode="auto">
          <a:xfrm>
            <a:off x="7385050" y="6248400"/>
            <a:ext cx="1760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(pp. 34–35)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27B1-33B9-2F4B-A0AF-5879FD310A79}"/>
              </a:ext>
            </a:extLst>
          </p:cNvPr>
          <p:cNvSpPr>
            <a:spLocks noGrp="1"/>
          </p:cNvSpPr>
          <p:nvPr>
            <p:ph type="title"/>
          </p:nvPr>
        </p:nvSpPr>
        <p:spPr>
          <a:xfrm>
            <a:off x="685800" y="304800"/>
            <a:ext cx="7772400" cy="1143000"/>
          </a:xfrm>
        </p:spPr>
        <p:txBody>
          <a:bodyPr/>
          <a:lstStyle/>
          <a:p>
            <a:r>
              <a:rPr lang="en-US" sz="3600" dirty="0"/>
              <a:t>Water in the Atmosphere</a:t>
            </a:r>
          </a:p>
        </p:txBody>
      </p:sp>
      <p:sp>
        <p:nvSpPr>
          <p:cNvPr id="3" name="TextBox 2">
            <a:extLst>
              <a:ext uri="{FF2B5EF4-FFF2-40B4-BE49-F238E27FC236}">
                <a16:creationId xmlns:a16="http://schemas.microsoft.com/office/drawing/2014/main" id="{E5E99772-F421-E644-83E9-300798CF64E1}"/>
              </a:ext>
            </a:extLst>
          </p:cNvPr>
          <p:cNvSpPr txBox="1"/>
          <p:nvPr/>
        </p:nvSpPr>
        <p:spPr>
          <a:xfrm>
            <a:off x="1265720" y="1600200"/>
            <a:ext cx="6811480" cy="1569660"/>
          </a:xfrm>
          <a:prstGeom prst="rect">
            <a:avLst/>
          </a:prstGeom>
          <a:noFill/>
        </p:spPr>
        <p:txBody>
          <a:bodyPr wrap="none" rtlCol="0">
            <a:spAutoFit/>
          </a:bodyPr>
          <a:lstStyle/>
          <a:p>
            <a:r>
              <a:rPr lang="en-US" dirty="0"/>
              <a:t>All 3 phases (solid, liquid, gas) under commonly-</a:t>
            </a:r>
          </a:p>
          <a:p>
            <a:r>
              <a:rPr lang="en-US" dirty="0"/>
              <a:t>observed temperatures and pressures</a:t>
            </a:r>
          </a:p>
          <a:p>
            <a:endParaRPr lang="en-US" dirty="0"/>
          </a:p>
          <a:p>
            <a:r>
              <a:rPr lang="en-US" dirty="0"/>
              <a:t>Vapor:  0–4% by volume (@ surface)</a:t>
            </a:r>
          </a:p>
        </p:txBody>
      </p:sp>
      <p:sp>
        <p:nvSpPr>
          <p:cNvPr id="4" name="TextBox 3">
            <a:extLst>
              <a:ext uri="{FF2B5EF4-FFF2-40B4-BE49-F238E27FC236}">
                <a16:creationId xmlns:a16="http://schemas.microsoft.com/office/drawing/2014/main" id="{552F4096-FDA5-324B-BEAE-5D4AFC8F56D6}"/>
              </a:ext>
            </a:extLst>
          </p:cNvPr>
          <p:cNvSpPr txBox="1"/>
          <p:nvPr/>
        </p:nvSpPr>
        <p:spPr>
          <a:xfrm>
            <a:off x="368841" y="3657600"/>
            <a:ext cx="8775159" cy="830997"/>
          </a:xfrm>
          <a:prstGeom prst="rect">
            <a:avLst/>
          </a:prstGeom>
          <a:noFill/>
        </p:spPr>
        <p:txBody>
          <a:bodyPr wrap="none" rtlCol="0">
            <a:spAutoFit/>
          </a:bodyPr>
          <a:lstStyle/>
          <a:p>
            <a:r>
              <a:rPr lang="en-US" u="sng" dirty="0"/>
              <a:t>Dalton’s Law of Partial Pressures</a:t>
            </a:r>
            <a:r>
              <a:rPr lang="en-US" dirty="0"/>
              <a:t>:  total air pressure</a:t>
            </a:r>
          </a:p>
          <a:p>
            <a:r>
              <a:rPr lang="en-US" dirty="0"/>
              <a:t>is the sum of the partial pressures of the individual constituents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935517-6F4F-164A-9294-152ECAACAEA6}"/>
                  </a:ext>
                </a:extLst>
              </p:cNvPr>
              <p:cNvSpPr txBox="1"/>
              <p:nvPr/>
            </p:nvSpPr>
            <p:spPr>
              <a:xfrm>
                <a:off x="2201303" y="4980360"/>
                <a:ext cx="4351897" cy="401072"/>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𝐴𝑟</m:t>
                        </m:r>
                      </m:sub>
                    </m:sSub>
                    <m:r>
                      <a:rPr lang="en-US" b="0" i="1" smtClean="0">
                        <a:latin typeface="Cambria Math" panose="02040503050406030204" pitchFamily="18" charset="0"/>
                      </a:rPr>
                      <m:t>+</m:t>
                    </m:r>
                  </m:oMath>
                </a14:m>
                <a:r>
                  <a:rPr lang="en-US" b="0" dirty="0"/>
                  <a:t> …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sub>
                    </m:sSub>
                  </m:oMath>
                </a14:m>
                <a:endParaRPr lang="en-US" dirty="0"/>
              </a:p>
            </p:txBody>
          </p:sp>
        </mc:Choice>
        <mc:Fallback xmlns="">
          <p:sp>
            <p:nvSpPr>
              <p:cNvPr id="5" name="TextBox 4">
                <a:extLst>
                  <a:ext uri="{FF2B5EF4-FFF2-40B4-BE49-F238E27FC236}">
                    <a16:creationId xmlns:a16="http://schemas.microsoft.com/office/drawing/2014/main" id="{32935517-6F4F-164A-9294-152ECAACAEA6}"/>
                  </a:ext>
                </a:extLst>
              </p:cNvPr>
              <p:cNvSpPr txBox="1">
                <a:spLocks noRot="1" noChangeAspect="1" noMove="1" noResize="1" noEditPoints="1" noAdjustHandles="1" noChangeArrowheads="1" noChangeShapeType="1" noTextEdit="1"/>
              </p:cNvSpPr>
              <p:nvPr/>
            </p:nvSpPr>
            <p:spPr>
              <a:xfrm>
                <a:off x="2201303" y="4980360"/>
                <a:ext cx="4351897" cy="401072"/>
              </a:xfrm>
              <a:prstGeom prst="rect">
                <a:avLst/>
              </a:prstGeom>
              <a:blipFill>
                <a:blip r:embed="rId2"/>
                <a:stretch>
                  <a:fillRect l="-2035" t="-21212" b="-30303"/>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90200586-0F36-0A48-B68A-BCC14796B7DF}"/>
              </a:ext>
            </a:extLst>
          </p:cNvPr>
          <p:cNvGrpSpPr/>
          <p:nvPr/>
        </p:nvGrpSpPr>
        <p:grpSpPr>
          <a:xfrm>
            <a:off x="5715000" y="4800600"/>
            <a:ext cx="2988377" cy="1480855"/>
            <a:chOff x="5715000" y="4800600"/>
            <a:chExt cx="2988377" cy="1480855"/>
          </a:xfrm>
        </p:grpSpPr>
        <p:grpSp>
          <p:nvGrpSpPr>
            <p:cNvPr id="8" name="Group 7">
              <a:extLst>
                <a:ext uri="{FF2B5EF4-FFF2-40B4-BE49-F238E27FC236}">
                  <a16:creationId xmlns:a16="http://schemas.microsoft.com/office/drawing/2014/main" id="{E372E91F-AA53-0448-8FD9-37D1C0EA109A}"/>
                </a:ext>
              </a:extLst>
            </p:cNvPr>
            <p:cNvGrpSpPr/>
            <p:nvPr/>
          </p:nvGrpSpPr>
          <p:grpSpPr>
            <a:xfrm>
              <a:off x="5715000" y="4800600"/>
              <a:ext cx="2988377" cy="916172"/>
              <a:chOff x="5715000" y="4800600"/>
              <a:chExt cx="2988377" cy="916172"/>
            </a:xfrm>
          </p:grpSpPr>
          <p:sp>
            <p:nvSpPr>
              <p:cNvPr id="6" name="Oval 5">
                <a:extLst>
                  <a:ext uri="{FF2B5EF4-FFF2-40B4-BE49-F238E27FC236}">
                    <a16:creationId xmlns:a16="http://schemas.microsoft.com/office/drawing/2014/main" id="{A3D3314A-186C-8447-ADFF-A02944524F1B}"/>
                  </a:ext>
                </a:extLst>
              </p:cNvPr>
              <p:cNvSpPr/>
              <p:nvPr/>
            </p:nvSpPr>
            <p:spPr bwMode="auto">
              <a:xfrm>
                <a:off x="5715000" y="4800600"/>
                <a:ext cx="990600" cy="914400"/>
              </a:xfrm>
              <a:prstGeom prst="ellipse">
                <a:avLst/>
              </a:prstGeom>
              <a:noFill/>
              <a:ln w="5715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7030A0"/>
                  </a:solidFill>
                  <a:effectLst/>
                  <a:latin typeface="Arial"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5F6D6183-D637-674E-B392-99B4F4CE5D77}"/>
                  </a:ext>
                </a:extLst>
              </p:cNvPr>
              <p:cNvSpPr txBox="1"/>
              <p:nvPr/>
            </p:nvSpPr>
            <p:spPr>
              <a:xfrm>
                <a:off x="6858000" y="4885775"/>
                <a:ext cx="1845377" cy="830997"/>
              </a:xfrm>
              <a:prstGeom prst="rect">
                <a:avLst/>
              </a:prstGeom>
              <a:noFill/>
            </p:spPr>
            <p:txBody>
              <a:bodyPr wrap="none" rtlCol="0">
                <a:spAutoFit/>
              </a:bodyPr>
              <a:lstStyle/>
              <a:p>
                <a:pPr algn="ctr"/>
                <a:r>
                  <a:rPr lang="en-US" dirty="0">
                    <a:solidFill>
                      <a:srgbClr val="7030A0"/>
                    </a:solidFill>
                  </a:rPr>
                  <a:t>vapor</a:t>
                </a:r>
              </a:p>
              <a:p>
                <a:pPr algn="ctr"/>
                <a:r>
                  <a:rPr lang="en-US" dirty="0">
                    <a:solidFill>
                      <a:srgbClr val="7030A0"/>
                    </a:solidFill>
                  </a:rPr>
                  <a:t>pressure (e)</a:t>
                </a:r>
              </a:p>
            </p:txBody>
          </p:sp>
        </p:grpSp>
        <p:sp>
          <p:nvSpPr>
            <p:cNvPr id="9" name="TextBox 8">
              <a:extLst>
                <a:ext uri="{FF2B5EF4-FFF2-40B4-BE49-F238E27FC236}">
                  <a16:creationId xmlns:a16="http://schemas.microsoft.com/office/drawing/2014/main" id="{7225FB11-98A6-D646-92BA-EFBA0617C00C}"/>
                </a:ext>
              </a:extLst>
            </p:cNvPr>
            <p:cNvSpPr txBox="1"/>
            <p:nvPr/>
          </p:nvSpPr>
          <p:spPr>
            <a:xfrm>
              <a:off x="6326562" y="5942901"/>
              <a:ext cx="1718740" cy="338554"/>
            </a:xfrm>
            <a:prstGeom prst="rect">
              <a:avLst/>
            </a:prstGeom>
            <a:noFill/>
          </p:spPr>
          <p:txBody>
            <a:bodyPr wrap="none" rtlCol="0">
              <a:spAutoFit/>
            </a:bodyPr>
            <a:lstStyle/>
            <a:p>
              <a:r>
                <a:rPr lang="en-US" sz="1600" dirty="0"/>
                <a:t>[units = millibars]</a:t>
              </a:r>
            </a:p>
          </p:txBody>
        </p:sp>
      </p:grpSp>
    </p:spTree>
    <p:extLst>
      <p:ext uri="{BB962C8B-B14F-4D97-AF65-F5344CB8AC3E}">
        <p14:creationId xmlns:p14="http://schemas.microsoft.com/office/powerpoint/2010/main" val="27052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13589_04_03.jpg">
            <a:extLst>
              <a:ext uri="{FF2B5EF4-FFF2-40B4-BE49-F238E27FC236}">
                <a16:creationId xmlns:a16="http://schemas.microsoft.com/office/drawing/2014/main" id="{EDA30463-3B91-DE4F-A21F-EB6E8AB291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4500"/>
            <a:ext cx="88392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1">
            <a:extLst>
              <a:ext uri="{FF2B5EF4-FFF2-40B4-BE49-F238E27FC236}">
                <a16:creationId xmlns:a16="http://schemas.microsoft.com/office/drawing/2014/main" id="{BAFF9CD7-E24F-EF42-ACDB-3B4B027560C2}"/>
              </a:ext>
            </a:extLst>
          </p:cNvPr>
          <p:cNvSpPr txBox="1">
            <a:spLocks noChangeArrowheads="1"/>
          </p:cNvSpPr>
          <p:nvPr/>
        </p:nvSpPr>
        <p:spPr bwMode="auto">
          <a:xfrm>
            <a:off x="3336925" y="0"/>
            <a:ext cx="245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Phases of Water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water">
            <a:extLst>
              <a:ext uri="{FF2B5EF4-FFF2-40B4-BE49-F238E27FC236}">
                <a16:creationId xmlns:a16="http://schemas.microsoft.com/office/drawing/2014/main" id="{617F91B9-955D-E147-A5FA-57DBD4DA2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42" r="6775" b="2618"/>
          <a:stretch>
            <a:fillRect/>
          </a:stretch>
        </p:blipFill>
        <p:spPr bwMode="auto">
          <a:xfrm>
            <a:off x="609600" y="3657600"/>
            <a:ext cx="3779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3" descr="water">
            <a:extLst>
              <a:ext uri="{FF2B5EF4-FFF2-40B4-BE49-F238E27FC236}">
                <a16:creationId xmlns:a16="http://schemas.microsoft.com/office/drawing/2014/main" id="{D29F2044-0B4A-4449-A041-ECDE929A7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08" t="3072"/>
          <a:stretch>
            <a:fillRect/>
          </a:stretch>
        </p:blipFill>
        <p:spPr bwMode="auto">
          <a:xfrm>
            <a:off x="609600" y="762000"/>
            <a:ext cx="3810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4">
            <a:extLst>
              <a:ext uri="{FF2B5EF4-FFF2-40B4-BE49-F238E27FC236}">
                <a16:creationId xmlns:a16="http://schemas.microsoft.com/office/drawing/2014/main" id="{4148C320-A552-8149-A3EB-260325492AAE}"/>
              </a:ext>
            </a:extLst>
          </p:cNvPr>
          <p:cNvSpPr txBox="1">
            <a:spLocks noChangeArrowheads="1"/>
          </p:cNvSpPr>
          <p:nvPr/>
        </p:nvSpPr>
        <p:spPr bwMode="auto">
          <a:xfrm>
            <a:off x="5029200" y="1752600"/>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accent2"/>
                </a:solidFill>
              </a:rPr>
              <a:t>ICE</a:t>
            </a:r>
            <a:endParaRPr lang="en-US" altLang="en-US" sz="2400"/>
          </a:p>
        </p:txBody>
      </p:sp>
      <p:sp>
        <p:nvSpPr>
          <p:cNvPr id="47108" name="Text Box 5">
            <a:extLst>
              <a:ext uri="{FF2B5EF4-FFF2-40B4-BE49-F238E27FC236}">
                <a16:creationId xmlns:a16="http://schemas.microsoft.com/office/drawing/2014/main" id="{351B96A7-11B1-7C4E-8CE8-B2F751B052A3}"/>
              </a:ext>
            </a:extLst>
          </p:cNvPr>
          <p:cNvSpPr txBox="1">
            <a:spLocks noChangeArrowheads="1"/>
          </p:cNvSpPr>
          <p:nvPr/>
        </p:nvSpPr>
        <p:spPr bwMode="auto">
          <a:xfrm>
            <a:off x="4937125" y="4543425"/>
            <a:ext cx="29622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accent2"/>
                </a:solidFill>
              </a:rPr>
              <a:t>LIQUID WATER</a:t>
            </a:r>
          </a:p>
          <a:p>
            <a:pPr>
              <a:spcBef>
                <a:spcPct val="0"/>
              </a:spcBef>
              <a:buFontTx/>
              <a:buNone/>
            </a:pPr>
            <a:r>
              <a:rPr lang="en-US" altLang="en-US" sz="2400">
                <a:solidFill>
                  <a:schemeClr val="accent2"/>
                </a:solidFill>
              </a:rPr>
              <a:t>(note higher density)</a:t>
            </a:r>
            <a:endParaRPr lang="en-US" altLang="en-US" sz="2400"/>
          </a:p>
        </p:txBody>
      </p:sp>
      <p:sp>
        <p:nvSpPr>
          <p:cNvPr id="47109" name="TextBox 5">
            <a:extLst>
              <a:ext uri="{FF2B5EF4-FFF2-40B4-BE49-F238E27FC236}">
                <a16:creationId xmlns:a16="http://schemas.microsoft.com/office/drawing/2014/main" id="{0E2C5C96-22F0-7B42-B68A-703D07D47118}"/>
              </a:ext>
            </a:extLst>
          </p:cNvPr>
          <p:cNvSpPr txBox="1">
            <a:spLocks noChangeArrowheads="1"/>
          </p:cNvSpPr>
          <p:nvPr/>
        </p:nvSpPr>
        <p:spPr bwMode="auto">
          <a:xfrm>
            <a:off x="3336925" y="147638"/>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Phases of Water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2C5FF-0A29-A544-8DE1-279237806F50}"/>
              </a:ext>
            </a:extLst>
          </p:cNvPr>
          <p:cNvSpPr txBox="1"/>
          <p:nvPr/>
        </p:nvSpPr>
        <p:spPr>
          <a:xfrm>
            <a:off x="2133600" y="304800"/>
            <a:ext cx="5202065" cy="584775"/>
          </a:xfrm>
          <a:prstGeom prst="rect">
            <a:avLst/>
          </a:prstGeom>
          <a:noFill/>
        </p:spPr>
        <p:txBody>
          <a:bodyPr wrap="none" rtlCol="0">
            <a:spAutoFit/>
          </a:bodyPr>
          <a:lstStyle/>
          <a:p>
            <a:r>
              <a:rPr lang="en-US" sz="3200" dirty="0"/>
              <a:t>Dew Point Temperature (T</a:t>
            </a:r>
            <a:r>
              <a:rPr lang="en-US" sz="3200" baseline="-25000" dirty="0"/>
              <a:t>d</a:t>
            </a:r>
            <a:r>
              <a:rPr lang="en-US" sz="3200" dirty="0"/>
              <a:t>)</a:t>
            </a:r>
          </a:p>
        </p:txBody>
      </p:sp>
      <p:sp>
        <p:nvSpPr>
          <p:cNvPr id="3" name="TextBox 2">
            <a:extLst>
              <a:ext uri="{FF2B5EF4-FFF2-40B4-BE49-F238E27FC236}">
                <a16:creationId xmlns:a16="http://schemas.microsoft.com/office/drawing/2014/main" id="{42BD5462-875D-4849-AB9F-C32387CCADEA}"/>
              </a:ext>
            </a:extLst>
          </p:cNvPr>
          <p:cNvSpPr txBox="1"/>
          <p:nvPr/>
        </p:nvSpPr>
        <p:spPr>
          <a:xfrm>
            <a:off x="866650" y="889575"/>
            <a:ext cx="7735964" cy="830997"/>
          </a:xfrm>
          <a:prstGeom prst="rect">
            <a:avLst/>
          </a:prstGeom>
          <a:noFill/>
        </p:spPr>
        <p:txBody>
          <a:bodyPr wrap="none" rtlCol="0">
            <a:spAutoFit/>
          </a:bodyPr>
          <a:lstStyle/>
          <a:p>
            <a:r>
              <a:rPr lang="en-US" dirty="0"/>
              <a:t>Temperature below which any further cooling produces </a:t>
            </a:r>
          </a:p>
          <a:p>
            <a:r>
              <a:rPr lang="en-US" dirty="0"/>
              <a:t>condensation.</a:t>
            </a:r>
          </a:p>
        </p:txBody>
      </p:sp>
      <p:graphicFrame>
        <p:nvGraphicFramePr>
          <p:cNvPr id="4" name="Table 3">
            <a:extLst>
              <a:ext uri="{FF2B5EF4-FFF2-40B4-BE49-F238E27FC236}">
                <a16:creationId xmlns:a16="http://schemas.microsoft.com/office/drawing/2014/main" id="{C37CEE74-6B48-2B4D-9542-5250444F2AFE}"/>
              </a:ext>
            </a:extLst>
          </p:cNvPr>
          <p:cNvGraphicFramePr>
            <a:graphicFrameLocks noGrp="1"/>
          </p:cNvGraphicFramePr>
          <p:nvPr>
            <p:extLst>
              <p:ext uri="{D42A27DB-BD31-4B8C-83A1-F6EECF244321}">
                <p14:modId xmlns:p14="http://schemas.microsoft.com/office/powerpoint/2010/main" val="3857863408"/>
              </p:ext>
            </p:extLst>
          </p:nvPr>
        </p:nvGraphicFramePr>
        <p:xfrm>
          <a:off x="914400" y="22098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370083399"/>
                    </a:ext>
                  </a:extLst>
                </a:gridCol>
                <a:gridCol w="1524000">
                  <a:extLst>
                    <a:ext uri="{9D8B030D-6E8A-4147-A177-3AD203B41FA5}">
                      <a16:colId xmlns:a16="http://schemas.microsoft.com/office/drawing/2014/main" val="513120930"/>
                    </a:ext>
                  </a:extLst>
                </a:gridCol>
                <a:gridCol w="1524000">
                  <a:extLst>
                    <a:ext uri="{9D8B030D-6E8A-4147-A177-3AD203B41FA5}">
                      <a16:colId xmlns:a16="http://schemas.microsoft.com/office/drawing/2014/main" val="3760759247"/>
                    </a:ext>
                  </a:extLst>
                </a:gridCol>
                <a:gridCol w="1524000">
                  <a:extLst>
                    <a:ext uri="{9D8B030D-6E8A-4147-A177-3AD203B41FA5}">
                      <a16:colId xmlns:a16="http://schemas.microsoft.com/office/drawing/2014/main" val="931514201"/>
                    </a:ext>
                  </a:extLst>
                </a:gridCol>
              </a:tblGrid>
              <a:tr h="370840">
                <a:tc>
                  <a:txBody>
                    <a:bodyPr/>
                    <a:lstStyle/>
                    <a:p>
                      <a:endParaRPr lang="en-US" dirty="0"/>
                    </a:p>
                  </a:txBody>
                  <a:tcPr/>
                </a:tc>
                <a:tc>
                  <a:txBody>
                    <a:bodyPr/>
                    <a:lstStyle/>
                    <a:p>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Td (°F)</a:t>
                      </a:r>
                    </a:p>
                  </a:txBody>
                  <a:tcPr/>
                </a:tc>
                <a:tc>
                  <a:txBody>
                    <a:bodyPr/>
                    <a:lstStyle/>
                    <a:p>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T(°F)</a:t>
                      </a:r>
                    </a:p>
                  </a:txBody>
                  <a:tcPr/>
                </a:tc>
                <a:tc>
                  <a:txBody>
                    <a:bodyPr/>
                    <a:lstStyle/>
                    <a:p>
                      <a:r>
                        <a:rPr lang="en-US" dirty="0">
                          <a:solidFill>
                            <a:srgbClr val="002060"/>
                          </a:solidFill>
                        </a:rPr>
                        <a:t>RH (%)</a:t>
                      </a:r>
                    </a:p>
                  </a:txBody>
                  <a:tcPr/>
                </a:tc>
                <a:extLst>
                  <a:ext uri="{0D108BD9-81ED-4DB2-BD59-A6C34878D82A}">
                    <a16:rowId xmlns:a16="http://schemas.microsoft.com/office/drawing/2014/main" val="2879958953"/>
                  </a:ext>
                </a:extLst>
              </a:tr>
              <a:tr h="370840">
                <a:tc>
                  <a:txBody>
                    <a:bodyPr/>
                    <a:lstStyle/>
                    <a:p>
                      <a:r>
                        <a:rPr lang="en-US" dirty="0"/>
                        <a:t>midnight</a:t>
                      </a:r>
                    </a:p>
                  </a:txBody>
                  <a:tcPr/>
                </a:tc>
                <a:tc>
                  <a:txBody>
                    <a:bodyPr/>
                    <a:lstStyle/>
                    <a:p>
                      <a:r>
                        <a:rPr lang="en-US" dirty="0"/>
                        <a:t>50</a:t>
                      </a:r>
                    </a:p>
                  </a:txBody>
                  <a:tcPr/>
                </a:tc>
                <a:tc>
                  <a:txBody>
                    <a:bodyPr/>
                    <a:lstStyle/>
                    <a:p>
                      <a:r>
                        <a:rPr lang="en-US" dirty="0"/>
                        <a:t>60</a:t>
                      </a:r>
                    </a:p>
                  </a:txBody>
                  <a:tcPr/>
                </a:tc>
                <a:tc>
                  <a:txBody>
                    <a:bodyPr/>
                    <a:lstStyle/>
                    <a:p>
                      <a:r>
                        <a:rPr lang="en-US" dirty="0"/>
                        <a:t>70</a:t>
                      </a:r>
                    </a:p>
                  </a:txBody>
                  <a:tcPr/>
                </a:tc>
                <a:extLst>
                  <a:ext uri="{0D108BD9-81ED-4DB2-BD59-A6C34878D82A}">
                    <a16:rowId xmlns:a16="http://schemas.microsoft.com/office/drawing/2014/main" val="1636110089"/>
                  </a:ext>
                </a:extLst>
              </a:tr>
              <a:tr h="370840">
                <a:tc>
                  <a:txBody>
                    <a:bodyPr/>
                    <a:lstStyle/>
                    <a:p>
                      <a:r>
                        <a:rPr lang="en-US" dirty="0"/>
                        <a:t>3 a.m.</a:t>
                      </a:r>
                    </a:p>
                  </a:txBody>
                  <a:tcPr/>
                </a:tc>
                <a:tc>
                  <a:txBody>
                    <a:bodyPr/>
                    <a:lstStyle/>
                    <a:p>
                      <a:r>
                        <a:rPr lang="en-US" dirty="0"/>
                        <a:t>50</a:t>
                      </a:r>
                    </a:p>
                  </a:txBody>
                  <a:tcPr/>
                </a:tc>
                <a:tc>
                  <a:txBody>
                    <a:bodyPr/>
                    <a:lstStyle/>
                    <a:p>
                      <a:r>
                        <a:rPr lang="en-US" dirty="0"/>
                        <a:t>55</a:t>
                      </a:r>
                    </a:p>
                  </a:txBody>
                  <a:tcPr/>
                </a:tc>
                <a:tc>
                  <a:txBody>
                    <a:bodyPr/>
                    <a:lstStyle/>
                    <a:p>
                      <a:r>
                        <a:rPr lang="en-US" dirty="0"/>
                        <a:t>83</a:t>
                      </a:r>
                    </a:p>
                  </a:txBody>
                  <a:tcPr/>
                </a:tc>
                <a:extLst>
                  <a:ext uri="{0D108BD9-81ED-4DB2-BD59-A6C34878D82A}">
                    <a16:rowId xmlns:a16="http://schemas.microsoft.com/office/drawing/2014/main" val="1607272491"/>
                  </a:ext>
                </a:extLst>
              </a:tr>
              <a:tr h="370840">
                <a:tc>
                  <a:txBody>
                    <a:bodyPr/>
                    <a:lstStyle/>
                    <a:p>
                      <a:r>
                        <a:rPr lang="en-US" dirty="0"/>
                        <a:t>6 a.m.</a:t>
                      </a:r>
                    </a:p>
                  </a:txBody>
                  <a:tcPr/>
                </a:tc>
                <a:tc>
                  <a:txBody>
                    <a:bodyPr/>
                    <a:lstStyle/>
                    <a:p>
                      <a:r>
                        <a:rPr lang="en-US" dirty="0"/>
                        <a:t>50</a:t>
                      </a:r>
                    </a:p>
                  </a:txBody>
                  <a:tcPr/>
                </a:tc>
                <a:tc>
                  <a:txBody>
                    <a:bodyPr/>
                    <a:lstStyle/>
                    <a:p>
                      <a:r>
                        <a:rPr lang="en-US" dirty="0"/>
                        <a:t>50</a:t>
                      </a:r>
                    </a:p>
                  </a:txBody>
                  <a:tcPr/>
                </a:tc>
                <a:tc>
                  <a:txBody>
                    <a:bodyPr/>
                    <a:lstStyle/>
                    <a:p>
                      <a:r>
                        <a:rPr lang="en-US" dirty="0"/>
                        <a:t>100</a:t>
                      </a:r>
                    </a:p>
                  </a:txBody>
                  <a:tcPr/>
                </a:tc>
                <a:extLst>
                  <a:ext uri="{0D108BD9-81ED-4DB2-BD59-A6C34878D82A}">
                    <a16:rowId xmlns:a16="http://schemas.microsoft.com/office/drawing/2014/main" val="3313668103"/>
                  </a:ext>
                </a:extLst>
              </a:tr>
              <a:tr h="370840">
                <a:tc>
                  <a:txBody>
                    <a:bodyPr/>
                    <a:lstStyle/>
                    <a:p>
                      <a:r>
                        <a:rPr lang="en-US" dirty="0"/>
                        <a:t>9 a.m.</a:t>
                      </a:r>
                    </a:p>
                  </a:txBody>
                  <a:tcPr/>
                </a:tc>
                <a:tc>
                  <a:txBody>
                    <a:bodyPr/>
                    <a:lstStyle/>
                    <a:p>
                      <a:r>
                        <a:rPr lang="en-US" dirty="0"/>
                        <a:t>49</a:t>
                      </a:r>
                    </a:p>
                  </a:txBody>
                  <a:tcPr/>
                </a:tc>
                <a:tc>
                  <a:txBody>
                    <a:bodyPr/>
                    <a:lstStyle/>
                    <a:p>
                      <a:r>
                        <a:rPr lang="en-US" dirty="0"/>
                        <a:t>49</a:t>
                      </a:r>
                    </a:p>
                  </a:txBody>
                  <a:tcPr/>
                </a:tc>
                <a:tc>
                  <a:txBody>
                    <a:bodyPr/>
                    <a:lstStyle/>
                    <a:p>
                      <a:r>
                        <a:rPr lang="en-US" dirty="0"/>
                        <a:t>100</a:t>
                      </a:r>
                    </a:p>
                  </a:txBody>
                  <a:tcPr/>
                </a:tc>
                <a:extLst>
                  <a:ext uri="{0D108BD9-81ED-4DB2-BD59-A6C34878D82A}">
                    <a16:rowId xmlns:a16="http://schemas.microsoft.com/office/drawing/2014/main" val="4265541570"/>
                  </a:ext>
                </a:extLst>
              </a:tr>
            </a:tbl>
          </a:graphicData>
        </a:graphic>
      </p:graphicFrame>
      <p:sp>
        <p:nvSpPr>
          <p:cNvPr id="5" name="TextBox 4">
            <a:extLst>
              <a:ext uri="{FF2B5EF4-FFF2-40B4-BE49-F238E27FC236}">
                <a16:creationId xmlns:a16="http://schemas.microsoft.com/office/drawing/2014/main" id="{488BC5B7-5A52-3746-B5E9-F4434EA054CC}"/>
              </a:ext>
            </a:extLst>
          </p:cNvPr>
          <p:cNvSpPr txBox="1"/>
          <p:nvPr/>
        </p:nvSpPr>
        <p:spPr>
          <a:xfrm>
            <a:off x="7239000" y="3276600"/>
            <a:ext cx="1197764" cy="369332"/>
          </a:xfrm>
          <a:prstGeom prst="rect">
            <a:avLst/>
          </a:prstGeom>
          <a:noFill/>
        </p:spPr>
        <p:txBody>
          <a:bodyPr wrap="none" rtlCol="0">
            <a:spAutoFit/>
          </a:bodyPr>
          <a:lstStyle/>
          <a:p>
            <a:r>
              <a:rPr lang="en-US" sz="1800" dirty="0"/>
              <a:t>saturation</a:t>
            </a:r>
          </a:p>
        </p:txBody>
      </p:sp>
      <p:sp>
        <p:nvSpPr>
          <p:cNvPr id="6" name="TextBox 5">
            <a:extLst>
              <a:ext uri="{FF2B5EF4-FFF2-40B4-BE49-F238E27FC236}">
                <a16:creationId xmlns:a16="http://schemas.microsoft.com/office/drawing/2014/main" id="{55998DCF-E626-9445-BDDB-69E06F9522C7}"/>
              </a:ext>
            </a:extLst>
          </p:cNvPr>
          <p:cNvSpPr txBox="1"/>
          <p:nvPr/>
        </p:nvSpPr>
        <p:spPr>
          <a:xfrm>
            <a:off x="7239000" y="3657600"/>
            <a:ext cx="1556836" cy="369332"/>
          </a:xfrm>
          <a:prstGeom prst="rect">
            <a:avLst/>
          </a:prstGeom>
          <a:noFill/>
        </p:spPr>
        <p:txBody>
          <a:bodyPr wrap="none" rtlCol="0">
            <a:spAutoFit/>
          </a:bodyPr>
          <a:lstStyle/>
          <a:p>
            <a:r>
              <a:rPr lang="en-US" sz="1800" dirty="0"/>
              <a:t>condensation</a:t>
            </a:r>
          </a:p>
        </p:txBody>
      </p:sp>
      <p:sp>
        <p:nvSpPr>
          <p:cNvPr id="7" name="TextBox 6">
            <a:extLst>
              <a:ext uri="{FF2B5EF4-FFF2-40B4-BE49-F238E27FC236}">
                <a16:creationId xmlns:a16="http://schemas.microsoft.com/office/drawing/2014/main" id="{8C63FF8C-A883-3F46-A768-591A8639753C}"/>
              </a:ext>
            </a:extLst>
          </p:cNvPr>
          <p:cNvSpPr txBox="1"/>
          <p:nvPr/>
        </p:nvSpPr>
        <p:spPr>
          <a:xfrm>
            <a:off x="837354" y="4382631"/>
            <a:ext cx="7798930" cy="1200329"/>
          </a:xfrm>
          <a:prstGeom prst="rect">
            <a:avLst/>
          </a:prstGeom>
          <a:noFill/>
        </p:spPr>
        <p:txBody>
          <a:bodyPr wrap="none" rtlCol="0">
            <a:spAutoFit/>
          </a:bodyPr>
          <a:lstStyle/>
          <a:p>
            <a:r>
              <a:rPr lang="en-US" dirty="0"/>
              <a:t>Latent heat is released and dew point drops very slowly</a:t>
            </a:r>
          </a:p>
          <a:p>
            <a:r>
              <a:rPr lang="en-US" dirty="0"/>
              <a:t>(or not at all) as vapor is converted to liquid.  Dew forms</a:t>
            </a:r>
          </a:p>
          <a:p>
            <a:r>
              <a:rPr lang="en-US" dirty="0"/>
              <a:t>(or cloud droplets form in the atmosphere).</a:t>
            </a:r>
          </a:p>
        </p:txBody>
      </p:sp>
      <p:sp>
        <p:nvSpPr>
          <p:cNvPr id="8" name="TextBox 7">
            <a:extLst>
              <a:ext uri="{FF2B5EF4-FFF2-40B4-BE49-F238E27FC236}">
                <a16:creationId xmlns:a16="http://schemas.microsoft.com/office/drawing/2014/main" id="{D2A7058C-45AC-1F4F-B1E6-E0C73BD1793E}"/>
              </a:ext>
            </a:extLst>
          </p:cNvPr>
          <p:cNvSpPr txBox="1"/>
          <p:nvPr/>
        </p:nvSpPr>
        <p:spPr>
          <a:xfrm>
            <a:off x="866650" y="6019800"/>
            <a:ext cx="6644768" cy="461665"/>
          </a:xfrm>
          <a:prstGeom prst="rect">
            <a:avLst/>
          </a:prstGeom>
          <a:noFill/>
        </p:spPr>
        <p:txBody>
          <a:bodyPr wrap="none" rtlCol="0">
            <a:spAutoFit/>
          </a:bodyPr>
          <a:lstStyle/>
          <a:p>
            <a:r>
              <a:rPr lang="en-US" dirty="0"/>
              <a:t>If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n-US" baseline="-25000" dirty="0">
                <a:latin typeface="Arial Unicode MS" panose="020B0604020202020204" pitchFamily="34" charset="-128"/>
                <a:ea typeface="Arial Unicode MS" panose="020B0604020202020204" pitchFamily="34" charset="-128"/>
                <a:cs typeface="Arial Unicode MS" panose="020B0604020202020204" pitchFamily="34" charset="-128"/>
              </a:rPr>
              <a:t>d</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 32°F (0°C), </a:t>
            </a:r>
            <a:r>
              <a:rPr lang="en-US" dirty="0"/>
              <a:t>it is called the </a:t>
            </a:r>
            <a:r>
              <a:rPr lang="en-US" u="sng" dirty="0">
                <a:solidFill>
                  <a:schemeClr val="accent6">
                    <a:lumMod val="60000"/>
                    <a:lumOff val="40000"/>
                  </a:schemeClr>
                </a:solidFill>
              </a:rPr>
              <a:t>frost point (</a:t>
            </a:r>
            <a:r>
              <a:rPr lang="en-US" u="sng" dirty="0" err="1">
                <a:solidFill>
                  <a:schemeClr val="accent6">
                    <a:lumMod val="60000"/>
                    <a:lumOff val="40000"/>
                  </a:schemeClr>
                </a:solidFill>
              </a:rPr>
              <a:t>T</a:t>
            </a:r>
            <a:r>
              <a:rPr lang="en-US" u="sng" baseline="-25000" dirty="0" err="1">
                <a:solidFill>
                  <a:schemeClr val="accent6">
                    <a:lumMod val="60000"/>
                    <a:lumOff val="40000"/>
                  </a:schemeClr>
                </a:solidFill>
              </a:rPr>
              <a:t>f</a:t>
            </a:r>
            <a:r>
              <a:rPr lang="en-US" u="sng" dirty="0">
                <a:solidFill>
                  <a:schemeClr val="accent6">
                    <a:lumMod val="60000"/>
                    <a:lumOff val="40000"/>
                  </a:schemeClr>
                </a:solidFill>
              </a:rPr>
              <a:t>)</a:t>
            </a:r>
            <a:r>
              <a:rPr lang="en-US" dirty="0"/>
              <a:t>.</a:t>
            </a:r>
          </a:p>
        </p:txBody>
      </p:sp>
      <p:sp>
        <p:nvSpPr>
          <p:cNvPr id="9" name="TextBox 8">
            <a:extLst>
              <a:ext uri="{FF2B5EF4-FFF2-40B4-BE49-F238E27FC236}">
                <a16:creationId xmlns:a16="http://schemas.microsoft.com/office/drawing/2014/main" id="{83A598EF-5E8E-294E-9694-1077807C2F10}"/>
              </a:ext>
            </a:extLst>
          </p:cNvPr>
          <p:cNvSpPr txBox="1"/>
          <p:nvPr/>
        </p:nvSpPr>
        <p:spPr>
          <a:xfrm>
            <a:off x="7462468" y="1672799"/>
            <a:ext cx="1254446" cy="584775"/>
          </a:xfrm>
          <a:prstGeom prst="rect">
            <a:avLst/>
          </a:prstGeom>
          <a:noFill/>
        </p:spPr>
        <p:txBody>
          <a:bodyPr wrap="none" rtlCol="0">
            <a:spAutoFit/>
          </a:bodyPr>
          <a:lstStyle/>
          <a:p>
            <a:r>
              <a:rPr lang="en-US" sz="3200" dirty="0"/>
              <a:t>T</a:t>
            </a:r>
            <a:r>
              <a:rPr lang="en-US" dirty="0"/>
              <a:t> </a:t>
            </a:r>
            <a:r>
              <a:rPr lang="en-US" sz="3200" dirty="0"/>
              <a:t>≥ T</a:t>
            </a:r>
            <a:r>
              <a:rPr lang="en-US" sz="3200" baseline="-25000" dirty="0"/>
              <a:t>d</a:t>
            </a:r>
            <a:endParaRPr lang="en-US" dirty="0"/>
          </a:p>
        </p:txBody>
      </p:sp>
    </p:spTree>
    <p:extLst>
      <p:ext uri="{BB962C8B-B14F-4D97-AF65-F5344CB8AC3E}">
        <p14:creationId xmlns:p14="http://schemas.microsoft.com/office/powerpoint/2010/main" val="118717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13589_04_19.jpg">
            <a:extLst>
              <a:ext uri="{FF2B5EF4-FFF2-40B4-BE49-F238E27FC236}">
                <a16:creationId xmlns:a16="http://schemas.microsoft.com/office/drawing/2014/main" id="{CECBA412-8DFF-8547-B09C-DEA911743D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3713"/>
            <a:ext cx="88392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3">
            <a:extLst>
              <a:ext uri="{FF2B5EF4-FFF2-40B4-BE49-F238E27FC236}">
                <a16:creationId xmlns:a16="http://schemas.microsoft.com/office/drawing/2014/main" id="{89742AC7-D097-AC4F-9D20-6813423D2A6A}"/>
              </a:ext>
            </a:extLst>
          </p:cNvPr>
          <p:cNvSpPr txBox="1">
            <a:spLocks noChangeArrowheads="1"/>
          </p:cNvSpPr>
          <p:nvPr/>
        </p:nvSpPr>
        <p:spPr bwMode="auto">
          <a:xfrm>
            <a:off x="762000" y="0"/>
            <a:ext cx="7702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DEW POINT TEMPERATURE AND SOURCE REGION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13589_04_14.jpg">
            <a:extLst>
              <a:ext uri="{FF2B5EF4-FFF2-40B4-BE49-F238E27FC236}">
                <a16:creationId xmlns:a16="http://schemas.microsoft.com/office/drawing/2014/main" id="{14DC0F10-263C-704A-B45B-79430CE14C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04800"/>
            <a:ext cx="8407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a:extLst>
              <a:ext uri="{FF2B5EF4-FFF2-40B4-BE49-F238E27FC236}">
                <a16:creationId xmlns:a16="http://schemas.microsoft.com/office/drawing/2014/main" id="{92C5A7A7-CFAE-D242-B5E6-A14A1C479B3E}"/>
              </a:ext>
            </a:extLst>
          </p:cNvPr>
          <p:cNvSpPr txBox="1">
            <a:spLocks noChangeArrowheads="1"/>
          </p:cNvSpPr>
          <p:nvPr/>
        </p:nvSpPr>
        <p:spPr bwMode="auto">
          <a:xfrm>
            <a:off x="1660525" y="304800"/>
            <a:ext cx="5807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JANUARY DEW POINT TEMPERATURE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13589_04_15.jpg">
            <a:extLst>
              <a:ext uri="{FF2B5EF4-FFF2-40B4-BE49-F238E27FC236}">
                <a16:creationId xmlns:a16="http://schemas.microsoft.com/office/drawing/2014/main" id="{A8BE76F2-7548-AC43-B6AA-02D410598D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52400"/>
            <a:ext cx="8407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 Box 3">
            <a:extLst>
              <a:ext uri="{FF2B5EF4-FFF2-40B4-BE49-F238E27FC236}">
                <a16:creationId xmlns:a16="http://schemas.microsoft.com/office/drawing/2014/main" id="{339CBF41-5588-BC4A-AC71-B1999A241529}"/>
              </a:ext>
            </a:extLst>
          </p:cNvPr>
          <p:cNvSpPr txBox="1">
            <a:spLocks noChangeArrowheads="1"/>
          </p:cNvSpPr>
          <p:nvPr/>
        </p:nvSpPr>
        <p:spPr bwMode="auto">
          <a:xfrm>
            <a:off x="2033588" y="152400"/>
            <a:ext cx="51292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JULY DEW POINT TEMPERATURE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1" descr="0413">
            <a:extLst>
              <a:ext uri="{FF2B5EF4-FFF2-40B4-BE49-F238E27FC236}">
                <a16:creationId xmlns:a16="http://schemas.microsoft.com/office/drawing/2014/main" id="{97536E47-4219-5245-8D81-CF9D2EC26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38" y="12700"/>
            <a:ext cx="456406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 hidden="1">
            <a:extLst>
              <a:ext uri="{FF2B5EF4-FFF2-40B4-BE49-F238E27FC236}">
                <a16:creationId xmlns:a16="http://schemas.microsoft.com/office/drawing/2014/main" id="{33373E1B-5DE2-884B-87D6-1A1DB0E8139F}"/>
              </a:ext>
            </a:extLst>
          </p:cNvPr>
          <p:cNvSpPr>
            <a:spLocks noGrp="1" noChangeArrowheads="1"/>
          </p:cNvSpPr>
          <p:nvPr>
            <p:ph type="title"/>
          </p:nvPr>
        </p:nvSpPr>
        <p:spPr/>
        <p:txBody>
          <a:bodyPr/>
          <a:lstStyle/>
          <a:p>
            <a:pPr eaLnBrk="1" hangingPunct="1"/>
            <a:endParaRPr lang="en-US" altLang="en-US"/>
          </a:p>
        </p:txBody>
      </p:sp>
      <p:sp>
        <p:nvSpPr>
          <p:cNvPr id="55299" name="Text Box 3">
            <a:extLst>
              <a:ext uri="{FF2B5EF4-FFF2-40B4-BE49-F238E27FC236}">
                <a16:creationId xmlns:a16="http://schemas.microsoft.com/office/drawing/2014/main" id="{0F1DE660-AE93-6648-87B2-6FFFB3A74F6E}"/>
              </a:ext>
            </a:extLst>
          </p:cNvPr>
          <p:cNvSpPr txBox="1">
            <a:spLocks noChangeArrowheads="1"/>
          </p:cNvSpPr>
          <p:nvPr/>
        </p:nvSpPr>
        <p:spPr bwMode="auto">
          <a:xfrm>
            <a:off x="228600" y="152400"/>
            <a:ext cx="2487613"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DEW POINT </a:t>
            </a:r>
          </a:p>
          <a:p>
            <a:pPr algn="ctr">
              <a:spcBef>
                <a:spcPct val="0"/>
              </a:spcBef>
              <a:buFontTx/>
              <a:buNone/>
            </a:pPr>
            <a:r>
              <a:rPr lang="en-US" altLang="en-US" sz="2400"/>
              <a:t>TEMPERATURE</a:t>
            </a:r>
          </a:p>
        </p:txBody>
      </p:sp>
      <p:sp>
        <p:nvSpPr>
          <p:cNvPr id="55300" name="TextBox 1">
            <a:extLst>
              <a:ext uri="{FF2B5EF4-FFF2-40B4-BE49-F238E27FC236}">
                <a16:creationId xmlns:a16="http://schemas.microsoft.com/office/drawing/2014/main" id="{46F569FE-F63D-FC4A-B7C6-E2B5C87A6483}"/>
              </a:ext>
            </a:extLst>
          </p:cNvPr>
          <p:cNvSpPr txBox="1">
            <a:spLocks noChangeArrowheads="1"/>
          </p:cNvSpPr>
          <p:nvPr/>
        </p:nvSpPr>
        <p:spPr bwMode="auto">
          <a:xfrm>
            <a:off x="7559675" y="167640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January</a:t>
            </a:r>
          </a:p>
        </p:txBody>
      </p:sp>
      <p:sp>
        <p:nvSpPr>
          <p:cNvPr id="55301" name="TextBox 5">
            <a:extLst>
              <a:ext uri="{FF2B5EF4-FFF2-40B4-BE49-F238E27FC236}">
                <a16:creationId xmlns:a16="http://schemas.microsoft.com/office/drawing/2014/main" id="{CC6C490F-2173-BC49-9C10-A316CB2C17CD}"/>
              </a:ext>
            </a:extLst>
          </p:cNvPr>
          <p:cNvSpPr txBox="1">
            <a:spLocks noChangeArrowheads="1"/>
          </p:cNvSpPr>
          <p:nvPr/>
        </p:nvSpPr>
        <p:spPr bwMode="auto">
          <a:xfrm>
            <a:off x="7878763" y="4572000"/>
            <a:ext cx="731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July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553D-37A5-5E4E-80D3-1621B13120A9}"/>
              </a:ext>
            </a:extLst>
          </p:cNvPr>
          <p:cNvSpPr>
            <a:spLocks noGrp="1"/>
          </p:cNvSpPr>
          <p:nvPr>
            <p:ph type="title"/>
          </p:nvPr>
        </p:nvSpPr>
        <p:spPr>
          <a:xfrm>
            <a:off x="685800" y="0"/>
            <a:ext cx="7772400" cy="1143000"/>
          </a:xfrm>
        </p:spPr>
        <p:txBody>
          <a:bodyPr/>
          <a:lstStyle/>
          <a:p>
            <a:r>
              <a:rPr lang="en-US" sz="3200" dirty="0"/>
              <a:t>Psychrometer</a:t>
            </a:r>
          </a:p>
        </p:txBody>
      </p:sp>
      <p:pic>
        <p:nvPicPr>
          <p:cNvPr id="4" name="Picture 3" descr="A close - up of a measuring device&#10;&#10;Description automatically generated with medium confidence">
            <a:extLst>
              <a:ext uri="{FF2B5EF4-FFF2-40B4-BE49-F238E27FC236}">
                <a16:creationId xmlns:a16="http://schemas.microsoft.com/office/drawing/2014/main" id="{2F33C1BC-E3A3-7949-BD85-1F386C3587ED}"/>
              </a:ext>
            </a:extLst>
          </p:cNvPr>
          <p:cNvPicPr>
            <a:picLocks noChangeAspect="1"/>
          </p:cNvPicPr>
          <p:nvPr/>
        </p:nvPicPr>
        <p:blipFill rotWithShape="1">
          <a:blip r:embed="rId2"/>
          <a:srcRect l="18067" t="5556" r="13506" b="6665"/>
          <a:stretch/>
        </p:blipFill>
        <p:spPr>
          <a:xfrm>
            <a:off x="1219200" y="1143000"/>
            <a:ext cx="1447800" cy="3812540"/>
          </a:xfrm>
          <a:prstGeom prst="rect">
            <a:avLst/>
          </a:prstGeom>
        </p:spPr>
      </p:pic>
      <p:pic>
        <p:nvPicPr>
          <p:cNvPr id="5" name="Picture 4" descr="A close - up of a measuring device&#10;&#10;Description automatically generated with medium confidence">
            <a:extLst>
              <a:ext uri="{FF2B5EF4-FFF2-40B4-BE49-F238E27FC236}">
                <a16:creationId xmlns:a16="http://schemas.microsoft.com/office/drawing/2014/main" id="{5F042D3B-5498-4D4C-9C52-812618419C4D}"/>
              </a:ext>
            </a:extLst>
          </p:cNvPr>
          <p:cNvPicPr>
            <a:picLocks noChangeAspect="1"/>
          </p:cNvPicPr>
          <p:nvPr/>
        </p:nvPicPr>
        <p:blipFill rotWithShape="1">
          <a:blip r:embed="rId2"/>
          <a:srcRect l="18067" t="5556" r="13506" b="6665"/>
          <a:stretch/>
        </p:blipFill>
        <p:spPr>
          <a:xfrm>
            <a:off x="2819400" y="1143000"/>
            <a:ext cx="1447800" cy="3812540"/>
          </a:xfrm>
          <a:prstGeom prst="rect">
            <a:avLst/>
          </a:prstGeom>
        </p:spPr>
      </p:pic>
      <p:grpSp>
        <p:nvGrpSpPr>
          <p:cNvPr id="8" name="Group 7">
            <a:extLst>
              <a:ext uri="{FF2B5EF4-FFF2-40B4-BE49-F238E27FC236}">
                <a16:creationId xmlns:a16="http://schemas.microsoft.com/office/drawing/2014/main" id="{CA68D33D-3A6B-3341-9F41-60A750BEDF5F}"/>
              </a:ext>
            </a:extLst>
          </p:cNvPr>
          <p:cNvGrpSpPr/>
          <p:nvPr/>
        </p:nvGrpSpPr>
        <p:grpSpPr>
          <a:xfrm>
            <a:off x="2971800" y="4038600"/>
            <a:ext cx="1063112" cy="1271260"/>
            <a:chOff x="2971800" y="4038600"/>
            <a:chExt cx="1063112" cy="1271260"/>
          </a:xfrm>
        </p:grpSpPr>
        <p:sp>
          <p:nvSpPr>
            <p:cNvPr id="6" name="Oval 5">
              <a:extLst>
                <a:ext uri="{FF2B5EF4-FFF2-40B4-BE49-F238E27FC236}">
                  <a16:creationId xmlns:a16="http://schemas.microsoft.com/office/drawing/2014/main" id="{DFD38157-F220-6745-B718-FFA93D5ADBBA}"/>
                </a:ext>
              </a:extLst>
            </p:cNvPr>
            <p:cNvSpPr/>
            <p:nvPr/>
          </p:nvSpPr>
          <p:spPr bwMode="auto">
            <a:xfrm>
              <a:off x="3124200" y="4038600"/>
              <a:ext cx="762000" cy="762000"/>
            </a:xfrm>
            <a:prstGeom prst="ellipse">
              <a:avLst/>
            </a:prstGeom>
            <a:solidFill>
              <a:srgbClr val="A3A3E0">
                <a:alpha val="50196"/>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1C31A929-E115-7046-B862-6E320B9594E4}"/>
                </a:ext>
              </a:extLst>
            </p:cNvPr>
            <p:cNvSpPr txBox="1"/>
            <p:nvPr/>
          </p:nvSpPr>
          <p:spPr>
            <a:xfrm>
              <a:off x="2971800" y="4971306"/>
              <a:ext cx="1063112" cy="338554"/>
            </a:xfrm>
            <a:prstGeom prst="rect">
              <a:avLst/>
            </a:prstGeom>
            <a:noFill/>
          </p:spPr>
          <p:txBody>
            <a:bodyPr wrap="none" rtlCol="0">
              <a:spAutoFit/>
            </a:bodyPr>
            <a:lstStyle/>
            <a:p>
              <a:r>
                <a:rPr lang="en-US" sz="1600" dirty="0">
                  <a:solidFill>
                    <a:srgbClr val="7030A0"/>
                  </a:solidFill>
                </a:rPr>
                <a:t>wet fabric</a:t>
              </a:r>
            </a:p>
          </p:txBody>
        </p:sp>
      </p:grpSp>
      <p:sp>
        <p:nvSpPr>
          <p:cNvPr id="9" name="TextBox 8">
            <a:extLst>
              <a:ext uri="{FF2B5EF4-FFF2-40B4-BE49-F238E27FC236}">
                <a16:creationId xmlns:a16="http://schemas.microsoft.com/office/drawing/2014/main" id="{DEB061EF-A93B-C545-B4D9-F827A3CBCCC8}"/>
              </a:ext>
            </a:extLst>
          </p:cNvPr>
          <p:cNvSpPr txBox="1"/>
          <p:nvPr/>
        </p:nvSpPr>
        <p:spPr>
          <a:xfrm>
            <a:off x="152400" y="2057400"/>
            <a:ext cx="372218" cy="461665"/>
          </a:xfrm>
          <a:prstGeom prst="rect">
            <a:avLst/>
          </a:prstGeom>
          <a:noFill/>
        </p:spPr>
        <p:txBody>
          <a:bodyPr wrap="none" rtlCol="0">
            <a:spAutoFit/>
          </a:bodyPr>
          <a:lstStyle/>
          <a:p>
            <a:r>
              <a:rPr lang="en-US" dirty="0"/>
              <a:t>T</a:t>
            </a:r>
          </a:p>
        </p:txBody>
      </p:sp>
      <p:cxnSp>
        <p:nvCxnSpPr>
          <p:cNvPr id="11" name="Straight Connector 10">
            <a:extLst>
              <a:ext uri="{FF2B5EF4-FFF2-40B4-BE49-F238E27FC236}">
                <a16:creationId xmlns:a16="http://schemas.microsoft.com/office/drawing/2014/main" id="{D579A91E-E2C0-8849-91A1-1B567C8B72C2}"/>
              </a:ext>
            </a:extLst>
          </p:cNvPr>
          <p:cNvCxnSpPr>
            <a:cxnSpLocks/>
          </p:cNvCxnSpPr>
          <p:nvPr/>
        </p:nvCxnSpPr>
        <p:spPr bwMode="auto">
          <a:xfrm flipH="1">
            <a:off x="609600" y="2286000"/>
            <a:ext cx="13335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6" name="Group 25">
            <a:extLst>
              <a:ext uri="{FF2B5EF4-FFF2-40B4-BE49-F238E27FC236}">
                <a16:creationId xmlns:a16="http://schemas.microsoft.com/office/drawing/2014/main" id="{6A4C14BC-2312-D84D-838A-34BDB9BD9260}"/>
              </a:ext>
            </a:extLst>
          </p:cNvPr>
          <p:cNvGrpSpPr/>
          <p:nvPr/>
        </p:nvGrpSpPr>
        <p:grpSpPr>
          <a:xfrm>
            <a:off x="3509395" y="2667000"/>
            <a:ext cx="1955089" cy="461665"/>
            <a:chOff x="3509395" y="2667000"/>
            <a:chExt cx="1955089" cy="461665"/>
          </a:xfrm>
        </p:grpSpPr>
        <p:sp>
          <p:nvSpPr>
            <p:cNvPr id="13" name="TextBox 12">
              <a:extLst>
                <a:ext uri="{FF2B5EF4-FFF2-40B4-BE49-F238E27FC236}">
                  <a16:creationId xmlns:a16="http://schemas.microsoft.com/office/drawing/2014/main" id="{62DDA3FA-2D16-DB4E-9DB8-752A23C2A0BE}"/>
                </a:ext>
              </a:extLst>
            </p:cNvPr>
            <p:cNvSpPr txBox="1"/>
            <p:nvPr/>
          </p:nvSpPr>
          <p:spPr>
            <a:xfrm>
              <a:off x="4961782" y="2667000"/>
              <a:ext cx="502702" cy="461665"/>
            </a:xfrm>
            <a:prstGeom prst="rect">
              <a:avLst/>
            </a:prstGeom>
            <a:noFill/>
          </p:spPr>
          <p:txBody>
            <a:bodyPr wrap="none" rtlCol="0">
              <a:spAutoFit/>
            </a:bodyPr>
            <a:lstStyle/>
            <a:p>
              <a:r>
                <a:rPr lang="en-US" dirty="0"/>
                <a:t>T</a:t>
              </a:r>
              <a:r>
                <a:rPr lang="en-US" baseline="-25000" dirty="0"/>
                <a:t>w</a:t>
              </a:r>
              <a:endParaRPr lang="en-US" dirty="0"/>
            </a:p>
          </p:txBody>
        </p:sp>
        <p:cxnSp>
          <p:nvCxnSpPr>
            <p:cNvPr id="14" name="Straight Connector 13">
              <a:extLst>
                <a:ext uri="{FF2B5EF4-FFF2-40B4-BE49-F238E27FC236}">
                  <a16:creationId xmlns:a16="http://schemas.microsoft.com/office/drawing/2014/main" id="{7935DD4D-F50C-E146-A28E-DD65230FA022}"/>
                </a:ext>
              </a:extLst>
            </p:cNvPr>
            <p:cNvCxnSpPr>
              <a:cxnSpLocks/>
            </p:cNvCxnSpPr>
            <p:nvPr/>
          </p:nvCxnSpPr>
          <p:spPr bwMode="auto">
            <a:xfrm flipH="1">
              <a:off x="3509395" y="2895600"/>
              <a:ext cx="13335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28" name="Group 27">
            <a:extLst>
              <a:ext uri="{FF2B5EF4-FFF2-40B4-BE49-F238E27FC236}">
                <a16:creationId xmlns:a16="http://schemas.microsoft.com/office/drawing/2014/main" id="{6E2482EF-1C17-8D43-B8DD-5803E9B41493}"/>
              </a:ext>
            </a:extLst>
          </p:cNvPr>
          <p:cNvGrpSpPr/>
          <p:nvPr/>
        </p:nvGrpSpPr>
        <p:grpSpPr>
          <a:xfrm>
            <a:off x="1432997" y="5334000"/>
            <a:ext cx="2592297" cy="369332"/>
            <a:chOff x="1432997" y="5334000"/>
            <a:chExt cx="2592297" cy="369332"/>
          </a:xfrm>
        </p:grpSpPr>
        <p:sp>
          <p:nvSpPr>
            <p:cNvPr id="15" name="TextBox 14">
              <a:extLst>
                <a:ext uri="{FF2B5EF4-FFF2-40B4-BE49-F238E27FC236}">
                  <a16:creationId xmlns:a16="http://schemas.microsoft.com/office/drawing/2014/main" id="{6ADB0F81-D48E-2147-A20B-06EE6539A32B}"/>
                </a:ext>
              </a:extLst>
            </p:cNvPr>
            <p:cNvSpPr txBox="1"/>
            <p:nvPr/>
          </p:nvSpPr>
          <p:spPr>
            <a:xfrm>
              <a:off x="1432997" y="5334000"/>
              <a:ext cx="1005403" cy="369332"/>
            </a:xfrm>
            <a:prstGeom prst="rect">
              <a:avLst/>
            </a:prstGeom>
            <a:noFill/>
          </p:spPr>
          <p:txBody>
            <a:bodyPr wrap="none" rtlCol="0">
              <a:spAutoFit/>
            </a:bodyPr>
            <a:lstStyle/>
            <a:p>
              <a:r>
                <a:rPr lang="en-US" sz="1800" dirty="0"/>
                <a:t>dry bulb</a:t>
              </a:r>
            </a:p>
          </p:txBody>
        </p:sp>
        <p:sp>
          <p:nvSpPr>
            <p:cNvPr id="16" name="TextBox 15">
              <a:extLst>
                <a:ext uri="{FF2B5EF4-FFF2-40B4-BE49-F238E27FC236}">
                  <a16:creationId xmlns:a16="http://schemas.microsoft.com/office/drawing/2014/main" id="{F9566F28-63E1-A34D-8029-91D301E3B926}"/>
                </a:ext>
              </a:extLst>
            </p:cNvPr>
            <p:cNvSpPr txBox="1"/>
            <p:nvPr/>
          </p:nvSpPr>
          <p:spPr>
            <a:xfrm>
              <a:off x="2981418" y="5334000"/>
              <a:ext cx="1043876" cy="369332"/>
            </a:xfrm>
            <a:prstGeom prst="rect">
              <a:avLst/>
            </a:prstGeom>
            <a:noFill/>
          </p:spPr>
          <p:txBody>
            <a:bodyPr wrap="none" rtlCol="0">
              <a:spAutoFit/>
            </a:bodyPr>
            <a:lstStyle/>
            <a:p>
              <a:r>
                <a:rPr lang="en-US" sz="1800" dirty="0"/>
                <a:t>wet bulb</a:t>
              </a:r>
            </a:p>
          </p:txBody>
        </p:sp>
      </p:grpSp>
      <p:grpSp>
        <p:nvGrpSpPr>
          <p:cNvPr id="19" name="Group 18">
            <a:extLst>
              <a:ext uri="{FF2B5EF4-FFF2-40B4-BE49-F238E27FC236}">
                <a16:creationId xmlns:a16="http://schemas.microsoft.com/office/drawing/2014/main" id="{142A6D00-EF87-9544-89C7-02ED29B3AE3D}"/>
              </a:ext>
            </a:extLst>
          </p:cNvPr>
          <p:cNvGrpSpPr/>
          <p:nvPr/>
        </p:nvGrpSpPr>
        <p:grpSpPr>
          <a:xfrm>
            <a:off x="685800" y="4093736"/>
            <a:ext cx="5188411" cy="688340"/>
            <a:chOff x="685800" y="4093736"/>
            <a:chExt cx="5188411" cy="688340"/>
          </a:xfrm>
        </p:grpSpPr>
        <p:sp>
          <p:nvSpPr>
            <p:cNvPr id="17" name="Right Arrow 16">
              <a:extLst>
                <a:ext uri="{FF2B5EF4-FFF2-40B4-BE49-F238E27FC236}">
                  <a16:creationId xmlns:a16="http://schemas.microsoft.com/office/drawing/2014/main" id="{08CD0D37-E156-324C-A6BD-AFB82D5CF063}"/>
                </a:ext>
              </a:extLst>
            </p:cNvPr>
            <p:cNvSpPr/>
            <p:nvPr/>
          </p:nvSpPr>
          <p:spPr bwMode="auto">
            <a:xfrm>
              <a:off x="685800" y="4093736"/>
              <a:ext cx="4275982" cy="688340"/>
            </a:xfrm>
            <a:prstGeom prst="rightArrow">
              <a:avLst/>
            </a:prstGeom>
            <a:solidFill>
              <a:srgbClr val="BFBFBF">
                <a:alpha val="21961"/>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TextBox 17">
              <a:extLst>
                <a:ext uri="{FF2B5EF4-FFF2-40B4-BE49-F238E27FC236}">
                  <a16:creationId xmlns:a16="http://schemas.microsoft.com/office/drawing/2014/main" id="{6A9FCA50-40D9-724B-8961-DA554A70C7C2}"/>
                </a:ext>
              </a:extLst>
            </p:cNvPr>
            <p:cNvSpPr txBox="1"/>
            <p:nvPr/>
          </p:nvSpPr>
          <p:spPr>
            <a:xfrm>
              <a:off x="5054756" y="4207073"/>
              <a:ext cx="819455" cy="461665"/>
            </a:xfrm>
            <a:prstGeom prst="rect">
              <a:avLst/>
            </a:prstGeom>
            <a:noFill/>
          </p:spPr>
          <p:txBody>
            <a:bodyPr wrap="none" rtlCol="0">
              <a:spAutoFit/>
            </a:bodyPr>
            <a:lstStyle/>
            <a:p>
              <a:r>
                <a:rPr lang="en-US" dirty="0">
                  <a:solidFill>
                    <a:schemeClr val="bg1">
                      <a:lumMod val="65000"/>
                    </a:schemeClr>
                  </a:solidFill>
                </a:rPr>
                <a:t>wind</a:t>
              </a:r>
            </a:p>
          </p:txBody>
        </p:sp>
      </p:grpSp>
      <p:sp>
        <p:nvSpPr>
          <p:cNvPr id="20" name="TextBox 19">
            <a:extLst>
              <a:ext uri="{FF2B5EF4-FFF2-40B4-BE49-F238E27FC236}">
                <a16:creationId xmlns:a16="http://schemas.microsoft.com/office/drawing/2014/main" id="{01CED688-6B5B-104C-A73B-CF13200B6967}"/>
              </a:ext>
            </a:extLst>
          </p:cNvPr>
          <p:cNvSpPr txBox="1"/>
          <p:nvPr/>
        </p:nvSpPr>
        <p:spPr>
          <a:xfrm>
            <a:off x="4916153" y="1117704"/>
            <a:ext cx="3829895" cy="1015663"/>
          </a:xfrm>
          <a:prstGeom prst="rect">
            <a:avLst/>
          </a:prstGeom>
          <a:noFill/>
        </p:spPr>
        <p:txBody>
          <a:bodyPr wrap="none" rtlCol="0">
            <a:spAutoFit/>
          </a:bodyPr>
          <a:lstStyle/>
          <a:p>
            <a:r>
              <a:rPr lang="en-US" sz="2000" u="sng" dirty="0"/>
              <a:t>Wet bulb temperature </a:t>
            </a:r>
            <a:r>
              <a:rPr lang="en-US" sz="2000" dirty="0"/>
              <a:t>(T</a:t>
            </a:r>
            <a:r>
              <a:rPr lang="en-US" sz="2000" baseline="-25000" dirty="0"/>
              <a:t>w</a:t>
            </a:r>
            <a:r>
              <a:rPr lang="en-US" sz="2000" dirty="0"/>
              <a:t>):</a:t>
            </a:r>
          </a:p>
          <a:p>
            <a:r>
              <a:rPr lang="en-US" sz="2000" dirty="0"/>
              <a:t>lowest temperature attained</a:t>
            </a:r>
          </a:p>
          <a:p>
            <a:r>
              <a:rPr lang="en-US" sz="2000" dirty="0"/>
              <a:t>by evaporating water into the air</a:t>
            </a:r>
          </a:p>
        </p:txBody>
      </p:sp>
      <p:sp>
        <p:nvSpPr>
          <p:cNvPr id="21" name="TextBox 20">
            <a:extLst>
              <a:ext uri="{FF2B5EF4-FFF2-40B4-BE49-F238E27FC236}">
                <a16:creationId xmlns:a16="http://schemas.microsoft.com/office/drawing/2014/main" id="{B4B1F68E-0860-AF4D-8DF0-53904BA615FB}"/>
              </a:ext>
            </a:extLst>
          </p:cNvPr>
          <p:cNvSpPr txBox="1"/>
          <p:nvPr/>
        </p:nvSpPr>
        <p:spPr>
          <a:xfrm>
            <a:off x="5791200" y="2551837"/>
            <a:ext cx="2877711" cy="1754326"/>
          </a:xfrm>
          <a:prstGeom prst="rect">
            <a:avLst/>
          </a:prstGeom>
          <a:noFill/>
        </p:spPr>
        <p:txBody>
          <a:bodyPr wrap="none" rtlCol="0">
            <a:spAutoFit/>
          </a:bodyPr>
          <a:lstStyle/>
          <a:p>
            <a:r>
              <a:rPr lang="en-US" sz="1800" dirty="0"/>
              <a:t>Evaporation removes heat</a:t>
            </a:r>
          </a:p>
          <a:p>
            <a:r>
              <a:rPr lang="en-US" sz="1800" dirty="0"/>
              <a:t>From the air and the </a:t>
            </a:r>
          </a:p>
          <a:p>
            <a:r>
              <a:rPr lang="en-US" sz="1800" dirty="0"/>
              <a:t>temperature drops</a:t>
            </a:r>
          </a:p>
          <a:p>
            <a:r>
              <a:rPr lang="en-US" sz="1800" dirty="0"/>
              <a:t>(evaporation is a cooling</a:t>
            </a:r>
          </a:p>
          <a:p>
            <a:r>
              <a:rPr lang="en-US" sz="1800" dirty="0"/>
              <a:t>process that removes </a:t>
            </a:r>
          </a:p>
          <a:p>
            <a:r>
              <a:rPr lang="en-US" sz="1800" dirty="0"/>
              <a:t>latent heat from the air)</a:t>
            </a:r>
          </a:p>
        </p:txBody>
      </p:sp>
      <p:grpSp>
        <p:nvGrpSpPr>
          <p:cNvPr id="27" name="Group 26">
            <a:extLst>
              <a:ext uri="{FF2B5EF4-FFF2-40B4-BE49-F238E27FC236}">
                <a16:creationId xmlns:a16="http://schemas.microsoft.com/office/drawing/2014/main" id="{AB0A9F12-1D4E-E642-B5BD-C098568F9CCC}"/>
              </a:ext>
            </a:extLst>
          </p:cNvPr>
          <p:cNvGrpSpPr/>
          <p:nvPr/>
        </p:nvGrpSpPr>
        <p:grpSpPr>
          <a:xfrm>
            <a:off x="838153" y="5867400"/>
            <a:ext cx="7504059" cy="827653"/>
            <a:chOff x="838153" y="5867400"/>
            <a:chExt cx="7504059" cy="827653"/>
          </a:xfrm>
        </p:grpSpPr>
        <p:sp>
          <p:nvSpPr>
            <p:cNvPr id="22" name="TextBox 21">
              <a:extLst>
                <a:ext uri="{FF2B5EF4-FFF2-40B4-BE49-F238E27FC236}">
                  <a16:creationId xmlns:a16="http://schemas.microsoft.com/office/drawing/2014/main" id="{2E40F044-5C46-914A-8B61-5C0204711784}"/>
                </a:ext>
              </a:extLst>
            </p:cNvPr>
            <p:cNvSpPr txBox="1"/>
            <p:nvPr/>
          </p:nvSpPr>
          <p:spPr>
            <a:xfrm>
              <a:off x="838200" y="5867400"/>
              <a:ext cx="3995646" cy="400110"/>
            </a:xfrm>
            <a:prstGeom prst="rect">
              <a:avLst/>
            </a:prstGeom>
            <a:noFill/>
          </p:spPr>
          <p:txBody>
            <a:bodyPr wrap="none" rtlCol="0">
              <a:spAutoFit/>
            </a:bodyPr>
            <a:lstStyle/>
            <a:p>
              <a:r>
                <a:rPr lang="en-US" sz="2000" dirty="0"/>
                <a:t>T minus T</a:t>
              </a:r>
              <a:r>
                <a:rPr lang="en-US" sz="2000" baseline="-25000" dirty="0"/>
                <a:t>w</a:t>
              </a:r>
              <a:r>
                <a:rPr lang="en-US" sz="2000" dirty="0"/>
                <a:t> = wet bulb depression</a:t>
              </a:r>
            </a:p>
          </p:txBody>
        </p:sp>
        <p:sp>
          <p:nvSpPr>
            <p:cNvPr id="23" name="TextBox 22">
              <a:extLst>
                <a:ext uri="{FF2B5EF4-FFF2-40B4-BE49-F238E27FC236}">
                  <a16:creationId xmlns:a16="http://schemas.microsoft.com/office/drawing/2014/main" id="{AB555185-C084-7E46-8E5D-187CFEE59EE5}"/>
                </a:ext>
              </a:extLst>
            </p:cNvPr>
            <p:cNvSpPr txBox="1"/>
            <p:nvPr/>
          </p:nvSpPr>
          <p:spPr>
            <a:xfrm>
              <a:off x="838153" y="6294943"/>
              <a:ext cx="4123629" cy="400110"/>
            </a:xfrm>
            <a:prstGeom prst="rect">
              <a:avLst/>
            </a:prstGeom>
            <a:noFill/>
          </p:spPr>
          <p:txBody>
            <a:bodyPr wrap="none" rtlCol="0">
              <a:spAutoFit/>
            </a:bodyPr>
            <a:lstStyle/>
            <a:p>
              <a:r>
                <a:rPr lang="en-US" sz="2000" dirty="0"/>
                <a:t>T minus T</a:t>
              </a:r>
              <a:r>
                <a:rPr lang="en-US" sz="2000" baseline="-25000" dirty="0"/>
                <a:t>d</a:t>
              </a:r>
              <a:r>
                <a:rPr lang="en-US" sz="2000" dirty="0"/>
                <a:t> = dew point depression</a:t>
              </a:r>
            </a:p>
          </p:txBody>
        </p:sp>
        <p:sp>
          <p:nvSpPr>
            <p:cNvPr id="24" name="Right Brace 23">
              <a:extLst>
                <a:ext uri="{FF2B5EF4-FFF2-40B4-BE49-F238E27FC236}">
                  <a16:creationId xmlns:a16="http://schemas.microsoft.com/office/drawing/2014/main" id="{5D4C154B-04F4-EC42-8753-1D91EC21A402}"/>
                </a:ext>
              </a:extLst>
            </p:cNvPr>
            <p:cNvSpPr/>
            <p:nvPr/>
          </p:nvSpPr>
          <p:spPr bwMode="auto">
            <a:xfrm>
              <a:off x="4961782" y="5867400"/>
              <a:ext cx="251351" cy="827653"/>
            </a:xfrm>
            <a:prstGeom prst="righ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0C65DBEF-2EA4-594E-BDD1-45DA56CAD29A}"/>
                </a:ext>
              </a:extLst>
            </p:cNvPr>
            <p:cNvSpPr txBox="1"/>
            <p:nvPr/>
          </p:nvSpPr>
          <p:spPr>
            <a:xfrm>
              <a:off x="5341069" y="6050393"/>
              <a:ext cx="3001143" cy="461665"/>
            </a:xfrm>
            <a:prstGeom prst="rect">
              <a:avLst/>
            </a:prstGeom>
            <a:noFill/>
          </p:spPr>
          <p:txBody>
            <a:bodyPr wrap="none" rtlCol="0">
              <a:spAutoFit/>
            </a:bodyPr>
            <a:lstStyle/>
            <a:p>
              <a:r>
                <a:rPr lang="en-US" dirty="0"/>
                <a:t>large value = dry air</a:t>
              </a:r>
            </a:p>
          </p:txBody>
        </p:sp>
      </p:grpSp>
      <p:sp>
        <p:nvSpPr>
          <p:cNvPr id="29" name="TextBox 28">
            <a:extLst>
              <a:ext uri="{FF2B5EF4-FFF2-40B4-BE49-F238E27FC236}">
                <a16:creationId xmlns:a16="http://schemas.microsoft.com/office/drawing/2014/main" id="{39931071-0B28-8642-B697-6F7F30BC2F12}"/>
              </a:ext>
            </a:extLst>
          </p:cNvPr>
          <p:cNvSpPr txBox="1"/>
          <p:nvPr/>
        </p:nvSpPr>
        <p:spPr>
          <a:xfrm>
            <a:off x="6324600" y="4885890"/>
            <a:ext cx="1276696" cy="584775"/>
          </a:xfrm>
          <a:prstGeom prst="rect">
            <a:avLst/>
          </a:prstGeom>
          <a:noFill/>
        </p:spPr>
        <p:txBody>
          <a:bodyPr wrap="none" rtlCol="0">
            <a:spAutoFit/>
          </a:bodyPr>
          <a:lstStyle/>
          <a:p>
            <a:r>
              <a:rPr lang="en-US" sz="3200" dirty="0"/>
              <a:t>T</a:t>
            </a:r>
            <a:r>
              <a:rPr lang="en-US" dirty="0"/>
              <a:t> </a:t>
            </a:r>
            <a:r>
              <a:rPr lang="en-US" sz="3200" dirty="0"/>
              <a:t>≥ T</a:t>
            </a:r>
            <a:r>
              <a:rPr lang="en-US" sz="3200" baseline="-25000" dirty="0"/>
              <a:t>w</a:t>
            </a:r>
            <a:endParaRPr lang="en-US" dirty="0"/>
          </a:p>
        </p:txBody>
      </p:sp>
    </p:spTree>
    <p:extLst>
      <p:ext uri="{BB962C8B-B14F-4D97-AF65-F5344CB8AC3E}">
        <p14:creationId xmlns:p14="http://schemas.microsoft.com/office/powerpoint/2010/main" val="41014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1AC2-7B87-D545-8DCB-F9F3777D3C01}"/>
              </a:ext>
            </a:extLst>
          </p:cNvPr>
          <p:cNvSpPr>
            <a:spLocks noGrp="1"/>
          </p:cNvSpPr>
          <p:nvPr>
            <p:ph type="title"/>
          </p:nvPr>
        </p:nvSpPr>
        <p:spPr>
          <a:xfrm>
            <a:off x="685800" y="21021"/>
            <a:ext cx="7772400" cy="1143000"/>
          </a:xfrm>
        </p:spPr>
        <p:txBody>
          <a:bodyPr/>
          <a:lstStyle/>
          <a:p>
            <a:r>
              <a:rPr lang="en-US" sz="3600" dirty="0"/>
              <a:t>Summary of Humidity Variables</a:t>
            </a:r>
          </a:p>
        </p:txBody>
      </p:sp>
      <p:sp>
        <p:nvSpPr>
          <p:cNvPr id="3" name="TextBox 2">
            <a:extLst>
              <a:ext uri="{FF2B5EF4-FFF2-40B4-BE49-F238E27FC236}">
                <a16:creationId xmlns:a16="http://schemas.microsoft.com/office/drawing/2014/main" id="{DFE31BA0-956B-6D4B-9B41-182BA9E01DC4}"/>
              </a:ext>
            </a:extLst>
          </p:cNvPr>
          <p:cNvSpPr txBox="1"/>
          <p:nvPr/>
        </p:nvSpPr>
        <p:spPr>
          <a:xfrm>
            <a:off x="376781" y="1164021"/>
            <a:ext cx="8390438" cy="4093428"/>
          </a:xfrm>
          <a:prstGeom prst="rect">
            <a:avLst/>
          </a:prstGeom>
          <a:noFill/>
        </p:spPr>
        <p:txBody>
          <a:bodyPr wrap="none" rtlCol="0">
            <a:spAutoFit/>
          </a:bodyPr>
          <a:lstStyle/>
          <a:p>
            <a:pPr marL="342900" indent="-342900">
              <a:buFont typeface="Arial" panose="020B0604020202020204" pitchFamily="34" charset="0"/>
              <a:buChar char="•"/>
            </a:pPr>
            <a:r>
              <a:rPr lang="en-US" sz="2000" dirty="0"/>
              <a:t>Vapor pressure (partial pressure of water vapor) [units = mb]</a:t>
            </a:r>
          </a:p>
          <a:p>
            <a:pPr marL="342900" indent="-342900">
              <a:buFont typeface="Arial" panose="020B0604020202020204" pitchFamily="34" charset="0"/>
              <a:buChar char="•"/>
            </a:pPr>
            <a:r>
              <a:rPr lang="en-US" sz="2000" dirty="0"/>
              <a:t>Saturation vapor pressure (vapor pressure of saturated air) [mb]</a:t>
            </a:r>
          </a:p>
          <a:p>
            <a:pPr marL="342900" indent="-342900">
              <a:buFont typeface="Arial" panose="020B0604020202020204" pitchFamily="34" charset="0"/>
              <a:buChar char="•"/>
            </a:pPr>
            <a:r>
              <a:rPr lang="en-US" sz="2000" dirty="0"/>
              <a:t>Absolute humidity (mass of vapor per volume of air [g/m</a:t>
            </a:r>
            <a:r>
              <a:rPr lang="en-US" sz="2000" baseline="30000" dirty="0"/>
              <a:t>3</a:t>
            </a:r>
            <a:r>
              <a:rPr lang="en-US" sz="2000" dirty="0"/>
              <a:t>]</a:t>
            </a:r>
          </a:p>
          <a:p>
            <a:pPr marL="342900" indent="-342900">
              <a:buFont typeface="Arial" panose="020B0604020202020204" pitchFamily="34" charset="0"/>
              <a:buChar char="•"/>
            </a:pPr>
            <a:r>
              <a:rPr lang="en-US" sz="2000" dirty="0"/>
              <a:t>Specific humidity (mass of vapor per total mass of air) [g/kg]</a:t>
            </a:r>
          </a:p>
          <a:p>
            <a:pPr marL="342900" indent="-342900">
              <a:buFont typeface="Arial" panose="020B0604020202020204" pitchFamily="34" charset="0"/>
              <a:buChar char="•"/>
            </a:pPr>
            <a:r>
              <a:rPr lang="en-US" sz="2000" dirty="0"/>
              <a:t>Mixing ratio (mass of vapor per mass of dry air) [g/kg]</a:t>
            </a:r>
          </a:p>
          <a:p>
            <a:pPr marL="342900" indent="-342900">
              <a:buFont typeface="Arial" panose="020B0604020202020204" pitchFamily="34" charset="0"/>
              <a:buChar char="•"/>
            </a:pPr>
            <a:r>
              <a:rPr lang="en-US" sz="2000" dirty="0"/>
              <a:t>Relative humidity (proximity to saturation) [%]</a:t>
            </a:r>
          </a:p>
          <a:p>
            <a:pPr marL="342900" indent="-342900">
              <a:buFont typeface="Arial" panose="020B0604020202020204" pitchFamily="34" charset="0"/>
              <a:buChar char="•"/>
            </a:pPr>
            <a:r>
              <a:rPr lang="en-US" sz="2000" dirty="0"/>
              <a:t>Dew point temperature (temperature at which condensation </a:t>
            </a:r>
          </a:p>
          <a:p>
            <a:r>
              <a:rPr lang="en-US" sz="2000" dirty="0"/>
              <a:t>	occurs via cooling) [degrees]</a:t>
            </a:r>
          </a:p>
          <a:p>
            <a:pPr marL="342900" indent="-342900">
              <a:buFont typeface="Arial" panose="020B0604020202020204" pitchFamily="34" charset="0"/>
              <a:buChar char="•"/>
            </a:pPr>
            <a:r>
              <a:rPr lang="en-US" sz="2000" dirty="0"/>
              <a:t>Frost point temperature (dew point below freezing) [degrees]</a:t>
            </a:r>
          </a:p>
          <a:p>
            <a:pPr marL="342900" indent="-342900">
              <a:buFont typeface="Arial" panose="020B0604020202020204" pitchFamily="34" charset="0"/>
              <a:buChar char="•"/>
            </a:pPr>
            <a:r>
              <a:rPr lang="en-US" sz="2000" dirty="0"/>
              <a:t>Wet bulb temperature (temperature at which condensation</a:t>
            </a:r>
          </a:p>
          <a:p>
            <a:r>
              <a:rPr lang="en-US" sz="2000" dirty="0"/>
              <a:t>	</a:t>
            </a:r>
            <a:r>
              <a:rPr lang="en-US" sz="2000"/>
              <a:t>occurs via </a:t>
            </a:r>
            <a:r>
              <a:rPr lang="en-US" sz="2000" dirty="0"/>
              <a:t>evaporation) [degrees]</a:t>
            </a:r>
          </a:p>
          <a:p>
            <a:pPr marL="342900" indent="-342900">
              <a:buFont typeface="Arial" panose="020B0604020202020204" pitchFamily="34" charset="0"/>
              <a:buChar char="•"/>
            </a:pPr>
            <a:r>
              <a:rPr lang="en-US" sz="2000" dirty="0"/>
              <a:t>Dew point depression (temperature minus dew point temp.) [degrees]</a:t>
            </a:r>
          </a:p>
          <a:p>
            <a:pPr marL="342900" indent="-342900">
              <a:buFont typeface="Arial" panose="020B0604020202020204" pitchFamily="34" charset="0"/>
              <a:buChar char="•"/>
            </a:pPr>
            <a:r>
              <a:rPr lang="en-US" sz="2000" dirty="0"/>
              <a:t>Wet bulb depression (temperature minus wet bulb temp.) [degrees]</a:t>
            </a:r>
          </a:p>
        </p:txBody>
      </p:sp>
    </p:spTree>
    <p:extLst>
      <p:ext uri="{BB962C8B-B14F-4D97-AF65-F5344CB8AC3E}">
        <p14:creationId xmlns:p14="http://schemas.microsoft.com/office/powerpoint/2010/main" val="185342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13589_04_01.jpg">
            <a:extLst>
              <a:ext uri="{FF2B5EF4-FFF2-40B4-BE49-F238E27FC236}">
                <a16:creationId xmlns:a16="http://schemas.microsoft.com/office/drawing/2014/main" id="{428E6DC6-F769-DA48-8F53-291F474BEE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8863"/>
            <a:ext cx="8839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3">
            <a:extLst>
              <a:ext uri="{FF2B5EF4-FFF2-40B4-BE49-F238E27FC236}">
                <a16:creationId xmlns:a16="http://schemas.microsoft.com/office/drawing/2014/main" id="{F98B0B14-2281-E543-A106-46C67B7F8894}"/>
              </a:ext>
            </a:extLst>
          </p:cNvPr>
          <p:cNvSpPr txBox="1">
            <a:spLocks noChangeArrowheads="1"/>
          </p:cNvSpPr>
          <p:nvPr/>
        </p:nvSpPr>
        <p:spPr bwMode="auto">
          <a:xfrm>
            <a:off x="2895600" y="304800"/>
            <a:ext cx="333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HYDROLOGIC CYCLE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vapor">
            <a:extLst>
              <a:ext uri="{FF2B5EF4-FFF2-40B4-BE49-F238E27FC236}">
                <a16:creationId xmlns:a16="http://schemas.microsoft.com/office/drawing/2014/main" id="{66F0C9EC-F182-6249-94A0-959DDADE8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222"/>
          <a:stretch>
            <a:fillRect/>
          </a:stretch>
        </p:blipFill>
        <p:spPr bwMode="auto">
          <a:xfrm>
            <a:off x="609600" y="685800"/>
            <a:ext cx="7924800"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4">
            <a:extLst>
              <a:ext uri="{FF2B5EF4-FFF2-40B4-BE49-F238E27FC236}">
                <a16:creationId xmlns:a16="http://schemas.microsoft.com/office/drawing/2014/main" id="{E3E697DD-A565-4A42-92A6-32AD4C5AB107}"/>
              </a:ext>
            </a:extLst>
          </p:cNvPr>
          <p:cNvSpPr txBox="1">
            <a:spLocks noChangeArrowheads="1"/>
          </p:cNvSpPr>
          <p:nvPr/>
        </p:nvSpPr>
        <p:spPr bwMode="auto">
          <a:xfrm>
            <a:off x="1828800" y="228600"/>
            <a:ext cx="548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chemeClr val="accent2"/>
                </a:solidFill>
              </a:rPr>
              <a:t>Average January Vapor Pressure (mb)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3">
            <a:extLst>
              <a:ext uri="{FF2B5EF4-FFF2-40B4-BE49-F238E27FC236}">
                <a16:creationId xmlns:a16="http://schemas.microsoft.com/office/drawing/2014/main" id="{59DC7C0A-D29E-334F-8842-962D40CC8480}"/>
              </a:ext>
            </a:extLst>
          </p:cNvPr>
          <p:cNvSpPr txBox="1">
            <a:spLocks noChangeArrowheads="1"/>
          </p:cNvSpPr>
          <p:nvPr/>
        </p:nvSpPr>
        <p:spPr bwMode="auto">
          <a:xfrm>
            <a:off x="420688" y="439738"/>
            <a:ext cx="8382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u="sng" dirty="0"/>
              <a:t>Quick Summary—Humidity (Chapter 4):</a:t>
            </a:r>
          </a:p>
          <a:p>
            <a:pPr>
              <a:spcBef>
                <a:spcPct val="0"/>
              </a:spcBef>
              <a:buFontTx/>
              <a:buNone/>
            </a:pPr>
            <a:endParaRPr lang="en-US" altLang="en-US" sz="2400" dirty="0"/>
          </a:p>
          <a:p>
            <a:pPr>
              <a:spcBef>
                <a:spcPct val="0"/>
              </a:spcBef>
            </a:pPr>
            <a:r>
              <a:rPr lang="en-US" altLang="en-US" sz="2400" dirty="0"/>
              <a:t>Water exists in all three phases under normal conditions on Earth.</a:t>
            </a:r>
          </a:p>
          <a:p>
            <a:pPr>
              <a:spcBef>
                <a:spcPct val="0"/>
              </a:spcBef>
            </a:pPr>
            <a:endParaRPr lang="en-US" altLang="en-US" sz="2400" dirty="0"/>
          </a:p>
          <a:p>
            <a:pPr>
              <a:spcBef>
                <a:spcPct val="0"/>
              </a:spcBef>
            </a:pPr>
            <a:r>
              <a:rPr lang="en-US" altLang="en-US" sz="2400" dirty="0"/>
              <a:t>Phase changes occur at a constant temperature, with latent heat being taken in from the air or released to the air.</a:t>
            </a:r>
          </a:p>
          <a:p>
            <a:pPr>
              <a:spcBef>
                <a:spcPct val="0"/>
              </a:spcBef>
            </a:pPr>
            <a:endParaRPr lang="en-US" altLang="en-US" sz="2400" dirty="0"/>
          </a:p>
          <a:p>
            <a:pPr>
              <a:spcBef>
                <a:spcPct val="0"/>
              </a:spcBef>
            </a:pPr>
            <a:r>
              <a:rPr lang="en-US" altLang="en-US" sz="2400" dirty="0"/>
              <a:t>The vapor pressure of saturation depends only on air temperature.</a:t>
            </a:r>
          </a:p>
          <a:p>
            <a:pPr>
              <a:spcBef>
                <a:spcPct val="0"/>
              </a:spcBef>
              <a:buFontTx/>
              <a:buNone/>
            </a:pPr>
            <a:endParaRPr lang="en-US" altLang="en-US" sz="2400" dirty="0"/>
          </a:p>
          <a:p>
            <a:pPr>
              <a:spcBef>
                <a:spcPct val="0"/>
              </a:spcBef>
            </a:pPr>
            <a:r>
              <a:rPr lang="en-US" altLang="en-US" sz="2400" dirty="0"/>
              <a:t>The easiest way to saturate air is to cool it, thus lowering the amount of vapor needed to saturate it.</a:t>
            </a:r>
          </a:p>
          <a:p>
            <a:pPr>
              <a:spcBef>
                <a:spcPct val="0"/>
              </a:spcBef>
            </a:pPr>
            <a:endParaRPr lang="en-US" altLang="en-US" sz="2400" dirty="0"/>
          </a:p>
          <a:p>
            <a:pPr>
              <a:spcBef>
                <a:spcPct val="0"/>
              </a:spcBef>
            </a:pPr>
            <a:r>
              <a:rPr lang="en-US" altLang="en-US" sz="2400" dirty="0"/>
              <a:t>The numerous variables used to characterize humidity levels are all designed to suit different purposes.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vapor">
            <a:extLst>
              <a:ext uri="{FF2B5EF4-FFF2-40B4-BE49-F238E27FC236}">
                <a16:creationId xmlns:a16="http://schemas.microsoft.com/office/drawing/2014/main" id="{9ED91B0A-E19D-FF46-AAE8-0CCD304CF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222"/>
          <a:stretch>
            <a:fillRect/>
          </a:stretch>
        </p:blipFill>
        <p:spPr bwMode="auto">
          <a:xfrm>
            <a:off x="457200" y="228600"/>
            <a:ext cx="86868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6">
            <a:extLst>
              <a:ext uri="{FF2B5EF4-FFF2-40B4-BE49-F238E27FC236}">
                <a16:creationId xmlns:a16="http://schemas.microsoft.com/office/drawing/2014/main" id="{4080EEFC-0CBA-7544-AD47-5358D6ED494C}"/>
              </a:ext>
            </a:extLst>
          </p:cNvPr>
          <p:cNvSpPr txBox="1">
            <a:spLocks noChangeArrowheads="1"/>
          </p:cNvSpPr>
          <p:nvPr/>
        </p:nvSpPr>
        <p:spPr bwMode="auto">
          <a:xfrm>
            <a:off x="2057400" y="228600"/>
            <a:ext cx="4945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chemeClr val="accent2"/>
                </a:solidFill>
              </a:rPr>
              <a:t>Average July Vapor Pressure (mb)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e,esubs">
            <a:extLst>
              <a:ext uri="{FF2B5EF4-FFF2-40B4-BE49-F238E27FC236}">
                <a16:creationId xmlns:a16="http://schemas.microsoft.com/office/drawing/2014/main" id="{CD3B392C-CDC9-A14D-B7A3-FC2E5BD36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13"/>
          <a:stretch>
            <a:fillRect/>
          </a:stretch>
        </p:blipFill>
        <p:spPr bwMode="auto">
          <a:xfrm>
            <a:off x="2578100" y="636588"/>
            <a:ext cx="3987800"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3">
            <a:extLst>
              <a:ext uri="{FF2B5EF4-FFF2-40B4-BE49-F238E27FC236}">
                <a16:creationId xmlns:a16="http://schemas.microsoft.com/office/drawing/2014/main" id="{706AEF67-5795-6843-8869-E9FD435E4054}"/>
              </a:ext>
            </a:extLst>
          </p:cNvPr>
          <p:cNvSpPr txBox="1">
            <a:spLocks noChangeArrowheads="1"/>
          </p:cNvSpPr>
          <p:nvPr/>
        </p:nvSpPr>
        <p:spPr bwMode="auto">
          <a:xfrm>
            <a:off x="6629400" y="1981200"/>
            <a:ext cx="209708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 = vapor pressure</a:t>
            </a:r>
            <a:endParaRPr lang="en-US" altLang="en-US" sz="2400"/>
          </a:p>
        </p:txBody>
      </p:sp>
      <p:sp>
        <p:nvSpPr>
          <p:cNvPr id="20483" name="Rectangle 4">
            <a:extLst>
              <a:ext uri="{FF2B5EF4-FFF2-40B4-BE49-F238E27FC236}">
                <a16:creationId xmlns:a16="http://schemas.microsoft.com/office/drawing/2014/main" id="{718A0AFA-CFD6-5F43-BEDA-F6AAB84FAC57}"/>
              </a:ext>
            </a:extLst>
          </p:cNvPr>
          <p:cNvSpPr>
            <a:spLocks noChangeArrowheads="1"/>
          </p:cNvSpPr>
          <p:nvPr/>
        </p:nvSpPr>
        <p:spPr bwMode="auto">
          <a:xfrm>
            <a:off x="762000" y="5683250"/>
            <a:ext cx="1708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a:t>
            </a:r>
            <a:r>
              <a:rPr lang="en-US" altLang="en-US" sz="1800" baseline="-25000"/>
              <a:t>s</a:t>
            </a:r>
            <a:r>
              <a:rPr lang="en-US" altLang="en-US" sz="1800"/>
              <a:t> = saturation</a:t>
            </a:r>
          </a:p>
          <a:p>
            <a:pPr>
              <a:spcBef>
                <a:spcPct val="0"/>
              </a:spcBef>
              <a:buFontTx/>
              <a:buNone/>
            </a:pPr>
            <a:r>
              <a:rPr lang="en-US" altLang="en-US" sz="1800"/>
              <a:t>vapor pressure</a:t>
            </a:r>
          </a:p>
        </p:txBody>
      </p:sp>
      <p:sp>
        <p:nvSpPr>
          <p:cNvPr id="20484" name="TextBox 1">
            <a:extLst>
              <a:ext uri="{FF2B5EF4-FFF2-40B4-BE49-F238E27FC236}">
                <a16:creationId xmlns:a16="http://schemas.microsoft.com/office/drawing/2014/main" id="{5C562DC6-B4AF-9642-A961-A81C6DB18A3D}"/>
              </a:ext>
            </a:extLst>
          </p:cNvPr>
          <p:cNvSpPr txBox="1">
            <a:spLocks noChangeArrowheads="1"/>
          </p:cNvSpPr>
          <p:nvPr/>
        </p:nvSpPr>
        <p:spPr bwMode="auto">
          <a:xfrm>
            <a:off x="304800" y="98425"/>
            <a:ext cx="8567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Vapor Pressure, Saturation Vapor Pressure, and Temperature</a:t>
            </a:r>
          </a:p>
        </p:txBody>
      </p:sp>
      <p:sp>
        <p:nvSpPr>
          <p:cNvPr id="20485" name="TextBox 1">
            <a:extLst>
              <a:ext uri="{FF2B5EF4-FFF2-40B4-BE49-F238E27FC236}">
                <a16:creationId xmlns:a16="http://schemas.microsoft.com/office/drawing/2014/main" id="{5CDA4A7B-24BC-DB45-9806-83CB726449F3}"/>
              </a:ext>
            </a:extLst>
          </p:cNvPr>
          <p:cNvSpPr txBox="1">
            <a:spLocks noChangeArrowheads="1"/>
          </p:cNvSpPr>
          <p:nvPr/>
        </p:nvSpPr>
        <p:spPr bwMode="auto">
          <a:xfrm>
            <a:off x="1371600" y="4978400"/>
            <a:ext cx="10906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t>Gauge records</a:t>
            </a:r>
          </a:p>
          <a:p>
            <a:pPr algn="ctr">
              <a:spcBef>
                <a:spcPct val="0"/>
              </a:spcBef>
              <a:buFontTx/>
              <a:buNone/>
            </a:pPr>
            <a:r>
              <a:rPr lang="en-US" altLang="en-US" sz="900"/>
              <a:t>saturation vapor</a:t>
            </a:r>
          </a:p>
          <a:p>
            <a:pPr algn="ctr">
              <a:spcBef>
                <a:spcPct val="0"/>
              </a:spcBef>
              <a:buFontTx/>
              <a:buNone/>
            </a:pPr>
            <a:r>
              <a:rPr lang="en-US" altLang="en-US" sz="900"/>
              <a:t>pressure for 20°C</a:t>
            </a:r>
          </a:p>
        </p:txBody>
      </p:sp>
      <p:sp>
        <p:nvSpPr>
          <p:cNvPr id="20486" name="Rectangle 5">
            <a:extLst>
              <a:ext uri="{FF2B5EF4-FFF2-40B4-BE49-F238E27FC236}">
                <a16:creationId xmlns:a16="http://schemas.microsoft.com/office/drawing/2014/main" id="{93D3C298-F2D4-EA4D-8DBE-7D1132C6EBA5}"/>
              </a:ext>
            </a:extLst>
          </p:cNvPr>
          <p:cNvSpPr>
            <a:spLocks noChangeArrowheads="1"/>
          </p:cNvSpPr>
          <p:nvPr/>
        </p:nvSpPr>
        <p:spPr bwMode="auto">
          <a:xfrm>
            <a:off x="6723063" y="4768850"/>
            <a:ext cx="235267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a:t>
            </a:r>
            <a:r>
              <a:rPr lang="en-US" altLang="en-US" sz="1800" baseline="-25000"/>
              <a:t>s</a:t>
            </a:r>
            <a:r>
              <a:rPr lang="en-US" altLang="en-US" sz="1800"/>
              <a:t> depends </a:t>
            </a:r>
            <a:r>
              <a:rPr lang="en-US" altLang="en-US" sz="1800" b="1"/>
              <a:t>only</a:t>
            </a:r>
          </a:p>
          <a:p>
            <a:pPr>
              <a:spcBef>
                <a:spcPct val="0"/>
              </a:spcBef>
              <a:buFontTx/>
              <a:buNone/>
            </a:pPr>
            <a:r>
              <a:rPr lang="en-US" altLang="en-US" sz="1800" b="1"/>
              <a:t>on the temperature!</a:t>
            </a:r>
            <a:endParaRPr lang="en-US" altLang="en-US" sz="1800" b="1" baseline="-25000"/>
          </a:p>
        </p:txBody>
      </p:sp>
      <p:sp>
        <p:nvSpPr>
          <p:cNvPr id="20487" name="TextBox 10">
            <a:extLst>
              <a:ext uri="{FF2B5EF4-FFF2-40B4-BE49-F238E27FC236}">
                <a16:creationId xmlns:a16="http://schemas.microsoft.com/office/drawing/2014/main" id="{259FE944-28C5-D845-8191-6219FBA55F98}"/>
              </a:ext>
            </a:extLst>
          </p:cNvPr>
          <p:cNvSpPr txBox="1">
            <a:spLocks noChangeArrowheads="1"/>
          </p:cNvSpPr>
          <p:nvPr/>
        </p:nvSpPr>
        <p:spPr bwMode="auto">
          <a:xfrm>
            <a:off x="1755775" y="25146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t>Pressure</a:t>
            </a:r>
          </a:p>
          <a:p>
            <a:pPr algn="ctr">
              <a:spcBef>
                <a:spcPct val="0"/>
              </a:spcBef>
              <a:buFontTx/>
              <a:buNone/>
            </a:pPr>
            <a:r>
              <a:rPr lang="en-US" altLang="en-US" sz="900"/>
              <a:t>gauge</a:t>
            </a:r>
          </a:p>
        </p:txBody>
      </p:sp>
      <p:sp>
        <p:nvSpPr>
          <p:cNvPr id="20488" name="Rectangle 3">
            <a:extLst>
              <a:ext uri="{FF2B5EF4-FFF2-40B4-BE49-F238E27FC236}">
                <a16:creationId xmlns:a16="http://schemas.microsoft.com/office/drawing/2014/main" id="{1CE2A3BD-E8D7-E243-86DD-01330BFB61FA}"/>
              </a:ext>
            </a:extLst>
          </p:cNvPr>
          <p:cNvSpPr>
            <a:spLocks noChangeArrowheads="1"/>
          </p:cNvSpPr>
          <p:nvPr/>
        </p:nvSpPr>
        <p:spPr bwMode="auto">
          <a:xfrm>
            <a:off x="2590800" y="4572000"/>
            <a:ext cx="457200" cy="533400"/>
          </a:xfrm>
          <a:prstGeom prst="rect">
            <a:avLst/>
          </a:prstGeom>
          <a:solidFill>
            <a:srgbClr val="ECE6CB"/>
          </a:solidFill>
          <a:ln w="9525">
            <a:solidFill>
              <a:srgbClr val="ECE6CB"/>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20489" name="TextBox 1">
            <a:extLst>
              <a:ext uri="{FF2B5EF4-FFF2-40B4-BE49-F238E27FC236}">
                <a16:creationId xmlns:a16="http://schemas.microsoft.com/office/drawing/2014/main" id="{92A282B3-AFB5-6742-92DA-58DE37E49003}"/>
              </a:ext>
            </a:extLst>
          </p:cNvPr>
          <p:cNvSpPr txBox="1">
            <a:spLocks noChangeArrowheads="1"/>
          </p:cNvSpPr>
          <p:nvPr/>
        </p:nvSpPr>
        <p:spPr bwMode="auto">
          <a:xfrm>
            <a:off x="2563813" y="2286000"/>
            <a:ext cx="331787" cy="246063"/>
          </a:xfrm>
          <a:prstGeom prst="rect">
            <a:avLst/>
          </a:prstGeom>
          <a:solidFill>
            <a:srgbClr val="ECE6C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0        </a:t>
            </a:r>
          </a:p>
        </p:txBody>
      </p:sp>
      <p:grpSp>
        <p:nvGrpSpPr>
          <p:cNvPr id="6" name="Group 5">
            <a:extLst>
              <a:ext uri="{FF2B5EF4-FFF2-40B4-BE49-F238E27FC236}">
                <a16:creationId xmlns:a16="http://schemas.microsoft.com/office/drawing/2014/main" id="{94DADD11-102C-4E4D-9264-EF898FB0FCA7}"/>
              </a:ext>
            </a:extLst>
          </p:cNvPr>
          <p:cNvGrpSpPr>
            <a:grpSpLocks/>
          </p:cNvGrpSpPr>
          <p:nvPr/>
        </p:nvGrpSpPr>
        <p:grpSpPr bwMode="auto">
          <a:xfrm>
            <a:off x="4191000" y="685800"/>
            <a:ext cx="4724400" cy="2514600"/>
            <a:chOff x="4191000" y="685800"/>
            <a:chExt cx="4724400" cy="2514600"/>
          </a:xfrm>
        </p:grpSpPr>
        <p:sp>
          <p:nvSpPr>
            <p:cNvPr id="20498" name="Rectangle 2">
              <a:extLst>
                <a:ext uri="{FF2B5EF4-FFF2-40B4-BE49-F238E27FC236}">
                  <a16:creationId xmlns:a16="http://schemas.microsoft.com/office/drawing/2014/main" id="{F3EB7242-A2BA-AB44-A33B-C4EE6BF4C430}"/>
                </a:ext>
              </a:extLst>
            </p:cNvPr>
            <p:cNvSpPr>
              <a:spLocks noChangeArrowheads="1"/>
            </p:cNvSpPr>
            <p:nvPr/>
          </p:nvSpPr>
          <p:spPr bwMode="auto">
            <a:xfrm>
              <a:off x="4191000" y="685800"/>
              <a:ext cx="2362200" cy="2514600"/>
            </a:xfrm>
            <a:prstGeom prst="rect">
              <a:avLst/>
            </a:prstGeom>
            <a:solidFill>
              <a:srgbClr val="ECE6CB"/>
            </a:solidFill>
            <a:ln w="9525">
              <a:solidFill>
                <a:srgbClr val="ECE6CB"/>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20499" name="Rectangle 15">
              <a:extLst>
                <a:ext uri="{FF2B5EF4-FFF2-40B4-BE49-F238E27FC236}">
                  <a16:creationId xmlns:a16="http://schemas.microsoft.com/office/drawing/2014/main" id="{48B43364-7BF9-0F48-BBB8-E6329DDF0C4A}"/>
                </a:ext>
              </a:extLst>
            </p:cNvPr>
            <p:cNvSpPr>
              <a:spLocks noChangeArrowheads="1"/>
            </p:cNvSpPr>
            <p:nvPr/>
          </p:nvSpPr>
          <p:spPr bwMode="auto">
            <a:xfrm>
              <a:off x="6553200" y="1676400"/>
              <a:ext cx="2362200" cy="1066800"/>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grpSp>
      <p:grpSp>
        <p:nvGrpSpPr>
          <p:cNvPr id="9" name="Group 8">
            <a:extLst>
              <a:ext uri="{FF2B5EF4-FFF2-40B4-BE49-F238E27FC236}">
                <a16:creationId xmlns:a16="http://schemas.microsoft.com/office/drawing/2014/main" id="{97D93AE4-B591-A748-BA46-247111AE2BB4}"/>
              </a:ext>
            </a:extLst>
          </p:cNvPr>
          <p:cNvGrpSpPr>
            <a:grpSpLocks/>
          </p:cNvGrpSpPr>
          <p:nvPr/>
        </p:nvGrpSpPr>
        <p:grpSpPr bwMode="auto">
          <a:xfrm>
            <a:off x="4267200" y="3352800"/>
            <a:ext cx="4800600" cy="3505200"/>
            <a:chOff x="4267200" y="3352800"/>
            <a:chExt cx="4800600" cy="3505200"/>
          </a:xfrm>
        </p:grpSpPr>
        <p:sp>
          <p:nvSpPr>
            <p:cNvPr id="20495" name="Rectangle 4">
              <a:extLst>
                <a:ext uri="{FF2B5EF4-FFF2-40B4-BE49-F238E27FC236}">
                  <a16:creationId xmlns:a16="http://schemas.microsoft.com/office/drawing/2014/main" id="{F59966E9-F126-B14D-A62D-7C1580994A59}"/>
                </a:ext>
              </a:extLst>
            </p:cNvPr>
            <p:cNvSpPr>
              <a:spLocks noChangeArrowheads="1"/>
            </p:cNvSpPr>
            <p:nvPr/>
          </p:nvSpPr>
          <p:spPr bwMode="auto">
            <a:xfrm>
              <a:off x="6705600" y="4572000"/>
              <a:ext cx="2362200" cy="1066800"/>
            </a:xfrm>
            <a:prstGeom prst="rect">
              <a:avLst/>
            </a:prstGeom>
            <a:solidFill>
              <a:schemeClr val="bg1"/>
            </a:solidFill>
            <a:ln w="9525" algn="ctr">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0496" name="Rectangle 6">
              <a:extLst>
                <a:ext uri="{FF2B5EF4-FFF2-40B4-BE49-F238E27FC236}">
                  <a16:creationId xmlns:a16="http://schemas.microsoft.com/office/drawing/2014/main" id="{8E9EBB7A-743B-5945-86BB-80484EA69C6F}"/>
                </a:ext>
              </a:extLst>
            </p:cNvPr>
            <p:cNvSpPr>
              <a:spLocks noChangeArrowheads="1"/>
            </p:cNvSpPr>
            <p:nvPr/>
          </p:nvSpPr>
          <p:spPr bwMode="auto">
            <a:xfrm>
              <a:off x="4267200" y="3352800"/>
              <a:ext cx="2286000" cy="2514600"/>
            </a:xfrm>
            <a:prstGeom prst="rect">
              <a:avLst/>
            </a:prstGeom>
            <a:solidFill>
              <a:srgbClr val="ECE6CB"/>
            </a:solidFill>
            <a:ln w="9525">
              <a:solidFill>
                <a:srgbClr val="ECE6CB"/>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20497" name="Rectangle 7">
              <a:extLst>
                <a:ext uri="{FF2B5EF4-FFF2-40B4-BE49-F238E27FC236}">
                  <a16:creationId xmlns:a16="http://schemas.microsoft.com/office/drawing/2014/main" id="{BA28DE7B-76C0-2D43-BD94-F5197E73761B}"/>
                </a:ext>
              </a:extLst>
            </p:cNvPr>
            <p:cNvSpPr>
              <a:spLocks noChangeArrowheads="1"/>
            </p:cNvSpPr>
            <p:nvPr/>
          </p:nvSpPr>
          <p:spPr bwMode="auto">
            <a:xfrm>
              <a:off x="4800600" y="5867400"/>
              <a:ext cx="1752600" cy="990600"/>
            </a:xfrm>
            <a:prstGeom prst="rect">
              <a:avLst/>
            </a:prstGeom>
            <a:solidFill>
              <a:srgbClr val="ECE6CB"/>
            </a:solidFill>
            <a:ln w="9525">
              <a:solidFill>
                <a:srgbClr val="ECE6CB"/>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grpSp>
      <p:grpSp>
        <p:nvGrpSpPr>
          <p:cNvPr id="11" name="Group 10">
            <a:extLst>
              <a:ext uri="{FF2B5EF4-FFF2-40B4-BE49-F238E27FC236}">
                <a16:creationId xmlns:a16="http://schemas.microsoft.com/office/drawing/2014/main" id="{5BECDC1C-A1BE-E942-A094-62CD30009A96}"/>
              </a:ext>
            </a:extLst>
          </p:cNvPr>
          <p:cNvGrpSpPr>
            <a:grpSpLocks/>
          </p:cNvGrpSpPr>
          <p:nvPr/>
        </p:nvGrpSpPr>
        <p:grpSpPr bwMode="auto">
          <a:xfrm>
            <a:off x="533400" y="3352800"/>
            <a:ext cx="4343400" cy="3505200"/>
            <a:chOff x="533400" y="3352800"/>
            <a:chExt cx="4343400" cy="3505200"/>
          </a:xfrm>
        </p:grpSpPr>
        <p:sp>
          <p:nvSpPr>
            <p:cNvPr id="20493" name="Rectangle 3">
              <a:extLst>
                <a:ext uri="{FF2B5EF4-FFF2-40B4-BE49-F238E27FC236}">
                  <a16:creationId xmlns:a16="http://schemas.microsoft.com/office/drawing/2014/main" id="{6DCEE98F-34C2-E44B-9BFF-25730690DFFA}"/>
                </a:ext>
              </a:extLst>
            </p:cNvPr>
            <p:cNvSpPr>
              <a:spLocks noChangeArrowheads="1"/>
            </p:cNvSpPr>
            <p:nvPr/>
          </p:nvSpPr>
          <p:spPr bwMode="auto">
            <a:xfrm>
              <a:off x="533400" y="3429000"/>
              <a:ext cx="1981200" cy="3276600"/>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0494" name="Rectangle 9">
              <a:extLst>
                <a:ext uri="{FF2B5EF4-FFF2-40B4-BE49-F238E27FC236}">
                  <a16:creationId xmlns:a16="http://schemas.microsoft.com/office/drawing/2014/main" id="{A6E32BE0-1CED-D44E-BB63-A5BE576056E1}"/>
                </a:ext>
              </a:extLst>
            </p:cNvPr>
            <p:cNvSpPr>
              <a:spLocks noChangeArrowheads="1"/>
            </p:cNvSpPr>
            <p:nvPr/>
          </p:nvSpPr>
          <p:spPr bwMode="auto">
            <a:xfrm>
              <a:off x="2590800" y="3352800"/>
              <a:ext cx="2286000" cy="3505200"/>
            </a:xfrm>
            <a:prstGeom prst="rect">
              <a:avLst/>
            </a:prstGeom>
            <a:solidFill>
              <a:srgbClr val="ECE6CB"/>
            </a:solidFill>
            <a:ln w="9525">
              <a:solidFill>
                <a:srgbClr val="ECE6CB"/>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13589_04_10.jpg">
            <a:extLst>
              <a:ext uri="{FF2B5EF4-FFF2-40B4-BE49-F238E27FC236}">
                <a16:creationId xmlns:a16="http://schemas.microsoft.com/office/drawing/2014/main" id="{A3C2EC79-8EC6-8B4C-9D33-0B049FA63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3975"/>
            <a:ext cx="44196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3">
            <a:extLst>
              <a:ext uri="{FF2B5EF4-FFF2-40B4-BE49-F238E27FC236}">
                <a16:creationId xmlns:a16="http://schemas.microsoft.com/office/drawing/2014/main" id="{5AFD16FC-A1FD-6041-B62A-7AFD06192E4F}"/>
              </a:ext>
            </a:extLst>
          </p:cNvPr>
          <p:cNvSpPr txBox="1">
            <a:spLocks noChangeArrowheads="1"/>
          </p:cNvSpPr>
          <p:nvPr/>
        </p:nvSpPr>
        <p:spPr bwMode="auto">
          <a:xfrm>
            <a:off x="381000" y="381000"/>
            <a:ext cx="3300413"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SATURATION VAPOR</a:t>
            </a:r>
          </a:p>
          <a:p>
            <a:pPr algn="ctr">
              <a:spcBef>
                <a:spcPct val="0"/>
              </a:spcBef>
              <a:buFontTx/>
              <a:buNone/>
            </a:pPr>
            <a:r>
              <a:rPr lang="en-US" altLang="en-US" sz="2400"/>
              <a:t>PRESSURE AND</a:t>
            </a:r>
          </a:p>
          <a:p>
            <a:pPr algn="ctr">
              <a:spcBef>
                <a:spcPct val="0"/>
              </a:spcBef>
              <a:buFontTx/>
              <a:buNone/>
            </a:pPr>
            <a:r>
              <a:rPr lang="en-US" altLang="en-US" sz="2400"/>
              <a:t> TEMPERATURE</a:t>
            </a:r>
          </a:p>
        </p:txBody>
      </p:sp>
      <p:sp>
        <p:nvSpPr>
          <p:cNvPr id="22531" name="Rectangle 1">
            <a:extLst>
              <a:ext uri="{FF2B5EF4-FFF2-40B4-BE49-F238E27FC236}">
                <a16:creationId xmlns:a16="http://schemas.microsoft.com/office/drawing/2014/main" id="{679C24CC-BF52-BB40-A43C-7852D86BAFB0}"/>
              </a:ext>
            </a:extLst>
          </p:cNvPr>
          <p:cNvSpPr>
            <a:spLocks noChangeArrowheads="1"/>
          </p:cNvSpPr>
          <p:nvPr/>
        </p:nvSpPr>
        <p:spPr bwMode="auto">
          <a:xfrm>
            <a:off x="5410200" y="533400"/>
            <a:ext cx="1600200" cy="2286000"/>
          </a:xfrm>
          <a:prstGeom prst="rect">
            <a:avLst/>
          </a:prstGeom>
          <a:solidFill>
            <a:srgbClr val="A7A7A7"/>
          </a:solidFill>
          <a:ln w="9525">
            <a:solidFill>
              <a:srgbClr val="A3A3A3"/>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2" name="TextBox 1">
            <a:extLst>
              <a:ext uri="{FF2B5EF4-FFF2-40B4-BE49-F238E27FC236}">
                <a16:creationId xmlns:a16="http://schemas.microsoft.com/office/drawing/2014/main" id="{FD1378EF-9CDC-024B-992E-7EE16165B9B1}"/>
              </a:ext>
            </a:extLst>
          </p:cNvPr>
          <p:cNvSpPr txBox="1">
            <a:spLocks noChangeArrowheads="1"/>
          </p:cNvSpPr>
          <p:nvPr/>
        </p:nvSpPr>
        <p:spPr bwMode="auto">
          <a:xfrm>
            <a:off x="125413" y="4257675"/>
            <a:ext cx="391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The vapor pressure of saturated</a:t>
            </a:r>
          </a:p>
          <a:p>
            <a:pPr>
              <a:spcBef>
                <a:spcPct val="0"/>
              </a:spcBef>
              <a:buFontTx/>
              <a:buNone/>
            </a:pPr>
            <a:r>
              <a:rPr lang="en-US" altLang="en-US" sz="1800"/>
              <a:t>air (the </a:t>
            </a:r>
            <a:r>
              <a:rPr lang="en-US" altLang="en-US" sz="1800" i="1"/>
              <a:t>saturation vapor pressure</a:t>
            </a:r>
            <a:r>
              <a:rPr lang="en-US" altLang="en-US" sz="1800"/>
              <a:t>)</a:t>
            </a:r>
          </a:p>
          <a:p>
            <a:pPr>
              <a:spcBef>
                <a:spcPct val="0"/>
              </a:spcBef>
              <a:buFontTx/>
              <a:buNone/>
            </a:pPr>
            <a:r>
              <a:rPr lang="en-US" altLang="en-US" sz="1800"/>
              <a:t>depends ONLY on TEMPERATURE!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424-AC7E-6F42-B755-2B917B77B74E}"/>
              </a:ext>
            </a:extLst>
          </p:cNvPr>
          <p:cNvSpPr>
            <a:spLocks noGrp="1"/>
          </p:cNvSpPr>
          <p:nvPr>
            <p:ph type="title"/>
          </p:nvPr>
        </p:nvSpPr>
        <p:spPr>
          <a:xfrm>
            <a:off x="685800" y="304800"/>
            <a:ext cx="7772400" cy="1143000"/>
          </a:xfrm>
        </p:spPr>
        <p:txBody>
          <a:bodyPr/>
          <a:lstStyle/>
          <a:p>
            <a:r>
              <a:rPr lang="en-US" sz="3600" dirty="0"/>
              <a:t>Cloud Condensation </a:t>
            </a:r>
            <a:r>
              <a:rPr lang="en-US" sz="3600" dirty="0" err="1"/>
              <a:t>Nucleii</a:t>
            </a:r>
            <a:r>
              <a:rPr lang="en-US" sz="3600" dirty="0"/>
              <a:t> (CCN)</a:t>
            </a:r>
          </a:p>
        </p:txBody>
      </p:sp>
      <p:sp>
        <p:nvSpPr>
          <p:cNvPr id="3" name="Content Placeholder 2">
            <a:extLst>
              <a:ext uri="{FF2B5EF4-FFF2-40B4-BE49-F238E27FC236}">
                <a16:creationId xmlns:a16="http://schemas.microsoft.com/office/drawing/2014/main" id="{25E84CDE-A03E-2D42-BEDC-86F9964CBF61}"/>
              </a:ext>
            </a:extLst>
          </p:cNvPr>
          <p:cNvSpPr>
            <a:spLocks noGrp="1"/>
          </p:cNvSpPr>
          <p:nvPr>
            <p:ph idx="1"/>
          </p:nvPr>
        </p:nvSpPr>
        <p:spPr>
          <a:xfrm>
            <a:off x="685800" y="1676400"/>
            <a:ext cx="7772400" cy="4114800"/>
          </a:xfrm>
        </p:spPr>
        <p:txBody>
          <a:bodyPr/>
          <a:lstStyle/>
          <a:p>
            <a:pPr marL="0" indent="0">
              <a:buNone/>
            </a:pPr>
            <a:r>
              <a:rPr lang="en-US" sz="2800" dirty="0"/>
              <a:t>For cloud droplets to form, liquid water needs to condense onto something.</a:t>
            </a:r>
          </a:p>
          <a:p>
            <a:pPr marL="0" indent="0">
              <a:buNone/>
            </a:pPr>
            <a:endParaRPr lang="en-US" sz="2800" dirty="0"/>
          </a:p>
          <a:p>
            <a:pPr marL="0" indent="0">
              <a:buNone/>
            </a:pPr>
            <a:r>
              <a:rPr lang="en-US" sz="2800" dirty="0"/>
              <a:t>CCN include salt, soil particles, ash, dust,</a:t>
            </a:r>
          </a:p>
          <a:p>
            <a:pPr marL="0" indent="0">
              <a:buNone/>
            </a:pPr>
            <a:r>
              <a:rPr lang="en-US" sz="2800" dirty="0"/>
              <a:t>various pollutants, aerosols, etc.</a:t>
            </a:r>
          </a:p>
          <a:p>
            <a:pPr marL="0" indent="0">
              <a:buNone/>
            </a:pPr>
            <a:endParaRPr lang="en-US" sz="2800" dirty="0"/>
          </a:p>
          <a:p>
            <a:pPr marL="0" indent="0">
              <a:buNone/>
            </a:pPr>
            <a:r>
              <a:rPr lang="en-US" sz="2800" dirty="0"/>
              <a:t>In completely pristine air, cloud formation would</a:t>
            </a:r>
          </a:p>
          <a:p>
            <a:pPr marL="0" indent="0">
              <a:buNone/>
            </a:pPr>
            <a:r>
              <a:rPr lang="en-US" sz="2800" dirty="0"/>
              <a:t>be very difficult.</a:t>
            </a:r>
          </a:p>
        </p:txBody>
      </p:sp>
    </p:spTree>
    <p:extLst>
      <p:ext uri="{BB962C8B-B14F-4D97-AF65-F5344CB8AC3E}">
        <p14:creationId xmlns:p14="http://schemas.microsoft.com/office/powerpoint/2010/main" val="119478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13589_04_05.jpg">
            <a:extLst>
              <a:ext uri="{FF2B5EF4-FFF2-40B4-BE49-F238E27FC236}">
                <a16:creationId xmlns:a16="http://schemas.microsoft.com/office/drawing/2014/main" id="{1662FD11-3CE2-BB4B-B35A-74FD32CAF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3238"/>
            <a:ext cx="88392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3">
            <a:extLst>
              <a:ext uri="{FF2B5EF4-FFF2-40B4-BE49-F238E27FC236}">
                <a16:creationId xmlns:a16="http://schemas.microsoft.com/office/drawing/2014/main" id="{962A2658-8469-1D46-A35A-1BFC32D03A73}"/>
              </a:ext>
            </a:extLst>
          </p:cNvPr>
          <p:cNvSpPr txBox="1">
            <a:spLocks noChangeArrowheads="1"/>
          </p:cNvSpPr>
          <p:nvPr/>
        </p:nvSpPr>
        <p:spPr bwMode="auto">
          <a:xfrm>
            <a:off x="2033588" y="76200"/>
            <a:ext cx="5756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CONDENSATION AND TEMPERATURE</a:t>
            </a:r>
          </a:p>
        </p:txBody>
      </p:sp>
      <p:sp>
        <p:nvSpPr>
          <p:cNvPr id="24579" name="Text Box 4">
            <a:extLst>
              <a:ext uri="{FF2B5EF4-FFF2-40B4-BE49-F238E27FC236}">
                <a16:creationId xmlns:a16="http://schemas.microsoft.com/office/drawing/2014/main" id="{C02191F8-2B51-FA44-AD05-04604F45C3CF}"/>
              </a:ext>
            </a:extLst>
          </p:cNvPr>
          <p:cNvSpPr txBox="1">
            <a:spLocks noChangeArrowheads="1"/>
          </p:cNvSpPr>
          <p:nvPr/>
        </p:nvSpPr>
        <p:spPr bwMode="auto">
          <a:xfrm>
            <a:off x="1539875" y="6324600"/>
            <a:ext cx="6689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As air cools, condensation becomes more likely.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13589_04_10.jpg">
            <a:extLst>
              <a:ext uri="{FF2B5EF4-FFF2-40B4-BE49-F238E27FC236}">
                <a16:creationId xmlns:a16="http://schemas.microsoft.com/office/drawing/2014/main" id="{A3C2EC79-8EC6-8B4C-9D33-0B049FA63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975"/>
            <a:ext cx="44196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3">
            <a:extLst>
              <a:ext uri="{FF2B5EF4-FFF2-40B4-BE49-F238E27FC236}">
                <a16:creationId xmlns:a16="http://schemas.microsoft.com/office/drawing/2014/main" id="{5AFD16FC-A1FD-6041-B62A-7AFD06192E4F}"/>
              </a:ext>
            </a:extLst>
          </p:cNvPr>
          <p:cNvSpPr txBox="1">
            <a:spLocks noChangeArrowheads="1"/>
          </p:cNvSpPr>
          <p:nvPr/>
        </p:nvSpPr>
        <p:spPr bwMode="auto">
          <a:xfrm>
            <a:off x="381000" y="381000"/>
            <a:ext cx="3300413"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SATURATION VAPOR</a:t>
            </a:r>
          </a:p>
          <a:p>
            <a:pPr algn="ctr">
              <a:spcBef>
                <a:spcPct val="0"/>
              </a:spcBef>
              <a:buFontTx/>
              <a:buNone/>
            </a:pPr>
            <a:r>
              <a:rPr lang="en-US" altLang="en-US" sz="2400"/>
              <a:t>PRESSURE AND</a:t>
            </a:r>
          </a:p>
          <a:p>
            <a:pPr algn="ctr">
              <a:spcBef>
                <a:spcPct val="0"/>
              </a:spcBef>
              <a:buFontTx/>
              <a:buNone/>
            </a:pPr>
            <a:r>
              <a:rPr lang="en-US" altLang="en-US" sz="2400"/>
              <a:t> TEMPERATURE</a:t>
            </a:r>
          </a:p>
        </p:txBody>
      </p:sp>
      <p:sp>
        <p:nvSpPr>
          <p:cNvPr id="22531" name="Rectangle 1">
            <a:extLst>
              <a:ext uri="{FF2B5EF4-FFF2-40B4-BE49-F238E27FC236}">
                <a16:creationId xmlns:a16="http://schemas.microsoft.com/office/drawing/2014/main" id="{679C24CC-BF52-BB40-A43C-7852D86BAFB0}"/>
              </a:ext>
            </a:extLst>
          </p:cNvPr>
          <p:cNvSpPr>
            <a:spLocks noChangeArrowheads="1"/>
          </p:cNvSpPr>
          <p:nvPr/>
        </p:nvSpPr>
        <p:spPr bwMode="auto">
          <a:xfrm>
            <a:off x="5410200" y="533400"/>
            <a:ext cx="1600200" cy="2286000"/>
          </a:xfrm>
          <a:prstGeom prst="rect">
            <a:avLst/>
          </a:prstGeom>
          <a:solidFill>
            <a:srgbClr val="A7A7A7"/>
          </a:solidFill>
          <a:ln w="9525">
            <a:solidFill>
              <a:srgbClr val="A3A3A3"/>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sp>
        <p:nvSpPr>
          <p:cNvPr id="2" name="TextBox 1">
            <a:extLst>
              <a:ext uri="{FF2B5EF4-FFF2-40B4-BE49-F238E27FC236}">
                <a16:creationId xmlns:a16="http://schemas.microsoft.com/office/drawing/2014/main" id="{FD1378EF-9CDC-024B-992E-7EE16165B9B1}"/>
              </a:ext>
            </a:extLst>
          </p:cNvPr>
          <p:cNvSpPr txBox="1">
            <a:spLocks noChangeArrowheads="1"/>
          </p:cNvSpPr>
          <p:nvPr/>
        </p:nvSpPr>
        <p:spPr bwMode="auto">
          <a:xfrm>
            <a:off x="177006" y="2819400"/>
            <a:ext cx="391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The vapor pressure of saturated</a:t>
            </a:r>
          </a:p>
          <a:p>
            <a:pPr>
              <a:spcBef>
                <a:spcPct val="0"/>
              </a:spcBef>
              <a:buFontTx/>
              <a:buNone/>
            </a:pPr>
            <a:r>
              <a:rPr lang="en-US" altLang="en-US" sz="1800" dirty="0"/>
              <a:t>air (the </a:t>
            </a:r>
            <a:r>
              <a:rPr lang="en-US" altLang="en-US" sz="1800" i="1" dirty="0"/>
              <a:t>saturation vapor pressure</a:t>
            </a:r>
            <a:r>
              <a:rPr lang="en-US" altLang="en-US" sz="1800" dirty="0"/>
              <a:t>)</a:t>
            </a:r>
          </a:p>
          <a:p>
            <a:pPr>
              <a:spcBef>
                <a:spcPct val="0"/>
              </a:spcBef>
              <a:buFontTx/>
              <a:buNone/>
            </a:pPr>
            <a:r>
              <a:rPr lang="en-US" altLang="en-US" sz="1800" dirty="0"/>
              <a:t>depends ONLY on TEMPERATURE!</a:t>
            </a:r>
          </a:p>
        </p:txBody>
      </p:sp>
      <p:sp>
        <p:nvSpPr>
          <p:cNvPr id="3" name="Left Arrow 2">
            <a:extLst>
              <a:ext uri="{FF2B5EF4-FFF2-40B4-BE49-F238E27FC236}">
                <a16:creationId xmlns:a16="http://schemas.microsoft.com/office/drawing/2014/main" id="{9EC96912-1F8C-EE45-9C73-2CFEBB376FD8}"/>
              </a:ext>
            </a:extLst>
          </p:cNvPr>
          <p:cNvSpPr/>
          <p:nvPr/>
        </p:nvSpPr>
        <p:spPr bwMode="auto">
          <a:xfrm>
            <a:off x="6705600" y="5105400"/>
            <a:ext cx="838200" cy="228600"/>
          </a:xfrm>
          <a:prstGeom prst="leftArrow">
            <a:avLst/>
          </a:prstGeom>
          <a:gradFill flip="none" rotWithShape="1">
            <a:gsLst>
              <a:gs pos="0">
                <a:srgbClr val="00B0F0"/>
              </a:gs>
              <a:gs pos="50000">
                <a:schemeClr val="accent1">
                  <a:lumMod val="45000"/>
                  <a:lumOff val="55000"/>
                </a:schemeClr>
              </a:gs>
              <a:gs pos="100000">
                <a:srgbClr val="FF0000"/>
              </a:gs>
            </a:gsLst>
            <a:lin ang="0" scaled="1"/>
            <a:tileRect/>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0B1226D7-809B-094F-B92D-F5BF0BD1C42F}"/>
              </a:ext>
            </a:extLst>
          </p:cNvPr>
          <p:cNvSpPr txBox="1"/>
          <p:nvPr/>
        </p:nvSpPr>
        <p:spPr>
          <a:xfrm>
            <a:off x="656271" y="4495800"/>
            <a:ext cx="2954655" cy="1200329"/>
          </a:xfrm>
          <a:prstGeom prst="rect">
            <a:avLst/>
          </a:prstGeom>
          <a:noFill/>
        </p:spPr>
        <p:txBody>
          <a:bodyPr wrap="none" rtlCol="0">
            <a:spAutoFit/>
          </a:bodyPr>
          <a:lstStyle/>
          <a:p>
            <a:r>
              <a:rPr lang="en-US" sz="1800" dirty="0"/>
              <a:t>Cooling the air lowers the </a:t>
            </a:r>
          </a:p>
          <a:p>
            <a:r>
              <a:rPr lang="en-US" sz="1800" dirty="0"/>
              <a:t>saturation vapor pressure,</a:t>
            </a:r>
          </a:p>
          <a:p>
            <a:r>
              <a:rPr lang="en-US" sz="1800" dirty="0"/>
              <a:t>making condensation more</a:t>
            </a:r>
          </a:p>
          <a:p>
            <a:r>
              <a:rPr lang="en-US" sz="1800" dirty="0"/>
              <a:t>likely</a:t>
            </a:r>
          </a:p>
        </p:txBody>
      </p:sp>
    </p:spTree>
    <p:extLst>
      <p:ext uri="{BB962C8B-B14F-4D97-AF65-F5344CB8AC3E}">
        <p14:creationId xmlns:p14="http://schemas.microsoft.com/office/powerpoint/2010/main" val="17319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21526</TotalTime>
  <Words>1673</Words>
  <Application>Microsoft Macintosh PowerPoint</Application>
  <PresentationFormat>On-screen Show (4:3)</PresentationFormat>
  <Paragraphs>261</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 Unicode MS</vt:lpstr>
      <vt:lpstr>Arial</vt:lpstr>
      <vt:lpstr>Calibri</vt:lpstr>
      <vt:lpstr>Cambria Math</vt:lpstr>
      <vt:lpstr>Blank Presentation</vt:lpstr>
      <vt:lpstr>PowerPoint Presentation</vt:lpstr>
      <vt:lpstr>Water in the Atmosphere</vt:lpstr>
      <vt:lpstr>PowerPoint Presentation</vt:lpstr>
      <vt:lpstr>PowerPoint Presentation</vt:lpstr>
      <vt:lpstr>PowerPoint Presentation</vt:lpstr>
      <vt:lpstr>PowerPoint Presentation</vt:lpstr>
      <vt:lpstr>Cloud Condensation Nucleii (CCN)</vt:lpstr>
      <vt:lpstr>PowerPoint Presentation</vt:lpstr>
      <vt:lpstr>PowerPoint Presentation</vt:lpstr>
      <vt:lpstr>PowerPoint Presentation</vt:lpstr>
      <vt:lpstr>PowerPoint Presentation</vt:lpstr>
      <vt:lpstr>PowerPoint Presentation</vt:lpstr>
      <vt:lpstr>Relative Humidity (RH)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Psychrometer</vt:lpstr>
      <vt:lpstr>Summary of Humidity Variables</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Davis</dc:creator>
  <cp:lastModifiedBy>Davis, Robert E (red3u)</cp:lastModifiedBy>
  <cp:revision>49</cp:revision>
  <dcterms:created xsi:type="dcterms:W3CDTF">2007-02-08T17:04:28Z</dcterms:created>
  <dcterms:modified xsi:type="dcterms:W3CDTF">2022-02-14T15:39:49Z</dcterms:modified>
</cp:coreProperties>
</file>