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84" r:id="rId2"/>
    <p:sldId id="271" r:id="rId3"/>
    <p:sldId id="272" r:id="rId4"/>
    <p:sldId id="298" r:id="rId5"/>
    <p:sldId id="285" r:id="rId6"/>
    <p:sldId id="257" r:id="rId7"/>
    <p:sldId id="299" r:id="rId8"/>
    <p:sldId id="446" r:id="rId9"/>
    <p:sldId id="452" r:id="rId10"/>
    <p:sldId id="439" r:id="rId11"/>
    <p:sldId id="260" r:id="rId12"/>
    <p:sldId id="286" r:id="rId13"/>
    <p:sldId id="287" r:id="rId14"/>
    <p:sldId id="277" r:id="rId15"/>
    <p:sldId id="278" r:id="rId16"/>
    <p:sldId id="296" r:id="rId17"/>
    <p:sldId id="297" r:id="rId18"/>
    <p:sldId id="453" r:id="rId19"/>
    <p:sldId id="454" r:id="rId20"/>
    <p:sldId id="288" r:id="rId21"/>
    <p:sldId id="289" r:id="rId22"/>
    <p:sldId id="290" r:id="rId23"/>
    <p:sldId id="264" r:id="rId24"/>
    <p:sldId id="291" r:id="rId25"/>
    <p:sldId id="455" r:id="rId26"/>
    <p:sldId id="292" r:id="rId27"/>
    <p:sldId id="293" r:id="rId28"/>
    <p:sldId id="280" r:id="rId29"/>
    <p:sldId id="295" r:id="rId30"/>
    <p:sldId id="281" r:id="rId31"/>
    <p:sldId id="456"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694"/>
  </p:normalViewPr>
  <p:slideViewPr>
    <p:cSldViewPr snapToGrid="0">
      <p:cViewPr varScale="1">
        <p:scale>
          <a:sx n="117" d="100"/>
          <a:sy n="117" d="100"/>
        </p:scale>
        <p:origin x="54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5" d="100"/>
          <a:sy n="95" d="100"/>
        </p:scale>
        <p:origin x="-22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F2EE9D9-DD5F-5E49-AE86-1790125C87E7}"/>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a:extLst>
              <a:ext uri="{FF2B5EF4-FFF2-40B4-BE49-F238E27FC236}">
                <a16:creationId xmlns:a16="http://schemas.microsoft.com/office/drawing/2014/main" id="{155461CA-3ACD-F946-9435-E9A6EB0124B8}"/>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5124" name="Rectangle 4">
            <a:extLst>
              <a:ext uri="{FF2B5EF4-FFF2-40B4-BE49-F238E27FC236}">
                <a16:creationId xmlns:a16="http://schemas.microsoft.com/office/drawing/2014/main" id="{CC3E1CAD-2E87-9042-8118-50B383CA6A0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a:extLst>
              <a:ext uri="{FF2B5EF4-FFF2-40B4-BE49-F238E27FC236}">
                <a16:creationId xmlns:a16="http://schemas.microsoft.com/office/drawing/2014/main" id="{4C15A585-D790-A544-AABF-7BD7CC924449}"/>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2611D007-5407-8548-978A-21927D52DC7A}"/>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a:extLst>
              <a:ext uri="{FF2B5EF4-FFF2-40B4-BE49-F238E27FC236}">
                <a16:creationId xmlns:a16="http://schemas.microsoft.com/office/drawing/2014/main" id="{3D2E3281-CA4A-4A40-8BB9-41B742ECCD7B}"/>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9D23A8A5-437F-F940-96E9-BE722B35A08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5C0AF868-B45E-9849-9452-AA730B2B59E1}"/>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a:extLst>
              <a:ext uri="{FF2B5EF4-FFF2-40B4-BE49-F238E27FC236}">
                <a16:creationId xmlns:a16="http://schemas.microsoft.com/office/drawing/2014/main" id="{5F05402F-C7B8-6B4E-B612-7F5206D1BA7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540</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19.4 Haze, smoke (particulate matter), and other pollutants cover the Los Angeles skyline during the summer of 2009.</a:t>
            </a:r>
          </a:p>
        </p:txBody>
      </p:sp>
      <p:sp>
        <p:nvSpPr>
          <p:cNvPr id="15363" name="Slide Number Placeholder 3">
            <a:extLst>
              <a:ext uri="{FF2B5EF4-FFF2-40B4-BE49-F238E27FC236}">
                <a16:creationId xmlns:a16="http://schemas.microsoft.com/office/drawing/2014/main" id="{B52DC178-BB5E-054C-B3F8-937B142F566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21AD382-EA4A-384B-B80C-DEC8BBF58572}"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3865EE1A-73BB-7A4E-8DDA-D6969E0375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686FF0-5683-D14C-93E6-F3851CDAD7EA}" type="slidenum">
              <a:rPr lang="en-US" altLang="en-US" sz="1200"/>
              <a:pPr/>
              <a:t>15</a:t>
            </a:fld>
            <a:endParaRPr lang="en-US" altLang="en-US" sz="1200"/>
          </a:p>
        </p:txBody>
      </p:sp>
      <p:sp>
        <p:nvSpPr>
          <p:cNvPr id="48130" name="Rectangle 2">
            <a:extLst>
              <a:ext uri="{FF2B5EF4-FFF2-40B4-BE49-F238E27FC236}">
                <a16:creationId xmlns:a16="http://schemas.microsoft.com/office/drawing/2014/main" id="{4C9A45DF-52C0-D843-9A35-FA990F4752B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795" name="Rectangle 3">
            <a:extLst>
              <a:ext uri="{FF2B5EF4-FFF2-40B4-BE49-F238E27FC236}">
                <a16:creationId xmlns:a16="http://schemas.microsoft.com/office/drawing/2014/main" id="{C5933385-5ED8-4F4D-9BC9-0496E14AB5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1AADBB6E-945F-9C4D-BE4B-23BA03C34CE1}"/>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a:extLst>
              <a:ext uri="{FF2B5EF4-FFF2-40B4-BE49-F238E27FC236}">
                <a16:creationId xmlns:a16="http://schemas.microsoft.com/office/drawing/2014/main" id="{4CE3E534-E1DA-F546-90E7-CB8EE4EFAC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549</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19.13 The number of unhealthful days (by county) across the United States for any one of the five </a:t>
            </a:r>
            <a:r>
              <a:rPr lang="ja-JP" altLang="en-US">
                <a:latin typeface="Calibri" panose="020F0502020204030204" pitchFamily="34" charset="0"/>
                <a:ea typeface="ＭＳ Ｐゴシック" panose="020B0600070205080204" pitchFamily="34" charset="-128"/>
              </a:rPr>
              <a:t>“</a:t>
            </a:r>
            <a:r>
              <a:rPr lang="en-US" altLang="ja-JP">
                <a:latin typeface="Calibri" panose="020F0502020204030204" pitchFamily="34" charset="0"/>
                <a:ea typeface="ＭＳ Ｐゴシック" panose="020B0600070205080204" pitchFamily="34" charset="-128"/>
              </a:rPr>
              <a:t>criteria pollutants</a:t>
            </a:r>
            <a:r>
              <a:rPr lang="ja-JP" altLang="en-US">
                <a:latin typeface="Calibri" panose="020F0502020204030204" pitchFamily="34" charset="0"/>
                <a:ea typeface="ＭＳ Ｐゴシック" panose="020B0600070205080204" pitchFamily="34" charset="-128"/>
              </a:rPr>
              <a:t>”</a:t>
            </a:r>
            <a:r>
              <a:rPr lang="en-US" altLang="ja-JP">
                <a:latin typeface="Calibri" panose="020F0502020204030204" pitchFamily="34" charset="0"/>
                <a:ea typeface="ＭＳ Ｐゴシック" panose="020B0600070205080204" pitchFamily="34" charset="-128"/>
              </a:rPr>
              <a:t> (CO, SO2, NO2, O3, and particulate matter) during 2013. (Data courtesy of United States Environmental Protection Agency.)</a:t>
            </a:r>
            <a:endParaRPr lang="en-US" altLang="en-US">
              <a:latin typeface="Calibri" panose="020F0502020204030204" pitchFamily="34" charset="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5E38EE22-DAE9-8C44-B640-99B44012B9D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F3A57D2-B293-754F-8CAB-A3B1ED06DDD9}"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588393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C76EFF22-9C18-7F42-8FE7-2E6D3F1F9BF0}"/>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Notes Placeholder 2">
            <a:extLst>
              <a:ext uri="{FF2B5EF4-FFF2-40B4-BE49-F238E27FC236}">
                <a16:creationId xmlns:a16="http://schemas.microsoft.com/office/drawing/2014/main" id="{DADF195C-87EB-B84A-B5CE-D6A0A4C8F37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551</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19.15 If each chimney emits a puff of smoke every second, then where the wind speed is low (a), the smoke puffs are closer together and more concentrated. Where the wind speed is greater (b), the smoke puffs are farther apart and more diluted as turbulent eddies mix the smoke with the surrounding air.</a:t>
            </a:r>
          </a:p>
        </p:txBody>
      </p:sp>
      <p:sp>
        <p:nvSpPr>
          <p:cNvPr id="35843" name="Slide Number Placeholder 3">
            <a:extLst>
              <a:ext uri="{FF2B5EF4-FFF2-40B4-BE49-F238E27FC236}">
                <a16:creationId xmlns:a16="http://schemas.microsoft.com/office/drawing/2014/main" id="{F38BE824-6A07-6546-89F8-9FED600CBD9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E443140-3329-354D-8699-357B717C5FD8}"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C140FB3E-3D8D-5C49-B28B-9FB0EE652FF4}"/>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a:extLst>
              <a:ext uri="{FF2B5EF4-FFF2-40B4-BE49-F238E27FC236}">
                <a16:creationId xmlns:a16="http://schemas.microsoft.com/office/drawing/2014/main" id="{CD9A7186-BAA7-2545-9653-8FA117A1C4B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551</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19.16 (a) During the afternoon, when the atmosphere is most unstable, pollutants rise, mix, and disperse downwind. (b) At night when a radiation inversion exists, pollutants from the shorter stacks are trapped within the inversion, while pollutants from the taller stack, above the inversion, are able to rise and disperse downwind.</a:t>
            </a:r>
          </a:p>
        </p:txBody>
      </p:sp>
      <p:sp>
        <p:nvSpPr>
          <p:cNvPr id="37891" name="Slide Number Placeholder 3">
            <a:extLst>
              <a:ext uri="{FF2B5EF4-FFF2-40B4-BE49-F238E27FC236}">
                <a16:creationId xmlns:a16="http://schemas.microsoft.com/office/drawing/2014/main" id="{C4EF5495-AA24-FB4D-BB15-B130F483AA1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0D13991-C000-6742-8AD7-0CF49E4F6752}" type="slidenum">
              <a:rPr lang="en-US" altLang="en-US" sz="1200">
                <a:latin typeface="Calibri" panose="020F0502020204030204" pitchFamily="34" charset="0"/>
              </a:rPr>
              <a:pPr eaLnBrk="1" hangingPunct="1"/>
              <a:t>21</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333BB61-DD7E-8F45-81CF-2B16C4A90004}"/>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a:extLst>
              <a:ext uri="{FF2B5EF4-FFF2-40B4-BE49-F238E27FC236}">
                <a16:creationId xmlns:a16="http://schemas.microsoft.com/office/drawing/2014/main" id="{1DA452A0-67B5-EE47-A68E-FD2784B578B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552</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19.17 The inversion layer acts as a lid on the pollutants below. If the inversion lowers, the mixing depth decreases and the pollutants are concentrated within a smaller volume.</a:t>
            </a:r>
          </a:p>
        </p:txBody>
      </p:sp>
      <p:sp>
        <p:nvSpPr>
          <p:cNvPr id="39939" name="Slide Number Placeholder 3">
            <a:extLst>
              <a:ext uri="{FF2B5EF4-FFF2-40B4-BE49-F238E27FC236}">
                <a16:creationId xmlns:a16="http://schemas.microsoft.com/office/drawing/2014/main" id="{CD621C5C-BA97-A141-89BA-B3B264120FD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4E785C0-6A2F-1640-AA4E-FDC260AD0025}" type="slidenum">
              <a:rPr lang="en-US" altLang="en-US" sz="1200">
                <a:latin typeface="Calibri" panose="020F0502020204030204" pitchFamily="34" charset="0"/>
              </a:rPr>
              <a:pPr eaLnBrk="1" hangingPunct="1"/>
              <a:t>22</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0320755-A781-DF46-B8EE-3F0CDCF78D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EBB904-701E-1F4E-A340-7A054656F232}" type="slidenum">
              <a:rPr lang="en-US" altLang="en-US" sz="1200"/>
              <a:pPr/>
              <a:t>23</a:t>
            </a:fld>
            <a:endParaRPr lang="en-US" altLang="en-US" sz="1200"/>
          </a:p>
        </p:txBody>
      </p:sp>
      <p:sp>
        <p:nvSpPr>
          <p:cNvPr id="20482" name="Rectangle 2">
            <a:extLst>
              <a:ext uri="{FF2B5EF4-FFF2-40B4-BE49-F238E27FC236}">
                <a16:creationId xmlns:a16="http://schemas.microsoft.com/office/drawing/2014/main" id="{64CEA1CF-4BAE-2247-9F6A-80E25B6FAE46}"/>
              </a:ext>
            </a:extLst>
          </p:cNvPr>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41988" name="Rectangle 3">
            <a:extLst>
              <a:ext uri="{FF2B5EF4-FFF2-40B4-BE49-F238E27FC236}">
                <a16:creationId xmlns:a16="http://schemas.microsoft.com/office/drawing/2014/main" id="{C3E40CFA-E977-8248-8051-EF8EE6A51DD3}"/>
              </a:ext>
            </a:extLst>
          </p:cNvPr>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rPr>
              <a:t>A thick layer of smoke and haze covers Santiago, Chile.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8190B060-83A9-F34C-B585-524ACEB9818C}"/>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a:extLst>
              <a:ext uri="{FF2B5EF4-FFF2-40B4-BE49-F238E27FC236}">
                <a16:creationId xmlns:a16="http://schemas.microsoft.com/office/drawing/2014/main" id="{803B6DB8-6C55-8B4B-9BB9-974D4DD6AE1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553</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3 As the vertical temperature profile changes during the course of a day (a through e), the pattern of smoke emitted from the stack changes as well.</a:t>
            </a:r>
          </a:p>
        </p:txBody>
      </p:sp>
      <p:sp>
        <p:nvSpPr>
          <p:cNvPr id="44035" name="Slide Number Placeholder 3">
            <a:extLst>
              <a:ext uri="{FF2B5EF4-FFF2-40B4-BE49-F238E27FC236}">
                <a16:creationId xmlns:a16="http://schemas.microsoft.com/office/drawing/2014/main" id="{3793B3C7-927E-1142-B4CF-D42EE96B228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3B14040-E302-B743-A511-0E82E3A6708A}"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FE49936F-46BA-A24F-B789-C8C35BA558F9}"/>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a:extLst>
              <a:ext uri="{FF2B5EF4-FFF2-40B4-BE49-F238E27FC236}">
                <a16:creationId xmlns:a16="http://schemas.microsoft.com/office/drawing/2014/main" id="{BC80ABF3-74D0-1341-B6C4-75CBCC44DBA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554</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19.20 At night, cold air and pollutants drain downhill and settle in lowlying valleys.</a:t>
            </a:r>
          </a:p>
        </p:txBody>
      </p:sp>
      <p:sp>
        <p:nvSpPr>
          <p:cNvPr id="46083" name="Slide Number Placeholder 3">
            <a:extLst>
              <a:ext uri="{FF2B5EF4-FFF2-40B4-BE49-F238E27FC236}">
                <a16:creationId xmlns:a16="http://schemas.microsoft.com/office/drawing/2014/main" id="{EB3E591F-21C8-3141-96A2-9F69CF5472D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B725446-04DA-594D-B6FE-C6CE62CAF3C3}"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3A807CC-6523-1640-B80B-63C33C2E4E76}"/>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a:extLst>
              <a:ext uri="{FF2B5EF4-FFF2-40B4-BE49-F238E27FC236}">
                <a16:creationId xmlns:a16="http://schemas.microsoft.com/office/drawing/2014/main" id="{3BA6F621-72EE-9040-A0C3-446A9DF7372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557</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19.23 On a clear, relatively calm night, a weak country breeze carries pollutants from the outskirts into the city, where they concentrate and rise due to the warmth of the city</a:t>
            </a:r>
            <a:r>
              <a:rPr lang="ja-JP" altLang="en-US">
                <a:latin typeface="Calibri" panose="020F0502020204030204" pitchFamily="34" charset="0"/>
                <a:ea typeface="ＭＳ Ｐゴシック" panose="020B0600070205080204" pitchFamily="34" charset="-128"/>
              </a:rPr>
              <a:t>’</a:t>
            </a:r>
            <a:r>
              <a:rPr lang="en-US" altLang="ja-JP">
                <a:latin typeface="Calibri" panose="020F0502020204030204" pitchFamily="34" charset="0"/>
                <a:ea typeface="ＭＳ Ｐゴシック" panose="020B0600070205080204" pitchFamily="34" charset="-128"/>
              </a:rPr>
              <a:t>s urban heat island. This effect may produce a pollution (or dust) dome from the suburbs to the center of town.</a:t>
            </a:r>
            <a:endParaRPr lang="en-US" altLang="en-US">
              <a:latin typeface="Calibri" panose="020F0502020204030204" pitchFamily="34" charset="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5C5649CF-6E7B-224C-BFF7-0846B175B40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65DDA73-E3D8-D14A-B932-BA652D108E4D}" type="slidenum">
              <a:rPr lang="en-US" altLang="en-US" sz="1200">
                <a:latin typeface="Calibri" panose="020F0502020204030204" pitchFamily="34" charset="0"/>
              </a:rPr>
              <a:pPr eaLnBrk="1" hangingPunct="1"/>
              <a:t>27</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47185DC-A42F-0B47-A054-DCEBFA6BDF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592AD2-69D2-0045-B870-79B65BEB97C6}" type="slidenum">
              <a:rPr lang="en-US" altLang="en-US" sz="1200"/>
              <a:pPr/>
              <a:t>28</a:t>
            </a:fld>
            <a:endParaRPr lang="en-US" altLang="en-US" sz="1200"/>
          </a:p>
        </p:txBody>
      </p:sp>
      <p:sp>
        <p:nvSpPr>
          <p:cNvPr id="52226" name="Rectangle 2">
            <a:extLst>
              <a:ext uri="{FF2B5EF4-FFF2-40B4-BE49-F238E27FC236}">
                <a16:creationId xmlns:a16="http://schemas.microsoft.com/office/drawing/2014/main" id="{C719D857-8E6B-7948-B682-5A68AED56860}"/>
              </a:ext>
            </a:extLst>
          </p:cNvPr>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50180" name="Rectangle 3">
            <a:extLst>
              <a:ext uri="{FF2B5EF4-FFF2-40B4-BE49-F238E27FC236}">
                <a16:creationId xmlns:a16="http://schemas.microsoft.com/office/drawing/2014/main" id="{BD12BC62-3339-6E40-8D04-7096BAFB272F}"/>
              </a:ext>
            </a:extLst>
          </p:cNvPr>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endPar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B39D22CC-3C83-D94E-829B-355BC30A14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E9C40E-AA58-8841-B635-78DA7CBEB198}" type="slidenum">
              <a:rPr lang="en-US" altLang="en-US" sz="1200"/>
              <a:pPr/>
              <a:t>2</a:t>
            </a:fld>
            <a:endParaRPr lang="en-US" altLang="en-US" sz="1200"/>
          </a:p>
        </p:txBody>
      </p:sp>
      <p:sp>
        <p:nvSpPr>
          <p:cNvPr id="33794" name="Rectangle 2">
            <a:extLst>
              <a:ext uri="{FF2B5EF4-FFF2-40B4-BE49-F238E27FC236}">
                <a16:creationId xmlns:a16="http://schemas.microsoft.com/office/drawing/2014/main" id="{FB07947E-18F8-8448-92D1-40334FFBB639}"/>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411" name="Rectangle 3">
            <a:extLst>
              <a:ext uri="{FF2B5EF4-FFF2-40B4-BE49-F238E27FC236}">
                <a16:creationId xmlns:a16="http://schemas.microsoft.com/office/drawing/2014/main" id="{9EE34FE6-75AA-5541-9B4F-2BCA952DDBE9}"/>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a:solidFill>
                  <a:srgbClr val="FFFFFF"/>
                </a:solidFill>
                <a:latin typeface="Arial" panose="020B0604020202020204" pitchFamily="34" charset="0"/>
                <a:ea typeface="ＭＳ Ｐゴシック" panose="020B0600070205080204" pitchFamily="34" charset="-128"/>
              </a:rPr>
              <a:t>ACTIVE FIGURE 18.3 </a:t>
            </a:r>
            <a:r>
              <a:rPr lang="en-US" altLang="en-US">
                <a:solidFill>
                  <a:srgbClr val="000000"/>
                </a:solidFill>
                <a:latin typeface="Arial" panose="020B0604020202020204" pitchFamily="34" charset="0"/>
                <a:ea typeface="ＭＳ Ｐゴシック" panose="020B0600070205080204" pitchFamily="34" charset="-128"/>
              </a:rPr>
              <a:t>(a) Denver, Colorado, on a clear day, and (b) on a day when particulate matter and other pollutants greatly reduce</a:t>
            </a:r>
          </a:p>
          <a:p>
            <a:pPr eaLnBrk="1" hangingPunct="1"/>
            <a:r>
              <a:rPr lang="en-US" altLang="en-US">
                <a:solidFill>
                  <a:srgbClr val="000000"/>
                </a:solidFill>
                <a:latin typeface="Arial" panose="020B0604020202020204" pitchFamily="34" charset="0"/>
                <a:ea typeface="ＭＳ Ｐゴシック" panose="020B0600070205080204" pitchFamily="34" charset="-128"/>
              </a:rPr>
              <a:t>visibility. Visit the Meteorology Resource Center to view this and other active figures at academic.cengage.com/login</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3B0E576A-F5F2-4A46-BEE9-ABADF3129761}"/>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a:extLst>
              <a:ext uri="{FF2B5EF4-FFF2-40B4-BE49-F238E27FC236}">
                <a16:creationId xmlns:a16="http://schemas.microsoft.com/office/drawing/2014/main" id="{C18F397B-3E9F-0840-BFE9-8190BA44358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555</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19.22 Weather patterns associated with poor, fair, and good air pollution dispersion.</a:t>
            </a:r>
          </a:p>
        </p:txBody>
      </p:sp>
      <p:sp>
        <p:nvSpPr>
          <p:cNvPr id="52227" name="Slide Number Placeholder 3">
            <a:extLst>
              <a:ext uri="{FF2B5EF4-FFF2-40B4-BE49-F238E27FC236}">
                <a16:creationId xmlns:a16="http://schemas.microsoft.com/office/drawing/2014/main" id="{E36FED71-0F65-724A-A9A6-93AEBF6CFBB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ABA0B2-2DA3-7C41-8BA7-245F3192486F}" type="slidenum">
              <a:rPr lang="en-US" altLang="en-US" sz="1200">
                <a:latin typeface="Calibri" panose="020F0502020204030204" pitchFamily="34" charset="0"/>
              </a:rPr>
              <a:pPr eaLnBrk="1" hangingPunct="1"/>
              <a:t>29</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D5C7DC8F-522F-FD42-B211-777A711E72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559059-A30B-8B45-87D7-4F8BCB3F5D13}" type="slidenum">
              <a:rPr lang="en-US" altLang="en-US" sz="1200"/>
              <a:pPr/>
              <a:t>30</a:t>
            </a:fld>
            <a:endParaRPr lang="en-US" altLang="en-US" sz="1200"/>
          </a:p>
        </p:txBody>
      </p:sp>
      <p:sp>
        <p:nvSpPr>
          <p:cNvPr id="57346" name="Rectangle 2">
            <a:extLst>
              <a:ext uri="{FF2B5EF4-FFF2-40B4-BE49-F238E27FC236}">
                <a16:creationId xmlns:a16="http://schemas.microsoft.com/office/drawing/2014/main" id="{8E7D750F-D334-FC4F-9CFD-FB706E7CF86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275" name="Rectangle 3">
            <a:extLst>
              <a:ext uri="{FF2B5EF4-FFF2-40B4-BE49-F238E27FC236}">
                <a16:creationId xmlns:a16="http://schemas.microsoft.com/office/drawing/2014/main" id="{A4E81099-267F-C04E-8E8D-D10541EEC1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FCF96D48-E875-5F44-A917-F5BCBC4B39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FC9007-6B80-3E42-BDAC-07F22372294E}" type="slidenum">
              <a:rPr lang="en-US" altLang="en-US" sz="1200"/>
              <a:pPr/>
              <a:t>3</a:t>
            </a:fld>
            <a:endParaRPr lang="en-US" altLang="en-US" sz="1200"/>
          </a:p>
        </p:txBody>
      </p:sp>
      <p:sp>
        <p:nvSpPr>
          <p:cNvPr id="35842" name="Rectangle 2">
            <a:extLst>
              <a:ext uri="{FF2B5EF4-FFF2-40B4-BE49-F238E27FC236}">
                <a16:creationId xmlns:a16="http://schemas.microsoft.com/office/drawing/2014/main" id="{69B57379-C9FD-BB47-B9F8-26F857B85C00}"/>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459" name="Rectangle 3">
            <a:extLst>
              <a:ext uri="{FF2B5EF4-FFF2-40B4-BE49-F238E27FC236}">
                <a16:creationId xmlns:a16="http://schemas.microsoft.com/office/drawing/2014/main" id="{AE28FDD8-D9D8-DD4E-9B9D-D99FCFCB7E08}"/>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a:solidFill>
                  <a:srgbClr val="FFFFFF"/>
                </a:solidFill>
                <a:latin typeface="Arial" panose="020B0604020202020204" pitchFamily="34" charset="0"/>
                <a:ea typeface="ＭＳ Ｐゴシック" panose="020B0600070205080204" pitchFamily="34" charset="-128"/>
              </a:rPr>
              <a:t>ACTIVE FIGURE 18.3 </a:t>
            </a:r>
            <a:r>
              <a:rPr lang="en-US" altLang="en-US">
                <a:solidFill>
                  <a:srgbClr val="000000"/>
                </a:solidFill>
                <a:latin typeface="Arial" panose="020B0604020202020204" pitchFamily="34" charset="0"/>
                <a:ea typeface="ＭＳ Ｐゴシック" panose="020B0600070205080204" pitchFamily="34" charset="-128"/>
              </a:rPr>
              <a:t>(a) Denver, Colorado, on a clear day, and (b) on a day when particulate matter and other pollutants greatly reduce</a:t>
            </a:r>
          </a:p>
          <a:p>
            <a:pPr eaLnBrk="1" hangingPunct="1"/>
            <a:r>
              <a:rPr lang="en-US" altLang="en-US">
                <a:solidFill>
                  <a:srgbClr val="000000"/>
                </a:solidFill>
                <a:latin typeface="Arial" panose="020B0604020202020204" pitchFamily="34" charset="0"/>
                <a:ea typeface="ＭＳ Ｐゴシック" panose="020B0600070205080204" pitchFamily="34" charset="-128"/>
              </a:rPr>
              <a:t>visibility. Visit the Meteorology Resource Center to view this and other active figures at academic.cengage.com/login</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57D76A9C-E1A7-764B-AA4D-62CAA8DF591A}"/>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a:extLst>
              <a:ext uri="{FF2B5EF4-FFF2-40B4-BE49-F238E27FC236}">
                <a16:creationId xmlns:a16="http://schemas.microsoft.com/office/drawing/2014/main" id="{63425361-6E05-8E40-8293-3FA2FE4581A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539</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19.3 Estimates of emissions of the primary air pollutants in the United States on a per-weight basis as of 2013. (Data courtesy of United States Environmental Protection Agency.)</a:t>
            </a:r>
          </a:p>
        </p:txBody>
      </p:sp>
      <p:sp>
        <p:nvSpPr>
          <p:cNvPr id="21507" name="Slide Number Placeholder 3">
            <a:extLst>
              <a:ext uri="{FF2B5EF4-FFF2-40B4-BE49-F238E27FC236}">
                <a16:creationId xmlns:a16="http://schemas.microsoft.com/office/drawing/2014/main" id="{1D2D2AA0-DA19-DD46-B16C-8DCFB51E35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1076B54-2610-DA4A-BE9E-5CB4C3D19341}"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C5755C5-423C-2547-ABA5-AD633A0079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CCA8EF-2667-EC45-A2C9-A020DF9DFF3D}" type="slidenum">
              <a:rPr lang="en-US" altLang="en-US" sz="1200"/>
              <a:pPr/>
              <a:t>6</a:t>
            </a:fld>
            <a:endParaRPr lang="en-US" altLang="en-US" sz="1200"/>
          </a:p>
        </p:txBody>
      </p:sp>
      <p:sp>
        <p:nvSpPr>
          <p:cNvPr id="6146" name="Rectangle 2">
            <a:extLst>
              <a:ext uri="{FF2B5EF4-FFF2-40B4-BE49-F238E27FC236}">
                <a16:creationId xmlns:a16="http://schemas.microsoft.com/office/drawing/2014/main" id="{DAD239A4-9CC3-4245-88DA-1F0E27411641}"/>
              </a:ext>
            </a:extLst>
          </p:cNvPr>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23556" name="Rectangle 3">
            <a:extLst>
              <a:ext uri="{FF2B5EF4-FFF2-40B4-BE49-F238E27FC236}">
                <a16:creationId xmlns:a16="http://schemas.microsoft.com/office/drawing/2014/main" id="{AEAE7259-243A-844F-9473-7D9A1AB09929}"/>
              </a:ext>
            </a:extLst>
          </p:cNvPr>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endPar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8E9B3B0-9B7D-6D46-A7B9-EEEE842D8A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A4A8BB-0DAA-BE4D-979C-412A6EC95302}" type="slidenum">
              <a:rPr lang="en-US" altLang="en-US" sz="1200"/>
              <a:pPr/>
              <a:t>11</a:t>
            </a:fld>
            <a:endParaRPr lang="en-US" altLang="en-US" sz="1200"/>
          </a:p>
        </p:txBody>
      </p:sp>
      <p:sp>
        <p:nvSpPr>
          <p:cNvPr id="12290" name="Rectangle 2">
            <a:extLst>
              <a:ext uri="{FF2B5EF4-FFF2-40B4-BE49-F238E27FC236}">
                <a16:creationId xmlns:a16="http://schemas.microsoft.com/office/drawing/2014/main" id="{B7B8C05F-3AF0-8D48-BB15-AE9BA1F32E77}"/>
              </a:ext>
            </a:extLst>
          </p:cNvPr>
          <p:cNvSpPr>
            <a:spLocks noGrp="1" noRot="1" noChangeAspect="1" noChangeArrowheads="1" noTextEdit="1"/>
          </p:cNvSpPr>
          <p:nvPr>
            <p:ph type="sldImg"/>
          </p:nvPr>
        </p:nvSpPr>
        <p:spPr>
          <a:xfrm>
            <a:off x="1143000" y="687388"/>
            <a:ext cx="4572000" cy="3429000"/>
          </a:xfrm>
          <a:solidFill>
            <a:srgbClr val="FFFFFF"/>
          </a:solidFill>
          <a:ln/>
          <a:extLst>
            <a:ext uri="{FAA26D3D-D897-4be2-8F04-BA451C77F1D7}">
              <ma14:placeholderFlag xmlns:ma14="http://schemas.microsoft.com/office/mac/drawingml/2011/main" xmlns="" val="1"/>
            </a:ext>
          </a:extLst>
        </p:spPr>
      </p:sp>
      <p:sp>
        <p:nvSpPr>
          <p:cNvPr id="25604" name="Rectangle 3">
            <a:extLst>
              <a:ext uri="{FF2B5EF4-FFF2-40B4-BE49-F238E27FC236}">
                <a16:creationId xmlns:a16="http://schemas.microsoft.com/office/drawing/2014/main" id="{6974ECCD-7E1D-B14F-A9B0-E8955F329FFE}"/>
              </a:ext>
            </a:extLst>
          </p:cNvPr>
          <p:cNvSpPr>
            <a:spLocks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endPar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1AADBB6E-945F-9C4D-BE4B-23BA03C34CE1}"/>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a:extLst>
              <a:ext uri="{FF2B5EF4-FFF2-40B4-BE49-F238E27FC236}">
                <a16:creationId xmlns:a16="http://schemas.microsoft.com/office/drawing/2014/main" id="{4CE3E534-E1DA-F546-90E7-CB8EE4EFAC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549</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19.13 The number of unhealthful days (by county) across the United States for any one of the five </a:t>
            </a:r>
            <a:r>
              <a:rPr lang="ja-JP" altLang="en-US">
                <a:latin typeface="Calibri" panose="020F0502020204030204" pitchFamily="34" charset="0"/>
                <a:ea typeface="ＭＳ Ｐゴシック" panose="020B0600070205080204" pitchFamily="34" charset="-128"/>
              </a:rPr>
              <a:t>“</a:t>
            </a:r>
            <a:r>
              <a:rPr lang="en-US" altLang="ja-JP">
                <a:latin typeface="Calibri" panose="020F0502020204030204" pitchFamily="34" charset="0"/>
                <a:ea typeface="ＭＳ Ｐゴシック" panose="020B0600070205080204" pitchFamily="34" charset="-128"/>
              </a:rPr>
              <a:t>criteria pollutants</a:t>
            </a:r>
            <a:r>
              <a:rPr lang="ja-JP" altLang="en-US">
                <a:latin typeface="Calibri" panose="020F0502020204030204" pitchFamily="34" charset="0"/>
                <a:ea typeface="ＭＳ Ｐゴシック" panose="020B0600070205080204" pitchFamily="34" charset="-128"/>
              </a:rPr>
              <a:t>”</a:t>
            </a:r>
            <a:r>
              <a:rPr lang="en-US" altLang="ja-JP">
                <a:latin typeface="Calibri" panose="020F0502020204030204" pitchFamily="34" charset="0"/>
                <a:ea typeface="ＭＳ Ｐゴシック" panose="020B0600070205080204" pitchFamily="34" charset="-128"/>
              </a:rPr>
              <a:t> (CO, SO2, NO2, O3, and particulate matter) during 2013. (Data courtesy of United States Environmental Protection Agency.)</a:t>
            </a:r>
            <a:endParaRPr lang="en-US" altLang="en-US">
              <a:latin typeface="Calibri" panose="020F0502020204030204" pitchFamily="34" charset="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5E38EE22-DAE9-8C44-B640-99B44012B9D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F3A57D2-B293-754F-8CAB-A3B1ED06DDD9}"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75316087-01E0-5943-B042-4A08CD041D3E}"/>
              </a:ext>
            </a:extLst>
          </p:cNvPr>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a:extLst>
              <a:ext uri="{FF2B5EF4-FFF2-40B4-BE49-F238E27FC236}">
                <a16:creationId xmlns:a16="http://schemas.microsoft.com/office/drawing/2014/main" id="{60070C88-0C58-8F44-8697-C8D23765252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Page: 550</a:t>
            </a:r>
          </a:p>
          <a:p>
            <a:pPr eaLnBrk="1" hangingPunct="1">
              <a:spcBef>
                <a:spcPct val="0"/>
              </a:spcBef>
            </a:pPr>
            <a:endParaRPr lang="en-US" altLang="en-US">
              <a:latin typeface="Calibri" panose="020F0502020204030204" pitchFamily="34" charset="0"/>
              <a:ea typeface="ＭＳ Ｐゴシック" panose="020B0600070205080204" pitchFamily="34" charset="-128"/>
            </a:endParaRPr>
          </a:p>
          <a:p>
            <a:pPr eaLnBrk="1" hangingPunct="1">
              <a:spcBef>
                <a:spcPct val="0"/>
              </a:spcBef>
            </a:pPr>
            <a:r>
              <a:rPr lang="en-US" altLang="en-US">
                <a:latin typeface="Calibri" panose="020F0502020204030204" pitchFamily="34" charset="0"/>
                <a:ea typeface="ＭＳ Ｐゴシック" panose="020B0600070205080204" pitchFamily="34" charset="-128"/>
              </a:rPr>
              <a:t>Figure 19.14 The number of days ozone exceeded the 8-hour federal standard established in 2008 (0.075 ppm) and maximum 8-hour ozone concentration (ppm) for Los Angeles and surrounding areas in the South Coast air basin. (Courtesy of South Coast Air Pollution District.)</a:t>
            </a:r>
          </a:p>
        </p:txBody>
      </p:sp>
      <p:sp>
        <p:nvSpPr>
          <p:cNvPr id="29699" name="Slide Number Placeholder 3">
            <a:extLst>
              <a:ext uri="{FF2B5EF4-FFF2-40B4-BE49-F238E27FC236}">
                <a16:creationId xmlns:a16="http://schemas.microsoft.com/office/drawing/2014/main" id="{C2AAA571-1FE5-FC43-A30A-1854627623F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3760C1F-07FA-334B-A880-5690E2EA9F09}"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58AED90B-4EE3-B64C-A4EC-52EAC25664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BF8002-DB96-8540-A994-686AECCB5B03}" type="slidenum">
              <a:rPr lang="en-US" altLang="en-US" sz="1200"/>
              <a:pPr/>
              <a:t>14</a:t>
            </a:fld>
            <a:endParaRPr lang="en-US" altLang="en-US" sz="1200"/>
          </a:p>
        </p:txBody>
      </p:sp>
      <p:sp>
        <p:nvSpPr>
          <p:cNvPr id="47106" name="Rectangle 2">
            <a:extLst>
              <a:ext uri="{FF2B5EF4-FFF2-40B4-BE49-F238E27FC236}">
                <a16:creationId xmlns:a16="http://schemas.microsoft.com/office/drawing/2014/main" id="{0614B746-1141-7D4B-AC47-9F9DF4E1174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747" name="Rectangle 3">
            <a:extLst>
              <a:ext uri="{FF2B5EF4-FFF2-40B4-BE49-F238E27FC236}">
                <a16:creationId xmlns:a16="http://schemas.microsoft.com/office/drawing/2014/main" id="{DED09954-ED15-2E46-9B36-FD9DB61374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7DFC729-84AD-C446-A40B-6BD6F5D2F0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07FACB-ECED-1546-9C58-54E5467E1B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EA170B-5D75-0148-B0C3-3C689F7BBD04}"/>
              </a:ext>
            </a:extLst>
          </p:cNvPr>
          <p:cNvSpPr>
            <a:spLocks noGrp="1" noChangeArrowheads="1"/>
          </p:cNvSpPr>
          <p:nvPr>
            <p:ph type="sldNum" sz="quarter" idx="12"/>
          </p:nvPr>
        </p:nvSpPr>
        <p:spPr>
          <a:ln/>
        </p:spPr>
        <p:txBody>
          <a:bodyPr/>
          <a:lstStyle>
            <a:lvl1pPr>
              <a:defRPr/>
            </a:lvl1pPr>
          </a:lstStyle>
          <a:p>
            <a:fld id="{994AAB98-2E64-0146-A9F1-1CF8AF92984A}" type="slidenum">
              <a:rPr lang="en-US" altLang="en-US"/>
              <a:pPr/>
              <a:t>‹#›</a:t>
            </a:fld>
            <a:endParaRPr lang="en-US" altLang="en-US"/>
          </a:p>
        </p:txBody>
      </p:sp>
    </p:spTree>
    <p:extLst>
      <p:ext uri="{BB962C8B-B14F-4D97-AF65-F5344CB8AC3E}">
        <p14:creationId xmlns:p14="http://schemas.microsoft.com/office/powerpoint/2010/main" val="279513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936CAB-75FB-524B-AF9C-4095B51BD1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7C9286-5C37-DD4D-B711-7C321E8083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ECFF58-7EA1-DE49-B9E6-1D5F3C26B6AE}"/>
              </a:ext>
            </a:extLst>
          </p:cNvPr>
          <p:cNvSpPr>
            <a:spLocks noGrp="1" noChangeArrowheads="1"/>
          </p:cNvSpPr>
          <p:nvPr>
            <p:ph type="sldNum" sz="quarter" idx="12"/>
          </p:nvPr>
        </p:nvSpPr>
        <p:spPr>
          <a:ln/>
        </p:spPr>
        <p:txBody>
          <a:bodyPr/>
          <a:lstStyle>
            <a:lvl1pPr>
              <a:defRPr/>
            </a:lvl1pPr>
          </a:lstStyle>
          <a:p>
            <a:fld id="{C9E6A6B5-3A0A-544B-87E6-20150446427C}" type="slidenum">
              <a:rPr lang="en-US" altLang="en-US"/>
              <a:pPr/>
              <a:t>‹#›</a:t>
            </a:fld>
            <a:endParaRPr lang="en-US" altLang="en-US"/>
          </a:p>
        </p:txBody>
      </p:sp>
    </p:spTree>
    <p:extLst>
      <p:ext uri="{BB962C8B-B14F-4D97-AF65-F5344CB8AC3E}">
        <p14:creationId xmlns:p14="http://schemas.microsoft.com/office/powerpoint/2010/main" val="191369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3C1CAA-1914-4A4E-BA32-31A9792BCD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EAC59E-2F42-8742-8BDE-A4B51CEE82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8B976C-4405-2744-9EA2-B77FCD75F8B9}"/>
              </a:ext>
            </a:extLst>
          </p:cNvPr>
          <p:cNvSpPr>
            <a:spLocks noGrp="1" noChangeArrowheads="1"/>
          </p:cNvSpPr>
          <p:nvPr>
            <p:ph type="sldNum" sz="quarter" idx="12"/>
          </p:nvPr>
        </p:nvSpPr>
        <p:spPr>
          <a:ln/>
        </p:spPr>
        <p:txBody>
          <a:bodyPr/>
          <a:lstStyle>
            <a:lvl1pPr>
              <a:defRPr/>
            </a:lvl1pPr>
          </a:lstStyle>
          <a:p>
            <a:fld id="{35870617-E7B9-CA4E-AEF0-17F939CC911D}" type="slidenum">
              <a:rPr lang="en-US" altLang="en-US"/>
              <a:pPr/>
              <a:t>‹#›</a:t>
            </a:fld>
            <a:endParaRPr lang="en-US" altLang="en-US"/>
          </a:p>
        </p:txBody>
      </p:sp>
    </p:spTree>
    <p:extLst>
      <p:ext uri="{BB962C8B-B14F-4D97-AF65-F5344CB8AC3E}">
        <p14:creationId xmlns:p14="http://schemas.microsoft.com/office/powerpoint/2010/main" val="298439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81AD11-4EEB-6E44-91AC-DA172028EC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AD72BA-AE9F-4547-B6E7-795ABFA620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819AC7-A71D-934D-AE13-7F6913EE2A68}"/>
              </a:ext>
            </a:extLst>
          </p:cNvPr>
          <p:cNvSpPr>
            <a:spLocks noGrp="1" noChangeArrowheads="1"/>
          </p:cNvSpPr>
          <p:nvPr>
            <p:ph type="sldNum" sz="quarter" idx="12"/>
          </p:nvPr>
        </p:nvSpPr>
        <p:spPr>
          <a:ln/>
        </p:spPr>
        <p:txBody>
          <a:bodyPr/>
          <a:lstStyle>
            <a:lvl1pPr>
              <a:defRPr/>
            </a:lvl1pPr>
          </a:lstStyle>
          <a:p>
            <a:fld id="{FC6E0634-A48E-5C4E-97B3-D5DB9FDC1A14}" type="slidenum">
              <a:rPr lang="en-US" altLang="en-US"/>
              <a:pPr/>
              <a:t>‹#›</a:t>
            </a:fld>
            <a:endParaRPr lang="en-US" altLang="en-US"/>
          </a:p>
        </p:txBody>
      </p:sp>
    </p:spTree>
    <p:extLst>
      <p:ext uri="{BB962C8B-B14F-4D97-AF65-F5344CB8AC3E}">
        <p14:creationId xmlns:p14="http://schemas.microsoft.com/office/powerpoint/2010/main" val="273616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3B0C2F4-9D78-554B-99AE-1A030FBD27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C26B33-5F87-744E-AAE9-A2A6E48FE8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7E78CC-EC3B-CE43-9DB4-C8E0BCBE0E43}"/>
              </a:ext>
            </a:extLst>
          </p:cNvPr>
          <p:cNvSpPr>
            <a:spLocks noGrp="1" noChangeArrowheads="1"/>
          </p:cNvSpPr>
          <p:nvPr>
            <p:ph type="sldNum" sz="quarter" idx="12"/>
          </p:nvPr>
        </p:nvSpPr>
        <p:spPr>
          <a:ln/>
        </p:spPr>
        <p:txBody>
          <a:bodyPr/>
          <a:lstStyle>
            <a:lvl1pPr>
              <a:defRPr/>
            </a:lvl1pPr>
          </a:lstStyle>
          <a:p>
            <a:fld id="{63DCDBD0-6E71-1E46-BE3C-88E68C12BED0}" type="slidenum">
              <a:rPr lang="en-US" altLang="en-US"/>
              <a:pPr/>
              <a:t>‹#›</a:t>
            </a:fld>
            <a:endParaRPr lang="en-US" altLang="en-US"/>
          </a:p>
        </p:txBody>
      </p:sp>
    </p:spTree>
    <p:extLst>
      <p:ext uri="{BB962C8B-B14F-4D97-AF65-F5344CB8AC3E}">
        <p14:creationId xmlns:p14="http://schemas.microsoft.com/office/powerpoint/2010/main" val="74785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9BE2DE3-B354-E14E-96BE-2A1AF114F4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4EDA2B-F3D7-F043-81A1-2F2E7E772E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1B0C3D-8D73-774A-874F-6204D7783CDA}"/>
              </a:ext>
            </a:extLst>
          </p:cNvPr>
          <p:cNvSpPr>
            <a:spLocks noGrp="1" noChangeArrowheads="1"/>
          </p:cNvSpPr>
          <p:nvPr>
            <p:ph type="sldNum" sz="quarter" idx="12"/>
          </p:nvPr>
        </p:nvSpPr>
        <p:spPr>
          <a:ln/>
        </p:spPr>
        <p:txBody>
          <a:bodyPr/>
          <a:lstStyle>
            <a:lvl1pPr>
              <a:defRPr/>
            </a:lvl1pPr>
          </a:lstStyle>
          <a:p>
            <a:fld id="{614F26FD-E7B0-5B41-A243-209BC2A1D596}" type="slidenum">
              <a:rPr lang="en-US" altLang="en-US"/>
              <a:pPr/>
              <a:t>‹#›</a:t>
            </a:fld>
            <a:endParaRPr lang="en-US" altLang="en-US"/>
          </a:p>
        </p:txBody>
      </p:sp>
    </p:spTree>
    <p:extLst>
      <p:ext uri="{BB962C8B-B14F-4D97-AF65-F5344CB8AC3E}">
        <p14:creationId xmlns:p14="http://schemas.microsoft.com/office/powerpoint/2010/main" val="273362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F57307-AF65-7049-8FC8-83A288D7DAE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4C42D5A-AB78-3F42-8BD9-30407B3DCC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AF7DE3E-1AF2-EB4C-BC16-CF5AF8603E34}"/>
              </a:ext>
            </a:extLst>
          </p:cNvPr>
          <p:cNvSpPr>
            <a:spLocks noGrp="1" noChangeArrowheads="1"/>
          </p:cNvSpPr>
          <p:nvPr>
            <p:ph type="sldNum" sz="quarter" idx="12"/>
          </p:nvPr>
        </p:nvSpPr>
        <p:spPr>
          <a:ln/>
        </p:spPr>
        <p:txBody>
          <a:bodyPr/>
          <a:lstStyle>
            <a:lvl1pPr>
              <a:defRPr/>
            </a:lvl1pPr>
          </a:lstStyle>
          <a:p>
            <a:fld id="{2A20BB22-27DF-A84F-BCE4-EBC7FCD4BF48}" type="slidenum">
              <a:rPr lang="en-US" altLang="en-US"/>
              <a:pPr/>
              <a:t>‹#›</a:t>
            </a:fld>
            <a:endParaRPr lang="en-US" altLang="en-US"/>
          </a:p>
        </p:txBody>
      </p:sp>
    </p:spTree>
    <p:extLst>
      <p:ext uri="{BB962C8B-B14F-4D97-AF65-F5344CB8AC3E}">
        <p14:creationId xmlns:p14="http://schemas.microsoft.com/office/powerpoint/2010/main" val="407379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1B80661-6612-9143-8E0C-2EB7C55054C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B7B6FD4-AC76-9C4B-8B22-2F2BBAA535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6E47E49-72DD-044B-AE15-30009B20DD1C}"/>
              </a:ext>
            </a:extLst>
          </p:cNvPr>
          <p:cNvSpPr>
            <a:spLocks noGrp="1" noChangeArrowheads="1"/>
          </p:cNvSpPr>
          <p:nvPr>
            <p:ph type="sldNum" sz="quarter" idx="12"/>
          </p:nvPr>
        </p:nvSpPr>
        <p:spPr>
          <a:ln/>
        </p:spPr>
        <p:txBody>
          <a:bodyPr/>
          <a:lstStyle>
            <a:lvl1pPr>
              <a:defRPr/>
            </a:lvl1pPr>
          </a:lstStyle>
          <a:p>
            <a:fld id="{2817832F-0384-004D-81C1-A9A2AD5414BB}" type="slidenum">
              <a:rPr lang="en-US" altLang="en-US"/>
              <a:pPr/>
              <a:t>‹#›</a:t>
            </a:fld>
            <a:endParaRPr lang="en-US" altLang="en-US"/>
          </a:p>
        </p:txBody>
      </p:sp>
    </p:spTree>
    <p:extLst>
      <p:ext uri="{BB962C8B-B14F-4D97-AF65-F5344CB8AC3E}">
        <p14:creationId xmlns:p14="http://schemas.microsoft.com/office/powerpoint/2010/main" val="286712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96A9F3-B099-B744-9F75-698D8F4515D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8AEB840-6BFF-E841-8DB8-8FE5C4BF86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433CE13-FF34-754D-B070-21AB867B5323}"/>
              </a:ext>
            </a:extLst>
          </p:cNvPr>
          <p:cNvSpPr>
            <a:spLocks noGrp="1" noChangeArrowheads="1"/>
          </p:cNvSpPr>
          <p:nvPr>
            <p:ph type="sldNum" sz="quarter" idx="12"/>
          </p:nvPr>
        </p:nvSpPr>
        <p:spPr>
          <a:ln/>
        </p:spPr>
        <p:txBody>
          <a:bodyPr/>
          <a:lstStyle>
            <a:lvl1pPr>
              <a:defRPr/>
            </a:lvl1pPr>
          </a:lstStyle>
          <a:p>
            <a:fld id="{A1C461FD-4490-3747-BE24-9C91C57440A6}" type="slidenum">
              <a:rPr lang="en-US" altLang="en-US"/>
              <a:pPr/>
              <a:t>‹#›</a:t>
            </a:fld>
            <a:endParaRPr lang="en-US" altLang="en-US"/>
          </a:p>
        </p:txBody>
      </p:sp>
    </p:spTree>
    <p:extLst>
      <p:ext uri="{BB962C8B-B14F-4D97-AF65-F5344CB8AC3E}">
        <p14:creationId xmlns:p14="http://schemas.microsoft.com/office/powerpoint/2010/main" val="357629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305274-4EA2-E74E-9659-EA70096E91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45BCD5-62CA-054D-AB1A-02E77E90E2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0B6E8F8-C8E5-6743-AF23-5C8BD0EE1D11}"/>
              </a:ext>
            </a:extLst>
          </p:cNvPr>
          <p:cNvSpPr>
            <a:spLocks noGrp="1" noChangeArrowheads="1"/>
          </p:cNvSpPr>
          <p:nvPr>
            <p:ph type="sldNum" sz="quarter" idx="12"/>
          </p:nvPr>
        </p:nvSpPr>
        <p:spPr>
          <a:ln/>
        </p:spPr>
        <p:txBody>
          <a:bodyPr/>
          <a:lstStyle>
            <a:lvl1pPr>
              <a:defRPr/>
            </a:lvl1pPr>
          </a:lstStyle>
          <a:p>
            <a:fld id="{D9C2EBB3-BB54-6444-AD7E-3546D04F918D}" type="slidenum">
              <a:rPr lang="en-US" altLang="en-US"/>
              <a:pPr/>
              <a:t>‹#›</a:t>
            </a:fld>
            <a:endParaRPr lang="en-US" altLang="en-US"/>
          </a:p>
        </p:txBody>
      </p:sp>
    </p:spTree>
    <p:extLst>
      <p:ext uri="{BB962C8B-B14F-4D97-AF65-F5344CB8AC3E}">
        <p14:creationId xmlns:p14="http://schemas.microsoft.com/office/powerpoint/2010/main" val="161991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6F5114-54D0-D341-91D9-2FCB9C97B7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D772B60-53F7-F042-AB88-BC3490708C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54D3D9-26D9-2A4C-A3DF-DB880AD5E120}"/>
              </a:ext>
            </a:extLst>
          </p:cNvPr>
          <p:cNvSpPr>
            <a:spLocks noGrp="1" noChangeArrowheads="1"/>
          </p:cNvSpPr>
          <p:nvPr>
            <p:ph type="sldNum" sz="quarter" idx="12"/>
          </p:nvPr>
        </p:nvSpPr>
        <p:spPr>
          <a:ln/>
        </p:spPr>
        <p:txBody>
          <a:bodyPr/>
          <a:lstStyle>
            <a:lvl1pPr>
              <a:defRPr/>
            </a:lvl1pPr>
          </a:lstStyle>
          <a:p>
            <a:fld id="{51E6BCC0-9C70-4745-B52B-4AB441DD2B86}" type="slidenum">
              <a:rPr lang="en-US" altLang="en-US"/>
              <a:pPr/>
              <a:t>‹#›</a:t>
            </a:fld>
            <a:endParaRPr lang="en-US" altLang="en-US"/>
          </a:p>
        </p:txBody>
      </p:sp>
    </p:spTree>
    <p:extLst>
      <p:ext uri="{BB962C8B-B14F-4D97-AF65-F5344CB8AC3E}">
        <p14:creationId xmlns:p14="http://schemas.microsoft.com/office/powerpoint/2010/main" val="60962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0C8E71B-E6A5-6440-A02B-804D9D1C027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4BE70E5-10C9-DD43-8060-A06D0A485AA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7B123C4-01BE-B441-9AC2-C1EA7EE73095}"/>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A5AC267-7C92-4C40-BD2B-0F4FD91815EC}"/>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2C20F286-A6B8-F44C-AE41-38A8FA2DA3DE}"/>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64015760-5520-E54A-9D44-FDE94D79C8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13589_19_04.jpg">
            <a:extLst>
              <a:ext uri="{FF2B5EF4-FFF2-40B4-BE49-F238E27FC236}">
                <a16:creationId xmlns:a16="http://schemas.microsoft.com/office/drawing/2014/main" id="{FEDFF362-D0C4-3445-A64C-F423ABC47F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2588"/>
            <a:ext cx="88392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0D0E43C9-69FD-2541-86F0-367B8BC92F12}"/>
              </a:ext>
            </a:extLst>
          </p:cNvPr>
          <p:cNvSpPr txBox="1">
            <a:spLocks noChangeArrowheads="1"/>
          </p:cNvSpPr>
          <p:nvPr/>
        </p:nvSpPr>
        <p:spPr bwMode="auto">
          <a:xfrm>
            <a:off x="2880664" y="979488"/>
            <a:ext cx="3384260" cy="21236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4400" dirty="0">
                <a:solidFill>
                  <a:schemeClr val="bg1">
                    <a:lumMod val="65000"/>
                  </a:schemeClr>
                </a:solidFill>
              </a:rPr>
              <a:t>AIR</a:t>
            </a:r>
          </a:p>
          <a:p>
            <a:pPr algn="ctr">
              <a:defRPr/>
            </a:pPr>
            <a:r>
              <a:rPr lang="en-US" sz="4400" dirty="0">
                <a:solidFill>
                  <a:schemeClr val="bg1">
                    <a:lumMod val="65000"/>
                  </a:schemeClr>
                </a:solidFill>
              </a:rPr>
              <a:t>POLLUTION</a:t>
            </a:r>
          </a:p>
          <a:p>
            <a:pPr algn="ctr">
              <a:defRPr/>
            </a:pPr>
            <a:r>
              <a:rPr lang="en-US" sz="4400" dirty="0">
                <a:solidFill>
                  <a:schemeClr val="bg1">
                    <a:lumMod val="65000"/>
                  </a:schemeClr>
                </a:solidFill>
              </a:rPr>
              <a:t>(Chapter 19)</a:t>
            </a:r>
            <a:endParaRPr lang="en-US" dirty="0">
              <a:solidFill>
                <a:schemeClr val="bg1">
                  <a:lumMod val="6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ChangeArrowheads="1"/>
          </p:cNvSpPr>
          <p:nvPr/>
        </p:nvSpPr>
        <p:spPr bwMode="auto">
          <a:xfrm>
            <a:off x="426156" y="1950157"/>
            <a:ext cx="8305800" cy="33755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endParaRPr lang="en-US" sz="1778" dirty="0">
              <a:solidFill>
                <a:srgbClr val="002060"/>
              </a:solidFill>
              <a:latin typeface="+mj-lt"/>
            </a:endParaRPr>
          </a:p>
          <a:p>
            <a:pPr lvl="1">
              <a:buFontTx/>
              <a:buChar char="•"/>
            </a:pPr>
            <a:r>
              <a:rPr lang="en-US" sz="1778" dirty="0">
                <a:solidFill>
                  <a:srgbClr val="002060"/>
                </a:solidFill>
                <a:latin typeface="+mj-lt"/>
              </a:rPr>
              <a:t>decreased lung function;</a:t>
            </a:r>
          </a:p>
          <a:p>
            <a:pPr lvl="1">
              <a:buFontTx/>
              <a:buChar char="•"/>
            </a:pPr>
            <a:r>
              <a:rPr lang="en-US" sz="1778" dirty="0">
                <a:solidFill>
                  <a:srgbClr val="002060"/>
                </a:solidFill>
                <a:latin typeface="+mj-lt"/>
              </a:rPr>
              <a:t>aggravated asthma;</a:t>
            </a:r>
          </a:p>
          <a:p>
            <a:pPr lvl="1">
              <a:buFontTx/>
              <a:buChar char="•"/>
            </a:pPr>
            <a:r>
              <a:rPr lang="en-US" sz="1778" dirty="0">
                <a:solidFill>
                  <a:srgbClr val="002060"/>
                </a:solidFill>
                <a:latin typeface="+mj-lt"/>
              </a:rPr>
              <a:t>development of chronic bronchitis;</a:t>
            </a:r>
          </a:p>
          <a:p>
            <a:pPr lvl="1">
              <a:buFontTx/>
              <a:buChar char="•"/>
            </a:pPr>
            <a:r>
              <a:rPr lang="en-US" sz="1778" dirty="0">
                <a:solidFill>
                  <a:srgbClr val="002060"/>
                </a:solidFill>
                <a:latin typeface="+mj-lt"/>
              </a:rPr>
              <a:t>irregular heartbeat;</a:t>
            </a:r>
          </a:p>
          <a:p>
            <a:pPr lvl="1">
              <a:buFontTx/>
              <a:buChar char="•"/>
            </a:pPr>
            <a:r>
              <a:rPr lang="en-US" sz="1778" dirty="0">
                <a:solidFill>
                  <a:srgbClr val="002060"/>
                </a:solidFill>
                <a:latin typeface="+mj-lt"/>
              </a:rPr>
              <a:t>nonfatal heart attacks;</a:t>
            </a:r>
          </a:p>
          <a:p>
            <a:pPr lvl="1">
              <a:buFontTx/>
              <a:buChar char="•"/>
            </a:pPr>
            <a:r>
              <a:rPr lang="en-US" sz="1778" dirty="0">
                <a:solidFill>
                  <a:srgbClr val="002060"/>
                </a:solidFill>
                <a:latin typeface="+mj-lt"/>
              </a:rPr>
              <a:t>premature death in people with heart or lung disease</a:t>
            </a:r>
          </a:p>
          <a:p>
            <a:endParaRPr lang="en-US" sz="1778" dirty="0">
              <a:solidFill>
                <a:srgbClr val="002060"/>
              </a:solidFill>
              <a:latin typeface="+mj-lt"/>
            </a:endParaRPr>
          </a:p>
          <a:p>
            <a:r>
              <a:rPr lang="en-US" sz="1778" dirty="0">
                <a:solidFill>
                  <a:srgbClr val="002060"/>
                </a:solidFill>
                <a:latin typeface="+mj-lt"/>
              </a:rPr>
              <a:t>“People with heart or lung diseases, children and older adults are the most likely to be affected by particle pollution exposure. However, even if you are healthy, you may experience temporary symptoms from exposure to elevated levels of particle pollution.”</a:t>
            </a:r>
            <a:r>
              <a:rPr lang="en-US" sz="1067" dirty="0">
                <a:solidFill>
                  <a:srgbClr val="002060"/>
                </a:solidFill>
                <a:latin typeface="+mj-lt"/>
              </a:rPr>
              <a:t> </a:t>
            </a:r>
          </a:p>
        </p:txBody>
      </p:sp>
      <p:sp>
        <p:nvSpPr>
          <p:cNvPr id="6146" name="Text Box 3"/>
          <p:cNvSpPr txBox="1">
            <a:spLocks noChangeArrowheads="1"/>
          </p:cNvSpPr>
          <p:nvPr/>
        </p:nvSpPr>
        <p:spPr bwMode="auto">
          <a:xfrm>
            <a:off x="3417191" y="922867"/>
            <a:ext cx="2326278" cy="420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133" u="sng" dirty="0">
                <a:solidFill>
                  <a:srgbClr val="002060"/>
                </a:solidFill>
              </a:rPr>
              <a:t>Particulate Matter</a:t>
            </a:r>
            <a:endParaRPr lang="en-US" sz="2133" dirty="0">
              <a:solidFill>
                <a:srgbClr val="002060"/>
              </a:solidFill>
            </a:endParaRPr>
          </a:p>
        </p:txBody>
      </p:sp>
      <p:sp>
        <p:nvSpPr>
          <p:cNvPr id="6147" name="Text Box 4"/>
          <p:cNvSpPr txBox="1">
            <a:spLocks noChangeArrowheads="1"/>
          </p:cNvSpPr>
          <p:nvPr/>
        </p:nvSpPr>
        <p:spPr bwMode="auto">
          <a:xfrm>
            <a:off x="2571474" y="516467"/>
            <a:ext cx="3943131" cy="420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133" dirty="0">
                <a:solidFill>
                  <a:srgbClr val="002060"/>
                </a:solidFill>
              </a:rPr>
              <a:t>POSSIBLE HEALTH IMPACTS</a:t>
            </a:r>
          </a:p>
        </p:txBody>
      </p:sp>
      <p:sp>
        <p:nvSpPr>
          <p:cNvPr id="6148" name="Text Box 5"/>
          <p:cNvSpPr txBox="1">
            <a:spLocks noChangeArrowheads="1"/>
          </p:cNvSpPr>
          <p:nvPr/>
        </p:nvSpPr>
        <p:spPr bwMode="auto">
          <a:xfrm>
            <a:off x="7502511" y="6104467"/>
            <a:ext cx="1411925" cy="2837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44" dirty="0">
                <a:solidFill>
                  <a:schemeClr val="bg1">
                    <a:lumMod val="75000"/>
                  </a:schemeClr>
                </a:solidFill>
              </a:rPr>
              <a:t>(SOURCE:  EPA)</a:t>
            </a:r>
            <a:endParaRPr lang="en-US" sz="2133" dirty="0">
              <a:solidFill>
                <a:schemeClr val="bg1">
                  <a:lumMod val="75000"/>
                </a:schemeClr>
              </a:solidFill>
            </a:endParaRPr>
          </a:p>
        </p:txBody>
      </p:sp>
      <p:sp>
        <p:nvSpPr>
          <p:cNvPr id="6" name="Rectangle 2"/>
          <p:cNvSpPr>
            <a:spLocks noChangeArrowheads="1"/>
          </p:cNvSpPr>
          <p:nvPr/>
        </p:nvSpPr>
        <p:spPr bwMode="auto">
          <a:xfrm>
            <a:off x="691445" y="1205090"/>
            <a:ext cx="7493000" cy="6395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endParaRPr lang="en-US" sz="1778" dirty="0">
              <a:solidFill>
                <a:schemeClr val="bg1"/>
              </a:solidFill>
              <a:latin typeface="+mj-lt"/>
            </a:endParaRPr>
          </a:p>
          <a:p>
            <a:r>
              <a:rPr lang="en-US" sz="1778" dirty="0">
                <a:solidFill>
                  <a:schemeClr val="bg1"/>
                </a:solidFill>
                <a:latin typeface="+mj-lt"/>
              </a:rPr>
              <a:t>PM10 particles are small enough to enter the lungs</a:t>
            </a:r>
          </a:p>
        </p:txBody>
      </p:sp>
    </p:spTree>
    <p:extLst>
      <p:ext uri="{BB962C8B-B14F-4D97-AF65-F5344CB8AC3E}">
        <p14:creationId xmlns:p14="http://schemas.microsoft.com/office/powerpoint/2010/main" val="286776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hidden="1">
            <a:extLst>
              <a:ext uri="{FF2B5EF4-FFF2-40B4-BE49-F238E27FC236}">
                <a16:creationId xmlns:a16="http://schemas.microsoft.com/office/drawing/2014/main" id="{0469E247-D66B-D641-947F-9D22A3E7DEBA}"/>
              </a:ext>
            </a:extLst>
          </p:cNvPr>
          <p:cNvSpPr>
            <a:spLocks noGrp="1" noChangeArrowheads="1"/>
          </p:cNvSpPr>
          <p:nvPr>
            <p:ph type="title"/>
          </p:nvPr>
        </p:nvSpPr>
        <p:spPr/>
        <p:txBody>
          <a:bodyPr/>
          <a:lstStyle/>
          <a:p>
            <a:pPr eaLnBrk="1" hangingPunct="1"/>
            <a:endParaRPr lang="en-US" altLang="en-US"/>
          </a:p>
        </p:txBody>
      </p:sp>
      <p:sp>
        <p:nvSpPr>
          <p:cNvPr id="24579" name="Text Box 7">
            <a:extLst>
              <a:ext uri="{FF2B5EF4-FFF2-40B4-BE49-F238E27FC236}">
                <a16:creationId xmlns:a16="http://schemas.microsoft.com/office/drawing/2014/main" id="{2686A9F3-27DD-AB48-BBE9-C9DC292A07B6}"/>
              </a:ext>
            </a:extLst>
          </p:cNvPr>
          <p:cNvSpPr txBox="1">
            <a:spLocks noChangeArrowheads="1"/>
          </p:cNvSpPr>
          <p:nvPr/>
        </p:nvSpPr>
        <p:spPr bwMode="auto">
          <a:xfrm>
            <a:off x="2119313" y="76200"/>
            <a:ext cx="497522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U.S. National Air Quality Standards</a:t>
            </a:r>
          </a:p>
        </p:txBody>
      </p:sp>
      <p:sp>
        <p:nvSpPr>
          <p:cNvPr id="24580" name="TextBox 1">
            <a:extLst>
              <a:ext uri="{FF2B5EF4-FFF2-40B4-BE49-F238E27FC236}">
                <a16:creationId xmlns:a16="http://schemas.microsoft.com/office/drawing/2014/main" id="{7B724018-EFC7-6243-8504-4878BC3E5CE9}"/>
              </a:ext>
            </a:extLst>
          </p:cNvPr>
          <p:cNvSpPr txBox="1">
            <a:spLocks noChangeArrowheads="1"/>
          </p:cNvSpPr>
          <p:nvPr/>
        </p:nvSpPr>
        <p:spPr bwMode="auto">
          <a:xfrm>
            <a:off x="1537833" y="4993708"/>
            <a:ext cx="2786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0000FF"/>
                </a:solidFill>
              </a:rPr>
              <a:t>Primary NAAQS:  health of</a:t>
            </a:r>
          </a:p>
          <a:p>
            <a:r>
              <a:rPr lang="en-US" altLang="en-US" sz="1600" dirty="0">
                <a:solidFill>
                  <a:srgbClr val="0000FF"/>
                </a:solidFill>
              </a:rPr>
              <a:t>sensitive populations (e.g., </a:t>
            </a:r>
          </a:p>
          <a:p>
            <a:r>
              <a:rPr lang="en-US" altLang="en-US" sz="1600" dirty="0">
                <a:solidFill>
                  <a:srgbClr val="0000FF"/>
                </a:solidFill>
              </a:rPr>
              <a:t>asthmatics, children, elderly)</a:t>
            </a:r>
          </a:p>
        </p:txBody>
      </p:sp>
      <p:sp>
        <p:nvSpPr>
          <p:cNvPr id="24581" name="TextBox 5">
            <a:extLst>
              <a:ext uri="{FF2B5EF4-FFF2-40B4-BE49-F238E27FC236}">
                <a16:creationId xmlns:a16="http://schemas.microsoft.com/office/drawing/2014/main" id="{AC184146-8749-E043-A509-9E6F3EC3DD95}"/>
              </a:ext>
            </a:extLst>
          </p:cNvPr>
          <p:cNvSpPr txBox="1">
            <a:spLocks noChangeArrowheads="1"/>
          </p:cNvSpPr>
          <p:nvPr/>
        </p:nvSpPr>
        <p:spPr bwMode="auto">
          <a:xfrm>
            <a:off x="5018995" y="4993708"/>
            <a:ext cx="31337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FF6600"/>
                </a:solidFill>
              </a:rPr>
              <a:t>Secondary NAAQS:  public</a:t>
            </a:r>
          </a:p>
          <a:p>
            <a:r>
              <a:rPr lang="en-US" altLang="en-US" sz="1600" dirty="0">
                <a:solidFill>
                  <a:srgbClr val="FF6600"/>
                </a:solidFill>
              </a:rPr>
              <a:t>welfare protection (e.g., visibility,</a:t>
            </a:r>
          </a:p>
          <a:p>
            <a:r>
              <a:rPr lang="en-US" altLang="en-US" sz="1600" dirty="0">
                <a:solidFill>
                  <a:srgbClr val="FF6600"/>
                </a:solidFill>
              </a:rPr>
              <a:t>damage to crops, vegetation,</a:t>
            </a:r>
          </a:p>
          <a:p>
            <a:r>
              <a:rPr lang="en-US" altLang="en-US" sz="1600" dirty="0">
                <a:solidFill>
                  <a:srgbClr val="FF6600"/>
                </a:solidFill>
              </a:rPr>
              <a:t>buildings, animals)</a:t>
            </a:r>
          </a:p>
        </p:txBody>
      </p:sp>
      <p:pic>
        <p:nvPicPr>
          <p:cNvPr id="3" name="Picture 2">
            <a:extLst>
              <a:ext uri="{FF2B5EF4-FFF2-40B4-BE49-F238E27FC236}">
                <a16:creationId xmlns:a16="http://schemas.microsoft.com/office/drawing/2014/main" id="{E30AD822-C957-934B-8E0F-7D6F567D60A6}"/>
              </a:ext>
            </a:extLst>
          </p:cNvPr>
          <p:cNvPicPr>
            <a:picLocks noChangeAspect="1"/>
          </p:cNvPicPr>
          <p:nvPr/>
        </p:nvPicPr>
        <p:blipFill>
          <a:blip r:embed="rId3"/>
          <a:stretch>
            <a:fillRect/>
          </a:stretch>
        </p:blipFill>
        <p:spPr>
          <a:xfrm>
            <a:off x="0" y="645945"/>
            <a:ext cx="9144000" cy="40126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13589_19_13.jpg">
            <a:extLst>
              <a:ext uri="{FF2B5EF4-FFF2-40B4-BE49-F238E27FC236}">
                <a16:creationId xmlns:a16="http://schemas.microsoft.com/office/drawing/2014/main" id="{9C45589D-7BFB-F744-83B9-A1AC20B0E8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68313"/>
            <a:ext cx="883920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6">
            <a:extLst>
              <a:ext uri="{FF2B5EF4-FFF2-40B4-BE49-F238E27FC236}">
                <a16:creationId xmlns:a16="http://schemas.microsoft.com/office/drawing/2014/main" id="{6E058FFD-E0CF-2B4D-9E2E-B23025295974}"/>
              </a:ext>
            </a:extLst>
          </p:cNvPr>
          <p:cNvSpPr txBox="1">
            <a:spLocks noChangeArrowheads="1"/>
          </p:cNvSpPr>
          <p:nvPr/>
        </p:nvSpPr>
        <p:spPr bwMode="auto">
          <a:xfrm>
            <a:off x="5080000" y="6324600"/>
            <a:ext cx="32924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CO, SO</a:t>
            </a:r>
            <a:r>
              <a:rPr lang="en-US" altLang="en-US" sz="1800"/>
              <a:t>2</a:t>
            </a:r>
            <a:r>
              <a:rPr lang="en-US" altLang="en-US"/>
              <a:t>, NO</a:t>
            </a:r>
            <a:r>
              <a:rPr lang="en-US" altLang="en-US" sz="1800"/>
              <a:t>2</a:t>
            </a:r>
            <a:r>
              <a:rPr lang="en-US" altLang="en-US"/>
              <a:t>, O</a:t>
            </a:r>
            <a:r>
              <a:rPr lang="en-US" altLang="en-US" sz="1800"/>
              <a:t>3</a:t>
            </a:r>
            <a:r>
              <a:rPr lang="en-US" altLang="en-US"/>
              <a:t>, PM</a:t>
            </a:r>
          </a:p>
        </p:txBody>
      </p:sp>
      <p:sp>
        <p:nvSpPr>
          <p:cNvPr id="26627" name="Text Box 5">
            <a:extLst>
              <a:ext uri="{FF2B5EF4-FFF2-40B4-BE49-F238E27FC236}">
                <a16:creationId xmlns:a16="http://schemas.microsoft.com/office/drawing/2014/main" id="{30648A0D-C917-004B-9A70-A760644265C4}"/>
              </a:ext>
            </a:extLst>
          </p:cNvPr>
          <p:cNvSpPr txBox="1">
            <a:spLocks noChangeArrowheads="1"/>
          </p:cNvSpPr>
          <p:nvPr/>
        </p:nvSpPr>
        <p:spPr bwMode="auto">
          <a:xfrm>
            <a:off x="2667000" y="130175"/>
            <a:ext cx="4114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Non-attainment Areas (2013)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13589_19_14.jpg">
            <a:extLst>
              <a:ext uri="{FF2B5EF4-FFF2-40B4-BE49-F238E27FC236}">
                <a16:creationId xmlns:a16="http://schemas.microsoft.com/office/drawing/2014/main" id="{0000D2BB-0673-AA46-8480-05E286AD22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49300"/>
            <a:ext cx="88392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3">
            <a:extLst>
              <a:ext uri="{FF2B5EF4-FFF2-40B4-BE49-F238E27FC236}">
                <a16:creationId xmlns:a16="http://schemas.microsoft.com/office/drawing/2014/main" id="{F834F5DE-0E4A-9F45-86F0-E96503D8B5AD}"/>
              </a:ext>
            </a:extLst>
          </p:cNvPr>
          <p:cNvSpPr txBox="1">
            <a:spLocks noChangeArrowheads="1"/>
          </p:cNvSpPr>
          <p:nvPr/>
        </p:nvSpPr>
        <p:spPr bwMode="auto">
          <a:xfrm>
            <a:off x="2751138" y="76200"/>
            <a:ext cx="4123886"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Los Angeles Ozone Pollution</a:t>
            </a:r>
          </a:p>
        </p:txBody>
      </p:sp>
      <p:sp>
        <p:nvSpPr>
          <p:cNvPr id="2" name="TextBox 1">
            <a:extLst>
              <a:ext uri="{FF2B5EF4-FFF2-40B4-BE49-F238E27FC236}">
                <a16:creationId xmlns:a16="http://schemas.microsoft.com/office/drawing/2014/main" id="{E5E86E12-1351-B042-B7E1-4F4753776F33}"/>
              </a:ext>
            </a:extLst>
          </p:cNvPr>
          <p:cNvSpPr txBox="1"/>
          <p:nvPr/>
        </p:nvSpPr>
        <p:spPr>
          <a:xfrm>
            <a:off x="1013333" y="6215743"/>
            <a:ext cx="7117333" cy="461665"/>
          </a:xfrm>
          <a:prstGeom prst="rect">
            <a:avLst/>
          </a:prstGeom>
          <a:noFill/>
        </p:spPr>
        <p:txBody>
          <a:bodyPr wrap="none" rtlCol="0">
            <a:spAutoFit/>
          </a:bodyPr>
          <a:lstStyle/>
          <a:p>
            <a:r>
              <a:rPr lang="en-US" dirty="0"/>
              <a:t>Clean Air Act:  1970 (amendments in 1977 &amp; 1990)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01C272-0C51-DD4E-893B-5D6DBCDB620C}"/>
              </a:ext>
            </a:extLst>
          </p:cNvPr>
          <p:cNvPicPr>
            <a:picLocks noChangeAspect="1"/>
          </p:cNvPicPr>
          <p:nvPr/>
        </p:nvPicPr>
        <p:blipFill>
          <a:blip r:embed="rId3"/>
          <a:stretch>
            <a:fillRect/>
          </a:stretch>
        </p:blipFill>
        <p:spPr>
          <a:xfrm>
            <a:off x="222407" y="489256"/>
            <a:ext cx="4136868" cy="3174614"/>
          </a:xfrm>
          <a:prstGeom prst="rect">
            <a:avLst/>
          </a:prstGeom>
        </p:spPr>
      </p:pic>
      <p:pic>
        <p:nvPicPr>
          <p:cNvPr id="5" name="Picture 4">
            <a:extLst>
              <a:ext uri="{FF2B5EF4-FFF2-40B4-BE49-F238E27FC236}">
                <a16:creationId xmlns:a16="http://schemas.microsoft.com/office/drawing/2014/main" id="{6DE8735D-2354-274E-9196-795D323E0324}"/>
              </a:ext>
            </a:extLst>
          </p:cNvPr>
          <p:cNvPicPr>
            <a:picLocks noChangeAspect="1"/>
          </p:cNvPicPr>
          <p:nvPr/>
        </p:nvPicPr>
        <p:blipFill>
          <a:blip r:embed="rId4"/>
          <a:stretch>
            <a:fillRect/>
          </a:stretch>
        </p:blipFill>
        <p:spPr>
          <a:xfrm>
            <a:off x="4784727" y="637607"/>
            <a:ext cx="3872374" cy="2877912"/>
          </a:xfrm>
          <a:prstGeom prst="rect">
            <a:avLst/>
          </a:prstGeom>
        </p:spPr>
      </p:pic>
      <p:pic>
        <p:nvPicPr>
          <p:cNvPr id="7" name="Picture 6">
            <a:extLst>
              <a:ext uri="{FF2B5EF4-FFF2-40B4-BE49-F238E27FC236}">
                <a16:creationId xmlns:a16="http://schemas.microsoft.com/office/drawing/2014/main" id="{DD9348B7-E107-B647-8674-7A0751DD075F}"/>
              </a:ext>
            </a:extLst>
          </p:cNvPr>
          <p:cNvPicPr>
            <a:picLocks noChangeAspect="1"/>
          </p:cNvPicPr>
          <p:nvPr/>
        </p:nvPicPr>
        <p:blipFill>
          <a:blip r:embed="rId5"/>
          <a:stretch>
            <a:fillRect/>
          </a:stretch>
        </p:blipFill>
        <p:spPr>
          <a:xfrm>
            <a:off x="222407" y="3718042"/>
            <a:ext cx="4136868" cy="3102651"/>
          </a:xfrm>
          <a:prstGeom prst="rect">
            <a:avLst/>
          </a:prstGeom>
        </p:spPr>
      </p:pic>
      <p:pic>
        <p:nvPicPr>
          <p:cNvPr id="9" name="Picture 8">
            <a:extLst>
              <a:ext uri="{FF2B5EF4-FFF2-40B4-BE49-F238E27FC236}">
                <a16:creationId xmlns:a16="http://schemas.microsoft.com/office/drawing/2014/main" id="{8AC15B62-FB61-E341-A422-6719D0755928}"/>
              </a:ext>
            </a:extLst>
          </p:cNvPr>
          <p:cNvPicPr>
            <a:picLocks noChangeAspect="1"/>
          </p:cNvPicPr>
          <p:nvPr/>
        </p:nvPicPr>
        <p:blipFill>
          <a:blip r:embed="rId6"/>
          <a:stretch>
            <a:fillRect/>
          </a:stretch>
        </p:blipFill>
        <p:spPr>
          <a:xfrm>
            <a:off x="4784727" y="3718042"/>
            <a:ext cx="3963987" cy="3087488"/>
          </a:xfrm>
          <a:prstGeom prst="rect">
            <a:avLst/>
          </a:prstGeom>
        </p:spPr>
      </p:pic>
      <p:sp>
        <p:nvSpPr>
          <p:cNvPr id="30729" name="Text Box 3">
            <a:extLst>
              <a:ext uri="{FF2B5EF4-FFF2-40B4-BE49-F238E27FC236}">
                <a16:creationId xmlns:a16="http://schemas.microsoft.com/office/drawing/2014/main" id="{3155964C-C278-8B44-BED1-587C34F91F9E}"/>
              </a:ext>
            </a:extLst>
          </p:cNvPr>
          <p:cNvSpPr txBox="1">
            <a:spLocks noChangeArrowheads="1"/>
          </p:cNvSpPr>
          <p:nvPr/>
        </p:nvSpPr>
        <p:spPr bwMode="auto">
          <a:xfrm>
            <a:off x="3795713" y="0"/>
            <a:ext cx="1585912" cy="83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U.S.</a:t>
            </a:r>
          </a:p>
          <a:p>
            <a:pPr algn="ctr"/>
            <a:r>
              <a:rPr lang="en-US" altLang="en-US" dirty="0"/>
              <a:t>Emissions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Text Box 3">
            <a:extLst>
              <a:ext uri="{FF2B5EF4-FFF2-40B4-BE49-F238E27FC236}">
                <a16:creationId xmlns:a16="http://schemas.microsoft.com/office/drawing/2014/main" id="{FD7992B9-5075-6340-8BD2-EF1CC681659E}"/>
              </a:ext>
            </a:extLst>
          </p:cNvPr>
          <p:cNvSpPr txBox="1">
            <a:spLocks noChangeArrowheads="1"/>
          </p:cNvSpPr>
          <p:nvPr/>
        </p:nvSpPr>
        <p:spPr bwMode="auto">
          <a:xfrm>
            <a:off x="520700" y="3611563"/>
            <a:ext cx="1585913"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U.S.</a:t>
            </a:r>
          </a:p>
          <a:p>
            <a:pPr algn="ctr"/>
            <a:r>
              <a:rPr lang="en-US" altLang="en-US"/>
              <a:t>Emissions</a:t>
            </a:r>
          </a:p>
        </p:txBody>
      </p:sp>
      <p:pic>
        <p:nvPicPr>
          <p:cNvPr id="3" name="Picture 2">
            <a:extLst>
              <a:ext uri="{FF2B5EF4-FFF2-40B4-BE49-F238E27FC236}">
                <a16:creationId xmlns:a16="http://schemas.microsoft.com/office/drawing/2014/main" id="{729A8A53-2A87-CB41-AB9F-6BAD01A2967E}"/>
              </a:ext>
            </a:extLst>
          </p:cNvPr>
          <p:cNvPicPr>
            <a:picLocks noChangeAspect="1"/>
          </p:cNvPicPr>
          <p:nvPr/>
        </p:nvPicPr>
        <p:blipFill>
          <a:blip r:embed="rId3"/>
          <a:stretch>
            <a:fillRect/>
          </a:stretch>
        </p:blipFill>
        <p:spPr>
          <a:xfrm>
            <a:off x="4635130" y="269875"/>
            <a:ext cx="4191967" cy="3238500"/>
          </a:xfrm>
          <a:prstGeom prst="rect">
            <a:avLst/>
          </a:prstGeom>
        </p:spPr>
      </p:pic>
      <p:pic>
        <p:nvPicPr>
          <p:cNvPr id="5" name="Picture 4">
            <a:extLst>
              <a:ext uri="{FF2B5EF4-FFF2-40B4-BE49-F238E27FC236}">
                <a16:creationId xmlns:a16="http://schemas.microsoft.com/office/drawing/2014/main" id="{455D772F-EE06-254E-ABE5-16D5F76A55FC}"/>
              </a:ext>
            </a:extLst>
          </p:cNvPr>
          <p:cNvPicPr>
            <a:picLocks noChangeAspect="1"/>
          </p:cNvPicPr>
          <p:nvPr/>
        </p:nvPicPr>
        <p:blipFill>
          <a:blip r:embed="rId4"/>
          <a:stretch>
            <a:fillRect/>
          </a:stretch>
        </p:blipFill>
        <p:spPr>
          <a:xfrm>
            <a:off x="446116" y="282107"/>
            <a:ext cx="3997439" cy="3154606"/>
          </a:xfrm>
          <a:prstGeom prst="rect">
            <a:avLst/>
          </a:prstGeom>
        </p:spPr>
      </p:pic>
      <p:pic>
        <p:nvPicPr>
          <p:cNvPr id="7" name="Picture 6">
            <a:extLst>
              <a:ext uri="{FF2B5EF4-FFF2-40B4-BE49-F238E27FC236}">
                <a16:creationId xmlns:a16="http://schemas.microsoft.com/office/drawing/2014/main" id="{A96E8126-A1D0-F04D-98BD-D4F3C008F4D8}"/>
              </a:ext>
            </a:extLst>
          </p:cNvPr>
          <p:cNvPicPr>
            <a:picLocks noChangeAspect="1"/>
          </p:cNvPicPr>
          <p:nvPr/>
        </p:nvPicPr>
        <p:blipFill>
          <a:blip r:embed="rId5"/>
          <a:stretch>
            <a:fillRect/>
          </a:stretch>
        </p:blipFill>
        <p:spPr>
          <a:xfrm>
            <a:off x="2632689" y="3508375"/>
            <a:ext cx="4230752" cy="32257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3197DC-7648-6140-A72B-89BBE9200ED0}"/>
              </a:ext>
            </a:extLst>
          </p:cNvPr>
          <p:cNvPicPr>
            <a:picLocks noChangeAspect="1"/>
          </p:cNvPicPr>
          <p:nvPr/>
        </p:nvPicPr>
        <p:blipFill>
          <a:blip r:embed="rId2"/>
          <a:stretch>
            <a:fillRect/>
          </a:stretch>
        </p:blipFill>
        <p:spPr>
          <a:xfrm>
            <a:off x="0" y="646545"/>
            <a:ext cx="9144000" cy="3991924"/>
          </a:xfrm>
          <a:prstGeom prst="rect">
            <a:avLst/>
          </a:prstGeom>
        </p:spPr>
      </p:pic>
      <p:sp>
        <p:nvSpPr>
          <p:cNvPr id="6" name="TextBox 5">
            <a:extLst>
              <a:ext uri="{FF2B5EF4-FFF2-40B4-BE49-F238E27FC236}">
                <a16:creationId xmlns:a16="http://schemas.microsoft.com/office/drawing/2014/main" id="{DAF2D225-3EAF-4246-ADE1-5AC8CF9F0F96}"/>
              </a:ext>
            </a:extLst>
          </p:cNvPr>
          <p:cNvSpPr txBox="1"/>
          <p:nvPr/>
        </p:nvSpPr>
        <p:spPr>
          <a:xfrm>
            <a:off x="3575573" y="173994"/>
            <a:ext cx="1992853" cy="461665"/>
          </a:xfrm>
          <a:prstGeom prst="rect">
            <a:avLst/>
          </a:prstGeom>
          <a:noFill/>
        </p:spPr>
        <p:txBody>
          <a:bodyPr wrap="none" rtlCol="0">
            <a:spAutoFit/>
          </a:bodyPr>
          <a:lstStyle/>
          <a:p>
            <a:r>
              <a:rPr lang="en-US" dirty="0"/>
              <a:t>Houston NO</a:t>
            </a:r>
            <a:r>
              <a:rPr lang="en-US" baseline="-25000" dirty="0"/>
              <a:t>2</a:t>
            </a:r>
            <a:endParaRPr lang="en-US" dirty="0"/>
          </a:p>
        </p:txBody>
      </p:sp>
      <p:sp>
        <p:nvSpPr>
          <p:cNvPr id="7" name="TextBox 6">
            <a:extLst>
              <a:ext uri="{FF2B5EF4-FFF2-40B4-BE49-F238E27FC236}">
                <a16:creationId xmlns:a16="http://schemas.microsoft.com/office/drawing/2014/main" id="{5C2A732A-221F-B14A-B79D-318875C9C276}"/>
              </a:ext>
            </a:extLst>
          </p:cNvPr>
          <p:cNvSpPr txBox="1"/>
          <p:nvPr/>
        </p:nvSpPr>
        <p:spPr>
          <a:xfrm>
            <a:off x="685800" y="5380458"/>
            <a:ext cx="7943200" cy="830997"/>
          </a:xfrm>
          <a:prstGeom prst="rect">
            <a:avLst/>
          </a:prstGeom>
          <a:noFill/>
        </p:spPr>
        <p:txBody>
          <a:bodyPr wrap="none" rtlCol="0">
            <a:spAutoFit/>
          </a:bodyPr>
          <a:lstStyle/>
          <a:p>
            <a:r>
              <a:rPr lang="en-US" dirty="0"/>
              <a:t>Nitrogen dioxide concentrations are not evenly dispersed</a:t>
            </a:r>
          </a:p>
          <a:p>
            <a:r>
              <a:rPr lang="en-US" dirty="0"/>
              <a:t>across the greater Houston metropolitan area.</a:t>
            </a:r>
          </a:p>
        </p:txBody>
      </p:sp>
      <p:sp>
        <p:nvSpPr>
          <p:cNvPr id="8" name="TextBox 7">
            <a:extLst>
              <a:ext uri="{FF2B5EF4-FFF2-40B4-BE49-F238E27FC236}">
                <a16:creationId xmlns:a16="http://schemas.microsoft.com/office/drawing/2014/main" id="{4BEBA391-40ED-CE48-A692-E70F6C477814}"/>
              </a:ext>
            </a:extLst>
          </p:cNvPr>
          <p:cNvSpPr txBox="1"/>
          <p:nvPr/>
        </p:nvSpPr>
        <p:spPr>
          <a:xfrm>
            <a:off x="6994454" y="4593965"/>
            <a:ext cx="1728358" cy="276999"/>
          </a:xfrm>
          <a:prstGeom prst="rect">
            <a:avLst/>
          </a:prstGeom>
          <a:noFill/>
        </p:spPr>
        <p:txBody>
          <a:bodyPr wrap="none" rtlCol="0">
            <a:spAutoFit/>
          </a:bodyPr>
          <a:lstStyle/>
          <a:p>
            <a:r>
              <a:rPr lang="en-US" sz="1200" dirty="0"/>
              <a:t>(</a:t>
            </a:r>
            <a:r>
              <a:rPr lang="en-US" sz="1200" dirty="0" err="1"/>
              <a:t>Demetillo</a:t>
            </a:r>
            <a:r>
              <a:rPr lang="en-US" sz="1200" dirty="0"/>
              <a:t> et al., 2020)</a:t>
            </a:r>
          </a:p>
        </p:txBody>
      </p:sp>
    </p:spTree>
    <p:extLst>
      <p:ext uri="{BB962C8B-B14F-4D97-AF65-F5344CB8AC3E}">
        <p14:creationId xmlns:p14="http://schemas.microsoft.com/office/powerpoint/2010/main" val="386783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7EA15F-2ACA-4C44-BF0D-4758ABE22B88}"/>
              </a:ext>
            </a:extLst>
          </p:cNvPr>
          <p:cNvPicPr>
            <a:picLocks noChangeAspect="1"/>
          </p:cNvPicPr>
          <p:nvPr/>
        </p:nvPicPr>
        <p:blipFill>
          <a:blip r:embed="rId2"/>
          <a:stretch>
            <a:fillRect/>
          </a:stretch>
        </p:blipFill>
        <p:spPr>
          <a:xfrm>
            <a:off x="979086" y="1001485"/>
            <a:ext cx="7493186" cy="4405993"/>
          </a:xfrm>
          <a:prstGeom prst="rect">
            <a:avLst/>
          </a:prstGeom>
        </p:spPr>
      </p:pic>
      <p:sp>
        <p:nvSpPr>
          <p:cNvPr id="3" name="TextBox 2">
            <a:extLst>
              <a:ext uri="{FF2B5EF4-FFF2-40B4-BE49-F238E27FC236}">
                <a16:creationId xmlns:a16="http://schemas.microsoft.com/office/drawing/2014/main" id="{9D1F476C-4E99-A744-9A3E-9A4FEC698510}"/>
              </a:ext>
            </a:extLst>
          </p:cNvPr>
          <p:cNvSpPr txBox="1"/>
          <p:nvPr/>
        </p:nvSpPr>
        <p:spPr>
          <a:xfrm rot="16200000">
            <a:off x="-694202" y="2427514"/>
            <a:ext cx="2754280" cy="461665"/>
          </a:xfrm>
          <a:prstGeom prst="rect">
            <a:avLst/>
          </a:prstGeom>
          <a:noFill/>
        </p:spPr>
        <p:txBody>
          <a:bodyPr wrap="none" rtlCol="0">
            <a:spAutoFit/>
          </a:bodyPr>
          <a:lstStyle/>
          <a:p>
            <a:r>
              <a:rPr lang="en-US" dirty="0"/>
              <a:t>Household Income</a:t>
            </a:r>
          </a:p>
        </p:txBody>
      </p:sp>
      <p:sp>
        <p:nvSpPr>
          <p:cNvPr id="4" name="TextBox 3">
            <a:extLst>
              <a:ext uri="{FF2B5EF4-FFF2-40B4-BE49-F238E27FC236}">
                <a16:creationId xmlns:a16="http://schemas.microsoft.com/office/drawing/2014/main" id="{66E42E38-1D59-2F4F-9CE9-5D97FD58CE55}"/>
              </a:ext>
            </a:extLst>
          </p:cNvPr>
          <p:cNvSpPr txBox="1"/>
          <p:nvPr/>
        </p:nvSpPr>
        <p:spPr>
          <a:xfrm>
            <a:off x="7255711" y="6357450"/>
            <a:ext cx="1728358" cy="276999"/>
          </a:xfrm>
          <a:prstGeom prst="rect">
            <a:avLst/>
          </a:prstGeom>
          <a:noFill/>
        </p:spPr>
        <p:txBody>
          <a:bodyPr wrap="none" rtlCol="0">
            <a:spAutoFit/>
          </a:bodyPr>
          <a:lstStyle/>
          <a:p>
            <a:r>
              <a:rPr lang="en-US" sz="1200" dirty="0"/>
              <a:t>(</a:t>
            </a:r>
            <a:r>
              <a:rPr lang="en-US" sz="1200" dirty="0" err="1"/>
              <a:t>Demetillo</a:t>
            </a:r>
            <a:r>
              <a:rPr lang="en-US" sz="1200" dirty="0"/>
              <a:t> et al., 2020)</a:t>
            </a:r>
          </a:p>
        </p:txBody>
      </p:sp>
      <p:sp>
        <p:nvSpPr>
          <p:cNvPr id="5" name="TextBox 4">
            <a:extLst>
              <a:ext uri="{FF2B5EF4-FFF2-40B4-BE49-F238E27FC236}">
                <a16:creationId xmlns:a16="http://schemas.microsoft.com/office/drawing/2014/main" id="{CE48ADF3-F239-BE49-B02D-B0955210AD28}"/>
              </a:ext>
            </a:extLst>
          </p:cNvPr>
          <p:cNvSpPr txBox="1"/>
          <p:nvPr/>
        </p:nvSpPr>
        <p:spPr>
          <a:xfrm>
            <a:off x="3066619" y="326571"/>
            <a:ext cx="3010761" cy="461665"/>
          </a:xfrm>
          <a:prstGeom prst="rect">
            <a:avLst/>
          </a:prstGeom>
          <a:noFill/>
        </p:spPr>
        <p:txBody>
          <a:bodyPr wrap="none" rtlCol="0">
            <a:spAutoFit/>
          </a:bodyPr>
          <a:lstStyle/>
          <a:p>
            <a:r>
              <a:rPr lang="en-US" dirty="0"/>
              <a:t>Exposure Disparities</a:t>
            </a:r>
          </a:p>
        </p:txBody>
      </p:sp>
      <p:sp>
        <p:nvSpPr>
          <p:cNvPr id="6" name="TextBox 5">
            <a:extLst>
              <a:ext uri="{FF2B5EF4-FFF2-40B4-BE49-F238E27FC236}">
                <a16:creationId xmlns:a16="http://schemas.microsoft.com/office/drawing/2014/main" id="{539D8A09-04EE-F445-8AF3-B3F8D53AE730}"/>
              </a:ext>
            </a:extLst>
          </p:cNvPr>
          <p:cNvSpPr txBox="1"/>
          <p:nvPr/>
        </p:nvSpPr>
        <p:spPr>
          <a:xfrm>
            <a:off x="913771" y="5377543"/>
            <a:ext cx="7015062" cy="830997"/>
          </a:xfrm>
          <a:prstGeom prst="rect">
            <a:avLst/>
          </a:prstGeom>
          <a:noFill/>
        </p:spPr>
        <p:txBody>
          <a:bodyPr wrap="none" rtlCol="0">
            <a:spAutoFit/>
          </a:bodyPr>
          <a:lstStyle/>
          <a:p>
            <a:r>
              <a:rPr lang="en-US" dirty="0"/>
              <a:t>NO</a:t>
            </a:r>
            <a:r>
              <a:rPr lang="en-US" baseline="-25000" dirty="0"/>
              <a:t>2 </a:t>
            </a:r>
            <a:r>
              <a:rPr lang="en-US" dirty="0"/>
              <a:t>exposure is higher in census tracts with lower</a:t>
            </a:r>
          </a:p>
          <a:p>
            <a:pPr algn="ctr"/>
            <a:r>
              <a:rPr lang="en-US" dirty="0"/>
              <a:t>income and a high non-White/Hispanic fraction</a:t>
            </a:r>
          </a:p>
        </p:txBody>
      </p:sp>
    </p:spTree>
    <p:extLst>
      <p:ext uri="{BB962C8B-B14F-4D97-AF65-F5344CB8AC3E}">
        <p14:creationId xmlns:p14="http://schemas.microsoft.com/office/powerpoint/2010/main" val="372613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13589_19_13.jpg">
            <a:extLst>
              <a:ext uri="{FF2B5EF4-FFF2-40B4-BE49-F238E27FC236}">
                <a16:creationId xmlns:a16="http://schemas.microsoft.com/office/drawing/2014/main" id="{9C45589D-7BFB-F744-83B9-A1AC20B0E8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68313"/>
            <a:ext cx="883920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6">
            <a:extLst>
              <a:ext uri="{FF2B5EF4-FFF2-40B4-BE49-F238E27FC236}">
                <a16:creationId xmlns:a16="http://schemas.microsoft.com/office/drawing/2014/main" id="{6E058FFD-E0CF-2B4D-9E2E-B23025295974}"/>
              </a:ext>
            </a:extLst>
          </p:cNvPr>
          <p:cNvSpPr txBox="1">
            <a:spLocks noChangeArrowheads="1"/>
          </p:cNvSpPr>
          <p:nvPr/>
        </p:nvSpPr>
        <p:spPr bwMode="auto">
          <a:xfrm>
            <a:off x="5080000" y="6324600"/>
            <a:ext cx="32924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CO, SO</a:t>
            </a:r>
            <a:r>
              <a:rPr lang="en-US" altLang="en-US" sz="1800"/>
              <a:t>2</a:t>
            </a:r>
            <a:r>
              <a:rPr lang="en-US" altLang="en-US"/>
              <a:t>, NO</a:t>
            </a:r>
            <a:r>
              <a:rPr lang="en-US" altLang="en-US" sz="1800"/>
              <a:t>2</a:t>
            </a:r>
            <a:r>
              <a:rPr lang="en-US" altLang="en-US"/>
              <a:t>, O</a:t>
            </a:r>
            <a:r>
              <a:rPr lang="en-US" altLang="en-US" sz="1800"/>
              <a:t>3</a:t>
            </a:r>
            <a:r>
              <a:rPr lang="en-US" altLang="en-US"/>
              <a:t>, PM</a:t>
            </a:r>
          </a:p>
        </p:txBody>
      </p:sp>
      <p:sp>
        <p:nvSpPr>
          <p:cNvPr id="26627" name="Text Box 5">
            <a:extLst>
              <a:ext uri="{FF2B5EF4-FFF2-40B4-BE49-F238E27FC236}">
                <a16:creationId xmlns:a16="http://schemas.microsoft.com/office/drawing/2014/main" id="{30648A0D-C917-004B-9A70-A760644265C4}"/>
              </a:ext>
            </a:extLst>
          </p:cNvPr>
          <p:cNvSpPr txBox="1">
            <a:spLocks noChangeArrowheads="1"/>
          </p:cNvSpPr>
          <p:nvPr/>
        </p:nvSpPr>
        <p:spPr bwMode="auto">
          <a:xfrm>
            <a:off x="2667000" y="130175"/>
            <a:ext cx="4114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Non-attainment Areas (2013)</a:t>
            </a:r>
          </a:p>
        </p:txBody>
      </p:sp>
      <p:sp>
        <p:nvSpPr>
          <p:cNvPr id="2" name="TextBox 1">
            <a:extLst>
              <a:ext uri="{FF2B5EF4-FFF2-40B4-BE49-F238E27FC236}">
                <a16:creationId xmlns:a16="http://schemas.microsoft.com/office/drawing/2014/main" id="{EAB0E2DE-F739-DB4C-9288-1566C666F161}"/>
              </a:ext>
            </a:extLst>
          </p:cNvPr>
          <p:cNvSpPr txBox="1"/>
          <p:nvPr/>
        </p:nvSpPr>
        <p:spPr>
          <a:xfrm>
            <a:off x="491395" y="4909036"/>
            <a:ext cx="8161209" cy="830997"/>
          </a:xfrm>
          <a:prstGeom prst="rect">
            <a:avLst/>
          </a:prstGeom>
          <a:solidFill>
            <a:srgbClr val="FFFF00"/>
          </a:solidFill>
          <a:ln>
            <a:solidFill>
              <a:schemeClr val="tx1"/>
            </a:solidFill>
          </a:ln>
        </p:spPr>
        <p:txBody>
          <a:bodyPr wrap="none" rtlCol="0">
            <a:spAutoFit/>
          </a:bodyPr>
          <a:lstStyle/>
          <a:p>
            <a:r>
              <a:rPr lang="en-US" dirty="0"/>
              <a:t>The industrial Northeast and Midwest emit more pollutants.</a:t>
            </a:r>
          </a:p>
          <a:p>
            <a:r>
              <a:rPr lang="en-US" dirty="0"/>
              <a:t>Why is air quality so poor in southern California?</a:t>
            </a:r>
          </a:p>
        </p:txBody>
      </p:sp>
    </p:spTree>
    <p:extLst>
      <p:ext uri="{BB962C8B-B14F-4D97-AF65-F5344CB8AC3E}">
        <p14:creationId xmlns:p14="http://schemas.microsoft.com/office/powerpoint/2010/main" val="69274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503F9D-A833-E74F-B680-19254CDC2418}"/>
              </a:ext>
            </a:extLst>
          </p:cNvPr>
          <p:cNvSpPr txBox="1"/>
          <p:nvPr/>
        </p:nvSpPr>
        <p:spPr>
          <a:xfrm>
            <a:off x="2218630" y="1502224"/>
            <a:ext cx="4706738" cy="2308324"/>
          </a:xfrm>
          <a:prstGeom prst="rect">
            <a:avLst/>
          </a:prstGeom>
          <a:noFill/>
        </p:spPr>
        <p:txBody>
          <a:bodyPr wrap="none" rtlCol="0">
            <a:spAutoFit/>
          </a:bodyPr>
          <a:lstStyle/>
          <a:p>
            <a:pPr algn="ctr"/>
            <a:r>
              <a:rPr lang="en-US" b="1" dirty="0"/>
              <a:t>Air Quality Factors</a:t>
            </a:r>
          </a:p>
          <a:p>
            <a:endParaRPr lang="en-US" dirty="0"/>
          </a:p>
          <a:p>
            <a:pPr marL="342900" indent="-342900">
              <a:buFont typeface="Arial" panose="020B0604020202020204" pitchFamily="34" charset="0"/>
              <a:buChar char="•"/>
            </a:pPr>
            <a:r>
              <a:rPr lang="en-US" dirty="0"/>
              <a:t>Wind</a:t>
            </a:r>
          </a:p>
          <a:p>
            <a:pPr marL="342900" indent="-342900">
              <a:buFont typeface="Arial" panose="020B0604020202020204" pitchFamily="34" charset="0"/>
              <a:buChar char="•"/>
            </a:pPr>
            <a:r>
              <a:rPr lang="en-US" dirty="0"/>
              <a:t>Atmospheric stability</a:t>
            </a:r>
          </a:p>
          <a:p>
            <a:pPr marL="342900" indent="-342900">
              <a:buFont typeface="Arial" panose="020B0604020202020204" pitchFamily="34" charset="0"/>
              <a:buChar char="•"/>
            </a:pPr>
            <a:r>
              <a:rPr lang="en-US" dirty="0"/>
              <a:t>Stack height (for power plants)</a:t>
            </a:r>
          </a:p>
          <a:p>
            <a:pPr marL="342900" indent="-342900">
              <a:buFont typeface="Arial" panose="020B0604020202020204" pitchFamily="34" charset="0"/>
              <a:buChar char="•"/>
            </a:pPr>
            <a:r>
              <a:rPr lang="en-US" dirty="0"/>
              <a:t>Amount of pollutant emitted</a:t>
            </a:r>
          </a:p>
        </p:txBody>
      </p:sp>
      <p:sp>
        <p:nvSpPr>
          <p:cNvPr id="5" name="TextBox 4">
            <a:extLst>
              <a:ext uri="{FF2B5EF4-FFF2-40B4-BE49-F238E27FC236}">
                <a16:creationId xmlns:a16="http://schemas.microsoft.com/office/drawing/2014/main" id="{DFFD9AA8-9609-4847-A8BA-7BE84C9D191C}"/>
              </a:ext>
            </a:extLst>
          </p:cNvPr>
          <p:cNvSpPr txBox="1"/>
          <p:nvPr/>
        </p:nvSpPr>
        <p:spPr>
          <a:xfrm>
            <a:off x="1211945" y="5246915"/>
            <a:ext cx="6720109" cy="584775"/>
          </a:xfrm>
          <a:prstGeom prst="rect">
            <a:avLst/>
          </a:prstGeom>
          <a:noFill/>
        </p:spPr>
        <p:txBody>
          <a:bodyPr wrap="none" rtlCol="0">
            <a:spAutoFit/>
          </a:bodyPr>
          <a:lstStyle/>
          <a:p>
            <a:r>
              <a:rPr lang="en-US" sz="3200" dirty="0">
                <a:solidFill>
                  <a:srgbClr val="FF0000"/>
                </a:solidFill>
              </a:rPr>
              <a:t>“The solution to pollution is dilution.”</a:t>
            </a:r>
          </a:p>
        </p:txBody>
      </p:sp>
    </p:spTree>
    <p:extLst>
      <p:ext uri="{BB962C8B-B14F-4D97-AF65-F5344CB8AC3E}">
        <p14:creationId xmlns:p14="http://schemas.microsoft.com/office/powerpoint/2010/main" val="47595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18-03a">
            <a:extLst>
              <a:ext uri="{FF2B5EF4-FFF2-40B4-BE49-F238E27FC236}">
                <a16:creationId xmlns:a16="http://schemas.microsoft.com/office/drawing/2014/main" id="{E1622A8F-0273-0646-8615-B5DFCFF79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20650"/>
            <a:ext cx="89662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13589_19_15.jpg">
            <a:extLst>
              <a:ext uri="{FF2B5EF4-FFF2-40B4-BE49-F238E27FC236}">
                <a16:creationId xmlns:a16="http://schemas.microsoft.com/office/drawing/2014/main" id="{BE82B772-2EF6-D843-A52C-9B97A4D447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93875"/>
            <a:ext cx="88392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3">
            <a:extLst>
              <a:ext uri="{FF2B5EF4-FFF2-40B4-BE49-F238E27FC236}">
                <a16:creationId xmlns:a16="http://schemas.microsoft.com/office/drawing/2014/main" id="{BA0F9DFA-1597-3A4F-829D-123208F0AE98}"/>
              </a:ext>
            </a:extLst>
          </p:cNvPr>
          <p:cNvSpPr txBox="1">
            <a:spLocks noChangeArrowheads="1"/>
          </p:cNvSpPr>
          <p:nvPr/>
        </p:nvSpPr>
        <p:spPr bwMode="auto">
          <a:xfrm>
            <a:off x="2587625" y="136525"/>
            <a:ext cx="3948113"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Wind Speed and Air Quality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13589_19_16.jpg">
            <a:extLst>
              <a:ext uri="{FF2B5EF4-FFF2-40B4-BE49-F238E27FC236}">
                <a16:creationId xmlns:a16="http://schemas.microsoft.com/office/drawing/2014/main" id="{5FF21F16-8C1A-214B-A391-E1B7D83DCA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2338" y="552450"/>
            <a:ext cx="4930775"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 Box 3">
            <a:extLst>
              <a:ext uri="{FF2B5EF4-FFF2-40B4-BE49-F238E27FC236}">
                <a16:creationId xmlns:a16="http://schemas.microsoft.com/office/drawing/2014/main" id="{6700D92C-FCC0-E248-9AC0-6DFC1DB3A448}"/>
              </a:ext>
            </a:extLst>
          </p:cNvPr>
          <p:cNvSpPr txBox="1">
            <a:spLocks noChangeArrowheads="1"/>
          </p:cNvSpPr>
          <p:nvPr/>
        </p:nvSpPr>
        <p:spPr bwMode="auto">
          <a:xfrm>
            <a:off x="1368425" y="82550"/>
            <a:ext cx="638810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Diurnal Temperature Structure and Air Quality</a:t>
            </a:r>
          </a:p>
        </p:txBody>
      </p:sp>
      <p:sp>
        <p:nvSpPr>
          <p:cNvPr id="36867" name="TextBox 1">
            <a:extLst>
              <a:ext uri="{FF2B5EF4-FFF2-40B4-BE49-F238E27FC236}">
                <a16:creationId xmlns:a16="http://schemas.microsoft.com/office/drawing/2014/main" id="{FB55542B-8735-C24B-9C30-5CB0D477F299}"/>
              </a:ext>
            </a:extLst>
          </p:cNvPr>
          <p:cNvSpPr txBox="1">
            <a:spLocks noChangeArrowheads="1"/>
          </p:cNvSpPr>
          <p:nvPr/>
        </p:nvSpPr>
        <p:spPr bwMode="auto">
          <a:xfrm>
            <a:off x="295275" y="1484313"/>
            <a:ext cx="1570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FF6600"/>
                </a:solidFill>
              </a:rPr>
              <a:t>Afternoon—</a:t>
            </a:r>
          </a:p>
          <a:p>
            <a:pPr algn="ctr"/>
            <a:r>
              <a:rPr lang="en-US" altLang="en-US" sz="2000">
                <a:solidFill>
                  <a:srgbClr val="FF6600"/>
                </a:solidFill>
              </a:rPr>
              <a:t>Unstable</a:t>
            </a:r>
          </a:p>
        </p:txBody>
      </p:sp>
      <p:sp>
        <p:nvSpPr>
          <p:cNvPr id="36868" name="TextBox 4">
            <a:extLst>
              <a:ext uri="{FF2B5EF4-FFF2-40B4-BE49-F238E27FC236}">
                <a16:creationId xmlns:a16="http://schemas.microsoft.com/office/drawing/2014/main" id="{03B9B0F9-D4D8-EA47-8D11-5E9088AEC5C7}"/>
              </a:ext>
            </a:extLst>
          </p:cNvPr>
          <p:cNvSpPr txBox="1">
            <a:spLocks noChangeArrowheads="1"/>
          </p:cNvSpPr>
          <p:nvPr/>
        </p:nvSpPr>
        <p:spPr bwMode="auto">
          <a:xfrm>
            <a:off x="22225" y="4483100"/>
            <a:ext cx="2181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0000FF"/>
                </a:solidFill>
              </a:rPr>
              <a:t>Night—</a:t>
            </a:r>
          </a:p>
          <a:p>
            <a:pPr algn="ctr"/>
            <a:r>
              <a:rPr lang="en-US" altLang="en-US" sz="2000">
                <a:solidFill>
                  <a:srgbClr val="0000FF"/>
                </a:solidFill>
              </a:rPr>
              <a:t>Surface Inversion</a:t>
            </a:r>
          </a:p>
          <a:p>
            <a:pPr algn="ctr"/>
            <a:r>
              <a:rPr lang="en-US" altLang="en-US" sz="2000">
                <a:solidFill>
                  <a:srgbClr val="0000FF"/>
                </a:solidFill>
              </a:rPr>
              <a:t>Stable</a:t>
            </a:r>
          </a:p>
        </p:txBody>
      </p:sp>
      <p:sp>
        <p:nvSpPr>
          <p:cNvPr id="36869" name="TextBox 5">
            <a:extLst>
              <a:ext uri="{FF2B5EF4-FFF2-40B4-BE49-F238E27FC236}">
                <a16:creationId xmlns:a16="http://schemas.microsoft.com/office/drawing/2014/main" id="{DB4CA92A-0BC9-EE44-A99E-1604254B5043}"/>
              </a:ext>
            </a:extLst>
          </p:cNvPr>
          <p:cNvSpPr txBox="1">
            <a:spLocks noChangeArrowheads="1"/>
          </p:cNvSpPr>
          <p:nvPr/>
        </p:nvSpPr>
        <p:spPr bwMode="auto">
          <a:xfrm>
            <a:off x="7488238" y="1636713"/>
            <a:ext cx="1311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FF6600"/>
                </a:solidFill>
              </a:rPr>
              <a:t>Pollutants</a:t>
            </a:r>
          </a:p>
          <a:p>
            <a:pPr algn="ctr"/>
            <a:r>
              <a:rPr lang="en-US" altLang="en-US" sz="2000">
                <a:solidFill>
                  <a:srgbClr val="FF6600"/>
                </a:solidFill>
              </a:rPr>
              <a:t>disperse</a:t>
            </a:r>
          </a:p>
        </p:txBody>
      </p:sp>
      <p:sp>
        <p:nvSpPr>
          <p:cNvPr id="36870" name="TextBox 6">
            <a:extLst>
              <a:ext uri="{FF2B5EF4-FFF2-40B4-BE49-F238E27FC236}">
                <a16:creationId xmlns:a16="http://schemas.microsoft.com/office/drawing/2014/main" id="{6A2D607C-65C2-DC4D-84A1-2510EA3942AE}"/>
              </a:ext>
            </a:extLst>
          </p:cNvPr>
          <p:cNvSpPr txBox="1">
            <a:spLocks noChangeArrowheads="1"/>
          </p:cNvSpPr>
          <p:nvPr/>
        </p:nvSpPr>
        <p:spPr bwMode="auto">
          <a:xfrm>
            <a:off x="7178675" y="4422775"/>
            <a:ext cx="19526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0000FF"/>
                </a:solidFill>
              </a:rPr>
              <a:t>Pollutants from</a:t>
            </a:r>
          </a:p>
          <a:p>
            <a:pPr algn="ctr"/>
            <a:r>
              <a:rPr lang="en-US" altLang="en-US" sz="2000">
                <a:solidFill>
                  <a:srgbClr val="0000FF"/>
                </a:solidFill>
              </a:rPr>
              <a:t>short stacks</a:t>
            </a:r>
          </a:p>
          <a:p>
            <a:pPr algn="ctr"/>
            <a:r>
              <a:rPr lang="en-US" altLang="en-US" sz="2000">
                <a:solidFill>
                  <a:srgbClr val="0000FF"/>
                </a:solidFill>
              </a:rPr>
              <a:t>are trapped</a:t>
            </a:r>
          </a:p>
          <a:p>
            <a:pPr algn="ctr"/>
            <a:r>
              <a:rPr lang="en-US" altLang="en-US" sz="2000">
                <a:solidFill>
                  <a:srgbClr val="0000FF"/>
                </a:solidFill>
              </a:rPr>
              <a:t>below inversion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13589_19_17.jpg">
            <a:extLst>
              <a:ext uri="{FF2B5EF4-FFF2-40B4-BE49-F238E27FC236}">
                <a16:creationId xmlns:a16="http://schemas.microsoft.com/office/drawing/2014/main" id="{6FD68E95-FA7F-F34C-91D3-093DC065F3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87363"/>
            <a:ext cx="7596188"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3">
            <a:extLst>
              <a:ext uri="{FF2B5EF4-FFF2-40B4-BE49-F238E27FC236}">
                <a16:creationId xmlns:a16="http://schemas.microsoft.com/office/drawing/2014/main" id="{40B30033-8A59-FF45-962D-DE56A3483EF6}"/>
              </a:ext>
            </a:extLst>
          </p:cNvPr>
          <p:cNvSpPr txBox="1">
            <a:spLocks noChangeArrowheads="1"/>
          </p:cNvSpPr>
          <p:nvPr/>
        </p:nvSpPr>
        <p:spPr bwMode="auto">
          <a:xfrm>
            <a:off x="2605088" y="15875"/>
            <a:ext cx="3913187"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Inversion is a “Lid” or “Cap”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1" descr="18CO">
            <a:extLst>
              <a:ext uri="{FF2B5EF4-FFF2-40B4-BE49-F238E27FC236}">
                <a16:creationId xmlns:a16="http://schemas.microsoft.com/office/drawing/2014/main" id="{CF9E3B8B-04F1-8043-9248-C687FEFBD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3975"/>
            <a:ext cx="5056188" cy="680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0962" name="Rectangle 3" hidden="1">
            <a:extLst>
              <a:ext uri="{FF2B5EF4-FFF2-40B4-BE49-F238E27FC236}">
                <a16:creationId xmlns:a16="http://schemas.microsoft.com/office/drawing/2014/main" id="{40A73DE4-2164-FB42-B038-1D7022EC330D}"/>
              </a:ext>
            </a:extLst>
          </p:cNvPr>
          <p:cNvSpPr>
            <a:spLocks noGrp="1" noChangeArrowheads="1"/>
          </p:cNvSpPr>
          <p:nvPr>
            <p:ph type="title"/>
          </p:nvPr>
        </p:nvSpPr>
        <p:spPr/>
        <p:txBody>
          <a:bodyPr/>
          <a:lstStyle/>
          <a:p>
            <a:pPr eaLnBrk="1" hangingPunct="1"/>
            <a:r>
              <a:rPr lang="en-US" altLang="en-US"/>
              <a:t>0</a:t>
            </a:r>
          </a:p>
        </p:txBody>
      </p:sp>
      <p:sp>
        <p:nvSpPr>
          <p:cNvPr id="40963" name="Line 6">
            <a:extLst>
              <a:ext uri="{FF2B5EF4-FFF2-40B4-BE49-F238E27FC236}">
                <a16:creationId xmlns:a16="http://schemas.microsoft.com/office/drawing/2014/main" id="{A9ABC9BF-2156-024E-9CAD-27E6341899AD}"/>
              </a:ext>
            </a:extLst>
          </p:cNvPr>
          <p:cNvSpPr>
            <a:spLocks noChangeShapeType="1"/>
          </p:cNvSpPr>
          <p:nvPr/>
        </p:nvSpPr>
        <p:spPr bwMode="auto">
          <a:xfrm flipH="1">
            <a:off x="2971799" y="3657600"/>
            <a:ext cx="21771" cy="2667000"/>
          </a:xfrm>
          <a:prstGeom prst="line">
            <a:avLst/>
          </a:prstGeom>
          <a:noFill/>
          <a:ln w="57150">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4" name="Text Box 7">
            <a:extLst>
              <a:ext uri="{FF2B5EF4-FFF2-40B4-BE49-F238E27FC236}">
                <a16:creationId xmlns:a16="http://schemas.microsoft.com/office/drawing/2014/main" id="{82C9A8E8-0EBF-C340-A8AB-362E25F01B28}"/>
              </a:ext>
            </a:extLst>
          </p:cNvPr>
          <p:cNvSpPr txBox="1">
            <a:spLocks noChangeArrowheads="1"/>
          </p:cNvSpPr>
          <p:nvPr/>
        </p:nvSpPr>
        <p:spPr bwMode="auto">
          <a:xfrm>
            <a:off x="1601788" y="4038600"/>
            <a:ext cx="1065212"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Mixing</a:t>
            </a:r>
          </a:p>
          <a:p>
            <a:r>
              <a:rPr lang="en-US" altLang="en-US"/>
              <a:t>Layer</a:t>
            </a:r>
          </a:p>
        </p:txBody>
      </p:sp>
      <p:sp>
        <p:nvSpPr>
          <p:cNvPr id="40965" name="TextBox 1">
            <a:extLst>
              <a:ext uri="{FF2B5EF4-FFF2-40B4-BE49-F238E27FC236}">
                <a16:creationId xmlns:a16="http://schemas.microsoft.com/office/drawing/2014/main" id="{D453D747-B7DE-194B-A769-2C3A70A49F6F}"/>
              </a:ext>
            </a:extLst>
          </p:cNvPr>
          <p:cNvSpPr txBox="1">
            <a:spLocks noChangeArrowheads="1"/>
          </p:cNvSpPr>
          <p:nvPr/>
        </p:nvSpPr>
        <p:spPr bwMode="auto">
          <a:xfrm>
            <a:off x="93663" y="1844675"/>
            <a:ext cx="1435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0000"/>
                </a:solidFill>
              </a:rPr>
              <a:t>Inversion</a:t>
            </a:r>
          </a:p>
        </p:txBody>
      </p:sp>
      <p:cxnSp>
        <p:nvCxnSpPr>
          <p:cNvPr id="4" name="Straight Arrow Connector 3">
            <a:extLst>
              <a:ext uri="{FF2B5EF4-FFF2-40B4-BE49-F238E27FC236}">
                <a16:creationId xmlns:a16="http://schemas.microsoft.com/office/drawing/2014/main" id="{E8C9E856-25A9-BF4F-B5EC-614BF356928A}"/>
              </a:ext>
            </a:extLst>
          </p:cNvPr>
          <p:cNvCxnSpPr>
            <a:stCxn id="40965" idx="3"/>
          </p:cNvCxnSpPr>
          <p:nvPr/>
        </p:nvCxnSpPr>
        <p:spPr bwMode="auto">
          <a:xfrm>
            <a:off x="1528671" y="2075508"/>
            <a:ext cx="2695667" cy="531167"/>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13589_19_f3.jpg">
            <a:extLst>
              <a:ext uri="{FF2B5EF4-FFF2-40B4-BE49-F238E27FC236}">
                <a16:creationId xmlns:a16="http://schemas.microsoft.com/office/drawing/2014/main" id="{E7945570-CA8E-F049-8FAA-7A580D8C60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52400"/>
            <a:ext cx="4191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5">
            <a:extLst>
              <a:ext uri="{FF2B5EF4-FFF2-40B4-BE49-F238E27FC236}">
                <a16:creationId xmlns:a16="http://schemas.microsoft.com/office/drawing/2014/main" id="{2F515E09-4D0D-F646-973A-9A5FC895DE5E}"/>
              </a:ext>
            </a:extLst>
          </p:cNvPr>
          <p:cNvSpPr txBox="1">
            <a:spLocks noChangeArrowheads="1"/>
          </p:cNvSpPr>
          <p:nvPr/>
        </p:nvSpPr>
        <p:spPr bwMode="auto">
          <a:xfrm>
            <a:off x="298450" y="457200"/>
            <a:ext cx="2063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Early morning</a:t>
            </a:r>
          </a:p>
        </p:txBody>
      </p:sp>
      <p:sp>
        <p:nvSpPr>
          <p:cNvPr id="43011" name="Text Box 6">
            <a:extLst>
              <a:ext uri="{FF2B5EF4-FFF2-40B4-BE49-F238E27FC236}">
                <a16:creationId xmlns:a16="http://schemas.microsoft.com/office/drawing/2014/main" id="{D2F46542-1C5E-224B-BA20-89C4629290A4}"/>
              </a:ext>
            </a:extLst>
          </p:cNvPr>
          <p:cNvSpPr txBox="1">
            <a:spLocks noChangeArrowheads="1"/>
          </p:cNvSpPr>
          <p:nvPr/>
        </p:nvSpPr>
        <p:spPr bwMode="auto">
          <a:xfrm>
            <a:off x="312738" y="1752600"/>
            <a:ext cx="19637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Late morning</a:t>
            </a:r>
          </a:p>
        </p:txBody>
      </p:sp>
      <p:sp>
        <p:nvSpPr>
          <p:cNvPr id="43012" name="Text Box 7">
            <a:extLst>
              <a:ext uri="{FF2B5EF4-FFF2-40B4-BE49-F238E27FC236}">
                <a16:creationId xmlns:a16="http://schemas.microsoft.com/office/drawing/2014/main" id="{1F7D9B7C-818F-0E48-A388-1A9D4F8F02B2}"/>
              </a:ext>
            </a:extLst>
          </p:cNvPr>
          <p:cNvSpPr txBox="1">
            <a:spLocks noChangeArrowheads="1"/>
          </p:cNvSpPr>
          <p:nvPr/>
        </p:nvSpPr>
        <p:spPr bwMode="auto">
          <a:xfrm>
            <a:off x="533400" y="3048000"/>
            <a:ext cx="15065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Afternoon</a:t>
            </a:r>
          </a:p>
        </p:txBody>
      </p:sp>
      <p:sp>
        <p:nvSpPr>
          <p:cNvPr id="43013" name="Text Box 8">
            <a:extLst>
              <a:ext uri="{FF2B5EF4-FFF2-40B4-BE49-F238E27FC236}">
                <a16:creationId xmlns:a16="http://schemas.microsoft.com/office/drawing/2014/main" id="{C660273E-81F0-9540-AEC3-8EA2E8E02879}"/>
              </a:ext>
            </a:extLst>
          </p:cNvPr>
          <p:cNvSpPr txBox="1">
            <a:spLocks noChangeArrowheads="1"/>
          </p:cNvSpPr>
          <p:nvPr/>
        </p:nvSpPr>
        <p:spPr bwMode="auto">
          <a:xfrm>
            <a:off x="263525" y="4419600"/>
            <a:ext cx="20304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Early evening</a:t>
            </a:r>
          </a:p>
        </p:txBody>
      </p:sp>
      <p:sp>
        <p:nvSpPr>
          <p:cNvPr id="43014" name="Text Box 9">
            <a:extLst>
              <a:ext uri="{FF2B5EF4-FFF2-40B4-BE49-F238E27FC236}">
                <a16:creationId xmlns:a16="http://schemas.microsoft.com/office/drawing/2014/main" id="{67758970-70BC-334C-B589-1A5248AE57DB}"/>
              </a:ext>
            </a:extLst>
          </p:cNvPr>
          <p:cNvSpPr txBox="1">
            <a:spLocks noChangeArrowheads="1"/>
          </p:cNvSpPr>
          <p:nvPr/>
        </p:nvSpPr>
        <p:spPr bwMode="auto">
          <a:xfrm>
            <a:off x="847725" y="5715000"/>
            <a:ext cx="895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Night</a:t>
            </a:r>
          </a:p>
        </p:txBody>
      </p:sp>
      <p:sp>
        <p:nvSpPr>
          <p:cNvPr id="43015" name="TextBox 7">
            <a:extLst>
              <a:ext uri="{FF2B5EF4-FFF2-40B4-BE49-F238E27FC236}">
                <a16:creationId xmlns:a16="http://schemas.microsoft.com/office/drawing/2014/main" id="{DFAEDAAC-A342-E846-B126-7F124F3BCC49}"/>
              </a:ext>
            </a:extLst>
          </p:cNvPr>
          <p:cNvSpPr txBox="1">
            <a:spLocks noChangeArrowheads="1"/>
          </p:cNvSpPr>
          <p:nvPr/>
        </p:nvSpPr>
        <p:spPr bwMode="auto">
          <a:xfrm>
            <a:off x="7099300" y="214313"/>
            <a:ext cx="1712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inversion; light</a:t>
            </a:r>
          </a:p>
          <a:p>
            <a:r>
              <a:rPr lang="en-US" altLang="en-US" sz="1600"/>
              <a:t>winds, horizontal</a:t>
            </a:r>
          </a:p>
          <a:p>
            <a:r>
              <a:rPr lang="en-US" altLang="en-US" sz="1600"/>
              <a:t>spreading</a:t>
            </a:r>
          </a:p>
        </p:txBody>
      </p:sp>
      <p:sp>
        <p:nvSpPr>
          <p:cNvPr id="9" name="TextBox 8">
            <a:extLst>
              <a:ext uri="{FF2B5EF4-FFF2-40B4-BE49-F238E27FC236}">
                <a16:creationId xmlns:a16="http://schemas.microsoft.com/office/drawing/2014/main" id="{5C46D88F-C9D1-6E42-9622-C0D8144A6B72}"/>
              </a:ext>
            </a:extLst>
          </p:cNvPr>
          <p:cNvSpPr txBox="1">
            <a:spLocks noChangeArrowheads="1"/>
          </p:cNvSpPr>
          <p:nvPr/>
        </p:nvSpPr>
        <p:spPr bwMode="auto">
          <a:xfrm>
            <a:off x="7104063" y="1395413"/>
            <a:ext cx="17351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sfc. warming; </a:t>
            </a:r>
          </a:p>
          <a:p>
            <a:r>
              <a:rPr lang="en-US" altLang="en-US" sz="1600"/>
              <a:t>rising air mixes</a:t>
            </a:r>
          </a:p>
          <a:p>
            <a:r>
              <a:rPr lang="en-US" altLang="en-US" sz="1600"/>
              <a:t>pollutants toward</a:t>
            </a:r>
          </a:p>
          <a:p>
            <a:r>
              <a:rPr lang="en-US" altLang="en-US" sz="1600"/>
              <a:t>surface</a:t>
            </a:r>
          </a:p>
        </p:txBody>
      </p:sp>
      <p:sp>
        <p:nvSpPr>
          <p:cNvPr id="10" name="TextBox 9">
            <a:extLst>
              <a:ext uri="{FF2B5EF4-FFF2-40B4-BE49-F238E27FC236}">
                <a16:creationId xmlns:a16="http://schemas.microsoft.com/office/drawing/2014/main" id="{18E1F61C-9543-BF4D-92BD-336C0BF4BAB0}"/>
              </a:ext>
            </a:extLst>
          </p:cNvPr>
          <p:cNvSpPr txBox="1">
            <a:spLocks noChangeArrowheads="1"/>
          </p:cNvSpPr>
          <p:nvPr/>
        </p:nvSpPr>
        <p:spPr bwMode="auto">
          <a:xfrm>
            <a:off x="7150100" y="2832100"/>
            <a:ext cx="1563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unstable; rising</a:t>
            </a:r>
          </a:p>
          <a:p>
            <a:r>
              <a:rPr lang="en-US" altLang="en-US" sz="1600"/>
              <a:t>and sinking</a:t>
            </a:r>
          </a:p>
          <a:p>
            <a:r>
              <a:rPr lang="en-US" altLang="en-US" sz="1600"/>
              <a:t>motions</a:t>
            </a:r>
          </a:p>
        </p:txBody>
      </p:sp>
      <p:sp>
        <p:nvSpPr>
          <p:cNvPr id="11" name="TextBox 10">
            <a:extLst>
              <a:ext uri="{FF2B5EF4-FFF2-40B4-BE49-F238E27FC236}">
                <a16:creationId xmlns:a16="http://schemas.microsoft.com/office/drawing/2014/main" id="{8A2497C8-9993-FF41-84B9-794D3ED15E89}"/>
              </a:ext>
            </a:extLst>
          </p:cNvPr>
          <p:cNvSpPr txBox="1">
            <a:spLocks noChangeArrowheads="1"/>
          </p:cNvSpPr>
          <p:nvPr/>
        </p:nvSpPr>
        <p:spPr bwMode="auto">
          <a:xfrm>
            <a:off x="6980238" y="4173538"/>
            <a:ext cx="20177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transition between</a:t>
            </a:r>
          </a:p>
          <a:p>
            <a:r>
              <a:rPr lang="en-US" altLang="en-US" sz="1600"/>
              <a:t>stability conditions;</a:t>
            </a:r>
          </a:p>
          <a:p>
            <a:r>
              <a:rPr lang="en-US" altLang="en-US" sz="1600"/>
              <a:t>diffusion, light winds</a:t>
            </a:r>
          </a:p>
        </p:txBody>
      </p:sp>
      <p:sp>
        <p:nvSpPr>
          <p:cNvPr id="12" name="TextBox 11">
            <a:extLst>
              <a:ext uri="{FF2B5EF4-FFF2-40B4-BE49-F238E27FC236}">
                <a16:creationId xmlns:a16="http://schemas.microsoft.com/office/drawing/2014/main" id="{3D952257-A369-1747-A483-233BC588E679}"/>
              </a:ext>
            </a:extLst>
          </p:cNvPr>
          <p:cNvSpPr txBox="1">
            <a:spLocks noChangeArrowheads="1"/>
          </p:cNvSpPr>
          <p:nvPr/>
        </p:nvSpPr>
        <p:spPr bwMode="auto">
          <a:xfrm>
            <a:off x="6965950" y="5314950"/>
            <a:ext cx="20780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inversion forming;</a:t>
            </a:r>
          </a:p>
          <a:p>
            <a:r>
              <a:rPr lang="en-US" altLang="en-US" sz="1600"/>
              <a:t>some smoke above</a:t>
            </a:r>
          </a:p>
          <a:p>
            <a:r>
              <a:rPr lang="en-US" altLang="en-US" sz="1600"/>
              <a:t>stack carried upward</a:t>
            </a:r>
          </a:p>
          <a:p>
            <a:r>
              <a:rPr lang="en-US" altLang="en-US" sz="1600"/>
              <a:t>while inversion</a:t>
            </a:r>
          </a:p>
          <a:p>
            <a:r>
              <a:rPr lang="en-US" altLang="en-US" sz="1600"/>
              <a:t>deepens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83C66A-B33C-8449-8C56-F7A17960317D}"/>
              </a:ext>
            </a:extLst>
          </p:cNvPr>
          <p:cNvSpPr txBox="1"/>
          <p:nvPr/>
        </p:nvSpPr>
        <p:spPr>
          <a:xfrm>
            <a:off x="2770866" y="555172"/>
            <a:ext cx="3602268" cy="523220"/>
          </a:xfrm>
          <a:prstGeom prst="rect">
            <a:avLst/>
          </a:prstGeom>
          <a:noFill/>
        </p:spPr>
        <p:txBody>
          <a:bodyPr wrap="none" rtlCol="0">
            <a:spAutoFit/>
          </a:bodyPr>
          <a:lstStyle/>
          <a:p>
            <a:r>
              <a:rPr lang="en-US" sz="2800" dirty="0"/>
              <a:t>Air Pollution Potential</a:t>
            </a:r>
          </a:p>
        </p:txBody>
      </p:sp>
      <p:sp>
        <p:nvSpPr>
          <p:cNvPr id="5" name="TextBox 4">
            <a:extLst>
              <a:ext uri="{FF2B5EF4-FFF2-40B4-BE49-F238E27FC236}">
                <a16:creationId xmlns:a16="http://schemas.microsoft.com/office/drawing/2014/main" id="{0CB2D14E-4693-AC40-B215-1EA2DEA7BBBE}"/>
              </a:ext>
            </a:extLst>
          </p:cNvPr>
          <p:cNvSpPr txBox="1"/>
          <p:nvPr/>
        </p:nvSpPr>
        <p:spPr>
          <a:xfrm>
            <a:off x="1088571" y="1698171"/>
            <a:ext cx="7338869" cy="3785652"/>
          </a:xfrm>
          <a:prstGeom prst="rect">
            <a:avLst/>
          </a:prstGeom>
          <a:noFill/>
        </p:spPr>
        <p:txBody>
          <a:bodyPr wrap="none" rtlCol="0">
            <a:spAutoFit/>
          </a:bodyPr>
          <a:lstStyle/>
          <a:p>
            <a:r>
              <a:rPr lang="en-US" dirty="0"/>
              <a:t>Factors that make some locations vulnerable to poor</a:t>
            </a:r>
          </a:p>
          <a:p>
            <a:r>
              <a:rPr lang="en-US" dirty="0"/>
              <a:t>air quality</a:t>
            </a:r>
          </a:p>
          <a:p>
            <a:endParaRPr lang="en-US" dirty="0"/>
          </a:p>
          <a:p>
            <a:pPr marL="342900" indent="-342900">
              <a:buFont typeface="Arial" panose="020B0604020202020204" pitchFamily="34" charset="0"/>
              <a:buChar char="•"/>
            </a:pPr>
            <a:r>
              <a:rPr lang="en-US" dirty="0"/>
              <a:t>Multiple pollution sources</a:t>
            </a:r>
          </a:p>
          <a:p>
            <a:pPr marL="342900" indent="-342900">
              <a:buFont typeface="Arial" panose="020B0604020202020204" pitchFamily="34" charset="0"/>
              <a:buChar char="•"/>
            </a:pPr>
            <a:r>
              <a:rPr lang="en-US" dirty="0"/>
              <a:t>Valley</a:t>
            </a:r>
          </a:p>
          <a:p>
            <a:pPr marL="342900" indent="-342900">
              <a:buFont typeface="Arial" panose="020B0604020202020204" pitchFamily="34" charset="0"/>
              <a:buChar char="•"/>
            </a:pPr>
            <a:r>
              <a:rPr lang="en-US" dirty="0"/>
              <a:t>Stationary anticyclones</a:t>
            </a:r>
          </a:p>
          <a:p>
            <a:pPr marL="342900" indent="-342900">
              <a:buFont typeface="Arial" panose="020B0604020202020204" pitchFamily="34" charset="0"/>
              <a:buChar char="•"/>
            </a:pPr>
            <a:r>
              <a:rPr lang="en-US" dirty="0"/>
              <a:t>Light surface winds (anticyclones)</a:t>
            </a:r>
          </a:p>
          <a:p>
            <a:pPr marL="342900" indent="-342900">
              <a:buFont typeface="Arial" panose="020B0604020202020204" pitchFamily="34" charset="0"/>
              <a:buChar char="•"/>
            </a:pPr>
            <a:r>
              <a:rPr lang="en-US" dirty="0"/>
              <a:t>Inversions are frequent (anticyclones)</a:t>
            </a:r>
          </a:p>
          <a:p>
            <a:pPr marL="342900" indent="-342900">
              <a:buFont typeface="Arial" panose="020B0604020202020204" pitchFamily="34" charset="0"/>
              <a:buChar char="•"/>
            </a:pPr>
            <a:r>
              <a:rPr lang="en-US" dirty="0"/>
              <a:t>Clear skies (anticyclones)</a:t>
            </a:r>
          </a:p>
          <a:p>
            <a:pPr marL="342900" indent="-342900">
              <a:buFont typeface="Arial" panose="020B0604020202020204" pitchFamily="34" charset="0"/>
              <a:buChar char="•"/>
            </a:pPr>
            <a:r>
              <a:rPr lang="en-US" dirty="0"/>
              <a:t>Sunlight (anticyclones)</a:t>
            </a:r>
          </a:p>
        </p:txBody>
      </p:sp>
    </p:spTree>
    <p:extLst>
      <p:ext uri="{BB962C8B-B14F-4D97-AF65-F5344CB8AC3E}">
        <p14:creationId xmlns:p14="http://schemas.microsoft.com/office/powerpoint/2010/main" val="353518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13589_19_20.jpg">
            <a:extLst>
              <a:ext uri="{FF2B5EF4-FFF2-40B4-BE49-F238E27FC236}">
                <a16:creationId xmlns:a16="http://schemas.microsoft.com/office/drawing/2014/main" id="{25AB54AD-3CF0-4D43-8D9D-840C231D8B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54038"/>
            <a:ext cx="7959725" cy="620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Box 1">
            <a:extLst>
              <a:ext uri="{FF2B5EF4-FFF2-40B4-BE49-F238E27FC236}">
                <a16:creationId xmlns:a16="http://schemas.microsoft.com/office/drawing/2014/main" id="{04C9DD20-0929-1946-9D20-5B9347BC873C}"/>
              </a:ext>
            </a:extLst>
          </p:cNvPr>
          <p:cNvSpPr txBox="1">
            <a:spLocks noChangeArrowheads="1"/>
          </p:cNvSpPr>
          <p:nvPr/>
        </p:nvSpPr>
        <p:spPr bwMode="auto">
          <a:xfrm>
            <a:off x="1684338" y="53975"/>
            <a:ext cx="5827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Pollutants Concentrate in Valleys at Night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13589_19_23.jpg">
            <a:extLst>
              <a:ext uri="{FF2B5EF4-FFF2-40B4-BE49-F238E27FC236}">
                <a16:creationId xmlns:a16="http://schemas.microsoft.com/office/drawing/2014/main" id="{4151F265-786C-124A-852A-506CF72227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38225"/>
            <a:ext cx="8839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5">
            <a:extLst>
              <a:ext uri="{FF2B5EF4-FFF2-40B4-BE49-F238E27FC236}">
                <a16:creationId xmlns:a16="http://schemas.microsoft.com/office/drawing/2014/main" id="{4BA7D7E9-0B76-ED4B-A110-24D5AE97FB51}"/>
              </a:ext>
            </a:extLst>
          </p:cNvPr>
          <p:cNvSpPr txBox="1">
            <a:spLocks noChangeArrowheads="1"/>
          </p:cNvSpPr>
          <p:nvPr/>
        </p:nvSpPr>
        <p:spPr bwMode="auto">
          <a:xfrm>
            <a:off x="3743325" y="5730875"/>
            <a:ext cx="17430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Urban Heat</a:t>
            </a:r>
          </a:p>
          <a:p>
            <a:pPr algn="ctr"/>
            <a:r>
              <a:rPr lang="en-US" altLang="en-US"/>
              <a:t>Island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1" descr="18T04">
            <a:extLst>
              <a:ext uri="{FF2B5EF4-FFF2-40B4-BE49-F238E27FC236}">
                <a16:creationId xmlns:a16="http://schemas.microsoft.com/office/drawing/2014/main" id="{F215CEB9-A061-524A-8F82-F093B24341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243"/>
          <a:stretch/>
        </p:blipFill>
        <p:spPr bwMode="auto">
          <a:xfrm>
            <a:off x="577850" y="26989"/>
            <a:ext cx="7988300" cy="6515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9154" name="Rectangle 3" hidden="1">
            <a:extLst>
              <a:ext uri="{FF2B5EF4-FFF2-40B4-BE49-F238E27FC236}">
                <a16:creationId xmlns:a16="http://schemas.microsoft.com/office/drawing/2014/main" id="{AF379CF5-A306-A247-A76B-7AB9D6FB1FED}"/>
              </a:ext>
            </a:extLst>
          </p:cNvPr>
          <p:cNvSpPr>
            <a:spLocks noGrp="1" noChangeArrowheads="1"/>
          </p:cNvSpPr>
          <p:nvPr>
            <p:ph type="title"/>
          </p:nvPr>
        </p:nvSpPr>
        <p:spPr/>
        <p:txBody>
          <a:bodyPr/>
          <a:lstStyle/>
          <a:p>
            <a:pPr eaLnBrk="1" hangingPunct="1"/>
            <a:endParaRPr lang="en-US" altLang="en-US"/>
          </a:p>
        </p:txBody>
      </p:sp>
      <p:sp>
        <p:nvSpPr>
          <p:cNvPr id="49155" name="Rectangle 2">
            <a:extLst>
              <a:ext uri="{FF2B5EF4-FFF2-40B4-BE49-F238E27FC236}">
                <a16:creationId xmlns:a16="http://schemas.microsoft.com/office/drawing/2014/main" id="{68C2F731-7015-2E46-B4CD-D3204D066979}"/>
              </a:ext>
            </a:extLst>
          </p:cNvPr>
          <p:cNvSpPr>
            <a:spLocks noChangeArrowheads="1"/>
          </p:cNvSpPr>
          <p:nvPr/>
        </p:nvSpPr>
        <p:spPr bwMode="auto">
          <a:xfrm>
            <a:off x="2228850" y="69850"/>
            <a:ext cx="184150" cy="276225"/>
          </a:xfrm>
          <a:prstGeom prst="rect">
            <a:avLst/>
          </a:prstGeom>
          <a:solidFill>
            <a:schemeClr val="bg1"/>
          </a:solidFill>
          <a:ln w="9525">
            <a:solidFill>
              <a:schemeClr val="bg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49156" name="TextBox 1">
            <a:extLst>
              <a:ext uri="{FF2B5EF4-FFF2-40B4-BE49-F238E27FC236}">
                <a16:creationId xmlns:a16="http://schemas.microsoft.com/office/drawing/2014/main" id="{05F56D2D-CFD7-EA47-A5F0-0B2B03785285}"/>
              </a:ext>
            </a:extLst>
          </p:cNvPr>
          <p:cNvSpPr txBox="1">
            <a:spLocks noChangeArrowheads="1"/>
          </p:cNvSpPr>
          <p:nvPr/>
        </p:nvSpPr>
        <p:spPr bwMode="auto">
          <a:xfrm>
            <a:off x="2144713" y="-23813"/>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B75F5A"/>
                </a:solidFill>
              </a:rPr>
              <a:t>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13589_19_22.jpg">
            <a:extLst>
              <a:ext uri="{FF2B5EF4-FFF2-40B4-BE49-F238E27FC236}">
                <a16:creationId xmlns:a16="http://schemas.microsoft.com/office/drawing/2014/main" id="{B061F0EC-680C-C443-B897-36ACA0708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03275"/>
            <a:ext cx="88392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Box 1">
            <a:extLst>
              <a:ext uri="{FF2B5EF4-FFF2-40B4-BE49-F238E27FC236}">
                <a16:creationId xmlns:a16="http://schemas.microsoft.com/office/drawing/2014/main" id="{17B5A71A-D34F-9847-9BB0-672013122E5D}"/>
              </a:ext>
            </a:extLst>
          </p:cNvPr>
          <p:cNvSpPr txBox="1">
            <a:spLocks noChangeArrowheads="1"/>
          </p:cNvSpPr>
          <p:nvPr/>
        </p:nvSpPr>
        <p:spPr bwMode="auto">
          <a:xfrm>
            <a:off x="2352675" y="160338"/>
            <a:ext cx="469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Synoptic Weather and Air Quality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18-03b">
            <a:extLst>
              <a:ext uri="{FF2B5EF4-FFF2-40B4-BE49-F238E27FC236}">
                <a16:creationId xmlns:a16="http://schemas.microsoft.com/office/drawing/2014/main" id="{F06D3B21-BCC2-0343-9CCE-A0DA607EB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0"/>
            <a:ext cx="880586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al">
            <a:extLst>
              <a:ext uri="{FF2B5EF4-FFF2-40B4-BE49-F238E27FC236}">
                <a16:creationId xmlns:a16="http://schemas.microsoft.com/office/drawing/2014/main" id="{920C1DB3-4292-ED4D-A070-CBEE1295B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
            <a:ext cx="914400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 Box 3">
            <a:extLst>
              <a:ext uri="{FF2B5EF4-FFF2-40B4-BE49-F238E27FC236}">
                <a16:creationId xmlns:a16="http://schemas.microsoft.com/office/drawing/2014/main" id="{330EED7D-4F05-3345-A81B-795ACAD6F556}"/>
              </a:ext>
            </a:extLst>
          </p:cNvPr>
          <p:cNvSpPr txBox="1">
            <a:spLocks noChangeArrowheads="1"/>
          </p:cNvSpPr>
          <p:nvPr/>
        </p:nvSpPr>
        <p:spPr bwMode="auto">
          <a:xfrm>
            <a:off x="2667000" y="47625"/>
            <a:ext cx="38084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SOUTHERN CALIFORNIA</a:t>
            </a:r>
          </a:p>
        </p:txBody>
      </p:sp>
      <p:sp>
        <p:nvSpPr>
          <p:cNvPr id="53252" name="Oval 4">
            <a:extLst>
              <a:ext uri="{FF2B5EF4-FFF2-40B4-BE49-F238E27FC236}">
                <a16:creationId xmlns:a16="http://schemas.microsoft.com/office/drawing/2014/main" id="{08969766-F2D3-4A44-8594-0ABFB79A68D2}"/>
              </a:ext>
            </a:extLst>
          </p:cNvPr>
          <p:cNvSpPr>
            <a:spLocks noChangeArrowheads="1"/>
          </p:cNvSpPr>
          <p:nvPr/>
        </p:nvSpPr>
        <p:spPr bwMode="auto">
          <a:xfrm>
            <a:off x="4419600" y="4191000"/>
            <a:ext cx="762000" cy="762000"/>
          </a:xfrm>
          <a:prstGeom prst="ellipse">
            <a:avLst/>
          </a:prstGeom>
          <a:noFill/>
          <a:ln w="38100">
            <a:solidFill>
              <a:srgbClr val="FFFF0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253" name="Text Box 5">
            <a:extLst>
              <a:ext uri="{FF2B5EF4-FFF2-40B4-BE49-F238E27FC236}">
                <a16:creationId xmlns:a16="http://schemas.microsoft.com/office/drawing/2014/main" id="{2EEE9E7F-985A-2D4D-AD70-4FDB1AD00998}"/>
              </a:ext>
            </a:extLst>
          </p:cNvPr>
          <p:cNvSpPr txBox="1">
            <a:spLocks noChangeArrowheads="1"/>
          </p:cNvSpPr>
          <p:nvPr/>
        </p:nvSpPr>
        <p:spPr bwMode="auto">
          <a:xfrm>
            <a:off x="517525" y="5092700"/>
            <a:ext cx="623888"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800"/>
              <a:t>H</a:t>
            </a:r>
            <a:endParaRPr lang="en-US" altLang="en-US"/>
          </a:p>
        </p:txBody>
      </p:sp>
      <p:grpSp>
        <p:nvGrpSpPr>
          <p:cNvPr id="53254" name="Group 6">
            <a:extLst>
              <a:ext uri="{FF2B5EF4-FFF2-40B4-BE49-F238E27FC236}">
                <a16:creationId xmlns:a16="http://schemas.microsoft.com/office/drawing/2014/main" id="{C596B101-D866-B14B-B85B-2F06BE36479A}"/>
              </a:ext>
            </a:extLst>
          </p:cNvPr>
          <p:cNvGrpSpPr>
            <a:grpSpLocks/>
          </p:cNvGrpSpPr>
          <p:nvPr/>
        </p:nvGrpSpPr>
        <p:grpSpPr bwMode="auto">
          <a:xfrm>
            <a:off x="609600" y="1524000"/>
            <a:ext cx="3200400" cy="4800600"/>
            <a:chOff x="384" y="960"/>
            <a:chExt cx="2016" cy="3024"/>
          </a:xfrm>
        </p:grpSpPr>
        <p:sp>
          <p:nvSpPr>
            <p:cNvPr id="2" name="Line 7">
              <a:extLst>
                <a:ext uri="{FF2B5EF4-FFF2-40B4-BE49-F238E27FC236}">
                  <a16:creationId xmlns:a16="http://schemas.microsoft.com/office/drawing/2014/main" id="{185E60B2-373F-C140-BEB5-A6E4A09176B0}"/>
                </a:ext>
              </a:extLst>
            </p:cNvPr>
            <p:cNvSpPr>
              <a:spLocks noChangeShapeType="1"/>
            </p:cNvSpPr>
            <p:nvPr/>
          </p:nvSpPr>
          <p:spPr bwMode="auto">
            <a:xfrm>
              <a:off x="1200" y="1536"/>
              <a:ext cx="1200" cy="2448"/>
            </a:xfrm>
            <a:prstGeom prst="line">
              <a:avLst/>
            </a:prstGeom>
            <a:noFill/>
            <a:ln w="952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5" name="Text Box 8">
              <a:extLst>
                <a:ext uri="{FF2B5EF4-FFF2-40B4-BE49-F238E27FC236}">
                  <a16:creationId xmlns:a16="http://schemas.microsoft.com/office/drawing/2014/main" id="{FC8BA563-53E4-8448-B690-58CC49F8A1A3}"/>
                </a:ext>
              </a:extLst>
            </p:cNvPr>
            <p:cNvSpPr txBox="1">
              <a:spLocks noChangeArrowheads="1"/>
            </p:cNvSpPr>
            <p:nvPr/>
          </p:nvSpPr>
          <p:spPr bwMode="auto">
            <a:xfrm>
              <a:off x="384" y="960"/>
              <a:ext cx="1234" cy="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a:solidFill>
                    <a:srgbClr val="0000FF"/>
                  </a:solidFill>
                </a:rPr>
                <a:t>Cold ocean current</a:t>
              </a: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596772-80B3-AF43-AD3A-798222544C59}"/>
              </a:ext>
            </a:extLst>
          </p:cNvPr>
          <p:cNvSpPr txBox="1"/>
          <p:nvPr/>
        </p:nvSpPr>
        <p:spPr>
          <a:xfrm>
            <a:off x="447165" y="564443"/>
            <a:ext cx="8382000" cy="5262979"/>
          </a:xfrm>
          <a:prstGeom prst="rect">
            <a:avLst/>
          </a:prstGeom>
          <a:noFill/>
        </p:spPr>
        <p:txBody>
          <a:bodyPr>
            <a:spAutoFit/>
          </a:bodyPr>
          <a:lstStyle/>
          <a:p>
            <a:pPr>
              <a:defRPr/>
            </a:pPr>
            <a:r>
              <a:rPr lang="en-US" sz="2400" b="1" u="sng" dirty="0"/>
              <a:t>Quick Summary—Air Pollution (Chap. 1</a:t>
            </a:r>
            <a:r>
              <a:rPr lang="en-US" b="1" u="sng" dirty="0"/>
              <a:t>9</a:t>
            </a:r>
            <a:r>
              <a:rPr lang="en-US" sz="2400" b="1" u="sng" dirty="0"/>
              <a:t>):</a:t>
            </a:r>
          </a:p>
          <a:p>
            <a:pPr>
              <a:defRPr/>
            </a:pPr>
            <a:endParaRPr lang="en-US" sz="2400" dirty="0"/>
          </a:p>
          <a:p>
            <a:pPr marL="342900" indent="-342900">
              <a:buFont typeface="Arial"/>
              <a:buChar char="•"/>
              <a:defRPr/>
            </a:pPr>
            <a:r>
              <a:rPr lang="en-US" dirty="0"/>
              <a:t>Pollutants are aerosols (natural &amp; anthropogenic) in high enough concentrations to threaten the biosphere or structures</a:t>
            </a:r>
          </a:p>
          <a:p>
            <a:pPr>
              <a:defRPr/>
            </a:pPr>
            <a:endParaRPr lang="en-US" dirty="0"/>
          </a:p>
          <a:p>
            <a:pPr marL="342900" indent="-342900">
              <a:buFont typeface="Arial" panose="020B0604020202020204" pitchFamily="34" charset="0"/>
              <a:buChar char="•"/>
              <a:defRPr/>
            </a:pPr>
            <a:r>
              <a:rPr lang="en-US" sz="2400" dirty="0"/>
              <a:t>U.S. air quality has improved markedly over the past 50 years</a:t>
            </a:r>
          </a:p>
          <a:p>
            <a:pPr marL="342900" indent="-342900">
              <a:buFont typeface="Arial"/>
              <a:buChar char="•"/>
              <a:defRPr/>
            </a:pPr>
            <a:endParaRPr lang="en-US" sz="2400" dirty="0"/>
          </a:p>
          <a:p>
            <a:pPr marL="342900" indent="-342900">
              <a:buFont typeface="Arial"/>
              <a:buChar char="•"/>
              <a:defRPr/>
            </a:pPr>
            <a:r>
              <a:rPr lang="en-US" sz="2400" dirty="0"/>
              <a:t>Atmospheric conditions significantly impact the extent to which pollutants are concentrated</a:t>
            </a:r>
          </a:p>
          <a:p>
            <a:pPr marL="800100" lvl="1" indent="-342900">
              <a:buFont typeface="Arial"/>
              <a:buChar char="•"/>
              <a:defRPr/>
            </a:pPr>
            <a:endParaRPr lang="en-US" sz="2400" dirty="0"/>
          </a:p>
          <a:p>
            <a:pPr marL="342900" indent="-342900">
              <a:buFont typeface="Arial"/>
              <a:buChar char="•"/>
              <a:defRPr/>
            </a:pPr>
            <a:r>
              <a:rPr lang="en-US" dirty="0"/>
              <a:t>Poor air quality is associated with anticyclones (light winds, inversion, clear skies, and high temperatures)</a:t>
            </a:r>
            <a:endParaRPr lang="en-US" sz="2400" dirty="0"/>
          </a:p>
        </p:txBody>
      </p:sp>
    </p:spTree>
    <p:extLst>
      <p:ext uri="{BB962C8B-B14F-4D97-AF65-F5344CB8AC3E}">
        <p14:creationId xmlns:p14="http://schemas.microsoft.com/office/powerpoint/2010/main" val="193425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D3A288-CF09-484F-8A7F-CE19553D8598}"/>
              </a:ext>
            </a:extLst>
          </p:cNvPr>
          <p:cNvSpPr txBox="1"/>
          <p:nvPr/>
        </p:nvSpPr>
        <p:spPr>
          <a:xfrm>
            <a:off x="1622314" y="838201"/>
            <a:ext cx="5899372" cy="1569660"/>
          </a:xfrm>
          <a:prstGeom prst="rect">
            <a:avLst/>
          </a:prstGeom>
          <a:noFill/>
        </p:spPr>
        <p:txBody>
          <a:bodyPr wrap="none" rtlCol="0">
            <a:spAutoFit/>
          </a:bodyPr>
          <a:lstStyle/>
          <a:p>
            <a:r>
              <a:rPr lang="en-US" b="1" dirty="0"/>
              <a:t>Pollutant:  </a:t>
            </a:r>
            <a:r>
              <a:rPr lang="en-US" dirty="0"/>
              <a:t>high enough concentrations to</a:t>
            </a:r>
          </a:p>
          <a:p>
            <a:pPr marL="457200" indent="-457200">
              <a:buAutoNum type="arabicParenR"/>
            </a:pPr>
            <a:r>
              <a:rPr lang="en-US" dirty="0"/>
              <a:t>threaten people/plants/animals,</a:t>
            </a:r>
          </a:p>
          <a:p>
            <a:pPr marL="457200" indent="-457200">
              <a:buAutoNum type="arabicParenR"/>
            </a:pPr>
            <a:r>
              <a:rPr lang="en-US" dirty="0"/>
              <a:t>threaten structures, or</a:t>
            </a:r>
          </a:p>
          <a:p>
            <a:pPr marL="457200" indent="-457200">
              <a:buAutoNum type="arabicParenR"/>
            </a:pPr>
            <a:r>
              <a:rPr lang="en-US" dirty="0"/>
              <a:t>toxify an environment</a:t>
            </a:r>
          </a:p>
        </p:txBody>
      </p:sp>
      <p:sp>
        <p:nvSpPr>
          <p:cNvPr id="3" name="TextBox 2">
            <a:extLst>
              <a:ext uri="{FF2B5EF4-FFF2-40B4-BE49-F238E27FC236}">
                <a16:creationId xmlns:a16="http://schemas.microsoft.com/office/drawing/2014/main" id="{A133BCB1-9D54-0B44-87F7-D8BBFF43E2D6}"/>
              </a:ext>
            </a:extLst>
          </p:cNvPr>
          <p:cNvSpPr txBox="1"/>
          <p:nvPr/>
        </p:nvSpPr>
        <p:spPr>
          <a:xfrm>
            <a:off x="1545771" y="3013502"/>
            <a:ext cx="4334841" cy="830997"/>
          </a:xfrm>
          <a:prstGeom prst="rect">
            <a:avLst/>
          </a:prstGeom>
          <a:noFill/>
        </p:spPr>
        <p:txBody>
          <a:bodyPr wrap="none" rtlCol="0">
            <a:spAutoFit/>
          </a:bodyPr>
          <a:lstStyle/>
          <a:p>
            <a:pPr marL="342900" indent="-342900">
              <a:buFont typeface="Arial" panose="020B0604020202020204" pitchFamily="34" charset="0"/>
              <a:buChar char="•"/>
            </a:pPr>
            <a:r>
              <a:rPr lang="en-US" dirty="0"/>
              <a:t>Natural and human-induced</a:t>
            </a:r>
          </a:p>
          <a:p>
            <a:pPr marL="342900" indent="-342900">
              <a:buFont typeface="Arial" panose="020B0604020202020204" pitchFamily="34" charset="0"/>
              <a:buChar char="•"/>
            </a:pPr>
            <a:r>
              <a:rPr lang="en-US" dirty="0"/>
              <a:t>Fixed and mobile sources</a:t>
            </a:r>
          </a:p>
        </p:txBody>
      </p:sp>
      <p:sp>
        <p:nvSpPr>
          <p:cNvPr id="4" name="TextBox 3">
            <a:extLst>
              <a:ext uri="{FF2B5EF4-FFF2-40B4-BE49-F238E27FC236}">
                <a16:creationId xmlns:a16="http://schemas.microsoft.com/office/drawing/2014/main" id="{42DA0E96-D1DE-984E-9AD1-E85DE80E140C}"/>
              </a:ext>
            </a:extLst>
          </p:cNvPr>
          <p:cNvSpPr txBox="1"/>
          <p:nvPr/>
        </p:nvSpPr>
        <p:spPr>
          <a:xfrm>
            <a:off x="705396" y="4450140"/>
            <a:ext cx="7733207" cy="1569660"/>
          </a:xfrm>
          <a:prstGeom prst="rect">
            <a:avLst/>
          </a:prstGeom>
          <a:noFill/>
        </p:spPr>
        <p:txBody>
          <a:bodyPr wrap="none" rtlCol="0">
            <a:spAutoFit/>
          </a:bodyPr>
          <a:lstStyle/>
          <a:p>
            <a:r>
              <a:rPr lang="en-US" u="sng" dirty="0"/>
              <a:t>Primary pollutant</a:t>
            </a:r>
            <a:r>
              <a:rPr lang="en-US" dirty="0"/>
              <a:t>:  directly emitted into atmosphere</a:t>
            </a:r>
          </a:p>
          <a:p>
            <a:r>
              <a:rPr lang="en-US" dirty="0"/>
              <a:t>(e.g., particulate matter)</a:t>
            </a:r>
          </a:p>
          <a:p>
            <a:r>
              <a:rPr lang="en-US" u="sng" dirty="0"/>
              <a:t>Secondary pollutant</a:t>
            </a:r>
            <a:r>
              <a:rPr lang="en-US" dirty="0"/>
              <a:t>:  forms via some chemical reaction</a:t>
            </a:r>
          </a:p>
          <a:p>
            <a:r>
              <a:rPr lang="en-US" dirty="0"/>
              <a:t>(e.g., ozone)</a:t>
            </a:r>
          </a:p>
        </p:txBody>
      </p:sp>
    </p:spTree>
    <p:extLst>
      <p:ext uri="{BB962C8B-B14F-4D97-AF65-F5344CB8AC3E}">
        <p14:creationId xmlns:p14="http://schemas.microsoft.com/office/powerpoint/2010/main" val="401977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a:extLst>
              <a:ext uri="{FF2B5EF4-FFF2-40B4-BE49-F238E27FC236}">
                <a16:creationId xmlns:a16="http://schemas.microsoft.com/office/drawing/2014/main" id="{7D838124-BEC2-D848-AD05-3497D5D272D2}"/>
              </a:ext>
            </a:extLst>
          </p:cNvPr>
          <p:cNvSpPr txBox="1">
            <a:spLocks noChangeArrowheads="1"/>
          </p:cNvSpPr>
          <p:nvPr/>
        </p:nvSpPr>
        <p:spPr bwMode="auto">
          <a:xfrm>
            <a:off x="2306638" y="76200"/>
            <a:ext cx="4614862"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United States Primary Pollutants</a:t>
            </a:r>
          </a:p>
        </p:txBody>
      </p:sp>
      <p:pic>
        <p:nvPicPr>
          <p:cNvPr id="3" name="Picture 2">
            <a:extLst>
              <a:ext uri="{FF2B5EF4-FFF2-40B4-BE49-F238E27FC236}">
                <a16:creationId xmlns:a16="http://schemas.microsoft.com/office/drawing/2014/main" id="{004DC02A-6BA0-F247-8D77-55E8CF528C22}"/>
              </a:ext>
            </a:extLst>
          </p:cNvPr>
          <p:cNvPicPr>
            <a:picLocks noChangeAspect="1"/>
          </p:cNvPicPr>
          <p:nvPr/>
        </p:nvPicPr>
        <p:blipFill rotWithShape="1">
          <a:blip r:embed="rId3"/>
          <a:srcRect b="14773"/>
          <a:stretch/>
        </p:blipFill>
        <p:spPr>
          <a:xfrm>
            <a:off x="0" y="1763485"/>
            <a:ext cx="8597437" cy="4082143"/>
          </a:xfrm>
          <a:prstGeom prst="rect">
            <a:avLst/>
          </a:prstGeom>
        </p:spPr>
      </p:pic>
      <p:sp>
        <p:nvSpPr>
          <p:cNvPr id="4" name="TextBox 3">
            <a:extLst>
              <a:ext uri="{FF2B5EF4-FFF2-40B4-BE49-F238E27FC236}">
                <a16:creationId xmlns:a16="http://schemas.microsoft.com/office/drawing/2014/main" id="{6AF95317-A6D4-024F-9785-071C4BF4890D}"/>
              </a:ext>
            </a:extLst>
          </p:cNvPr>
          <p:cNvSpPr txBox="1"/>
          <p:nvPr/>
        </p:nvSpPr>
        <p:spPr>
          <a:xfrm>
            <a:off x="4248834" y="5769428"/>
            <a:ext cx="646331" cy="461665"/>
          </a:xfrm>
          <a:prstGeom prst="rect">
            <a:avLst/>
          </a:prstGeom>
          <a:noFill/>
        </p:spPr>
        <p:txBody>
          <a:bodyPr wrap="none" rtlCol="0">
            <a:spAutoFit/>
          </a:bodyPr>
          <a:lstStyle/>
          <a:p>
            <a:r>
              <a:rPr lang="en-US" dirty="0"/>
              <a:t>CO</a:t>
            </a:r>
          </a:p>
        </p:txBody>
      </p:sp>
      <p:sp>
        <p:nvSpPr>
          <p:cNvPr id="7" name="TextBox 6">
            <a:extLst>
              <a:ext uri="{FF2B5EF4-FFF2-40B4-BE49-F238E27FC236}">
                <a16:creationId xmlns:a16="http://schemas.microsoft.com/office/drawing/2014/main" id="{21CCD281-9F20-D349-9333-47359617EDB5}"/>
              </a:ext>
            </a:extLst>
          </p:cNvPr>
          <p:cNvSpPr txBox="1"/>
          <p:nvPr/>
        </p:nvSpPr>
        <p:spPr>
          <a:xfrm>
            <a:off x="5905054" y="1915885"/>
            <a:ext cx="2542684" cy="461665"/>
          </a:xfrm>
          <a:prstGeom prst="rect">
            <a:avLst/>
          </a:prstGeom>
          <a:noFill/>
        </p:spPr>
        <p:txBody>
          <a:bodyPr wrap="none" rtlCol="0">
            <a:spAutoFit/>
          </a:bodyPr>
          <a:lstStyle/>
          <a:p>
            <a:r>
              <a:rPr lang="en-US" dirty="0"/>
              <a:t>PM (PM</a:t>
            </a:r>
            <a:r>
              <a:rPr lang="en-US" baseline="-25000" dirty="0"/>
              <a:t>10</a:t>
            </a:r>
            <a:r>
              <a:rPr lang="en-US" dirty="0"/>
              <a:t>, PM</a:t>
            </a:r>
            <a:r>
              <a:rPr lang="en-US" baseline="-25000" dirty="0"/>
              <a:t>2.5</a:t>
            </a:r>
            <a:r>
              <a:rPr lang="en-US" dirty="0"/>
              <a:t>)</a:t>
            </a:r>
          </a:p>
        </p:txBody>
      </p:sp>
      <p:sp>
        <p:nvSpPr>
          <p:cNvPr id="8" name="TextBox 7">
            <a:extLst>
              <a:ext uri="{FF2B5EF4-FFF2-40B4-BE49-F238E27FC236}">
                <a16:creationId xmlns:a16="http://schemas.microsoft.com/office/drawing/2014/main" id="{99F93EF4-E921-D84C-817F-5A3B11145333}"/>
              </a:ext>
            </a:extLst>
          </p:cNvPr>
          <p:cNvSpPr txBox="1"/>
          <p:nvPr/>
        </p:nvSpPr>
        <p:spPr>
          <a:xfrm>
            <a:off x="3658099" y="1532652"/>
            <a:ext cx="1005403" cy="461665"/>
          </a:xfrm>
          <a:prstGeom prst="rect">
            <a:avLst/>
          </a:prstGeom>
          <a:noFill/>
        </p:spPr>
        <p:txBody>
          <a:bodyPr wrap="none" rtlCol="0">
            <a:spAutoFit/>
          </a:bodyPr>
          <a:lstStyle/>
          <a:p>
            <a:r>
              <a:rPr lang="en-US" dirty="0"/>
              <a:t>VOCs</a:t>
            </a:r>
          </a:p>
        </p:txBody>
      </p:sp>
      <p:sp>
        <p:nvSpPr>
          <p:cNvPr id="9" name="TextBox 8">
            <a:extLst>
              <a:ext uri="{FF2B5EF4-FFF2-40B4-BE49-F238E27FC236}">
                <a16:creationId xmlns:a16="http://schemas.microsoft.com/office/drawing/2014/main" id="{F190F5AC-5ABE-D545-AC77-87D9B946B6C4}"/>
              </a:ext>
            </a:extLst>
          </p:cNvPr>
          <p:cNvSpPr txBox="1"/>
          <p:nvPr/>
        </p:nvSpPr>
        <p:spPr>
          <a:xfrm>
            <a:off x="496637" y="1665038"/>
            <a:ext cx="2297424" cy="461665"/>
          </a:xfrm>
          <a:prstGeom prst="rect">
            <a:avLst/>
          </a:prstGeom>
          <a:noFill/>
        </p:spPr>
        <p:txBody>
          <a:bodyPr wrap="none" rtlCol="0">
            <a:spAutoFit/>
          </a:bodyPr>
          <a:lstStyle/>
          <a:p>
            <a:r>
              <a:rPr lang="en-US" dirty="0"/>
              <a:t>NOx (NO, NO</a:t>
            </a:r>
            <a:r>
              <a:rPr lang="en-US" baseline="-25000" dirty="0"/>
              <a:t>2</a:t>
            </a:r>
            <a:r>
              <a:rPr lang="en-US" dirty="0"/>
              <a:t>)</a:t>
            </a:r>
          </a:p>
        </p:txBody>
      </p:sp>
      <p:sp>
        <p:nvSpPr>
          <p:cNvPr id="10" name="TextBox 9">
            <a:extLst>
              <a:ext uri="{FF2B5EF4-FFF2-40B4-BE49-F238E27FC236}">
                <a16:creationId xmlns:a16="http://schemas.microsoft.com/office/drawing/2014/main" id="{6FD747F8-181D-EE41-AE35-B090173CAAE4}"/>
              </a:ext>
            </a:extLst>
          </p:cNvPr>
          <p:cNvSpPr txBox="1"/>
          <p:nvPr/>
        </p:nvSpPr>
        <p:spPr>
          <a:xfrm>
            <a:off x="13163" y="2426672"/>
            <a:ext cx="1470274" cy="461665"/>
          </a:xfrm>
          <a:prstGeom prst="rect">
            <a:avLst/>
          </a:prstGeom>
          <a:noFill/>
        </p:spPr>
        <p:txBody>
          <a:bodyPr wrap="none" rtlCol="0">
            <a:spAutoFit/>
          </a:bodyPr>
          <a:lstStyle/>
          <a:p>
            <a:pPr algn="ctr"/>
            <a:r>
              <a:rPr lang="en-US" dirty="0"/>
              <a:t>SO</a:t>
            </a:r>
            <a:r>
              <a:rPr lang="en-US" baseline="-25000" dirty="0"/>
              <a:t>2</a:t>
            </a:r>
            <a:r>
              <a:rPr lang="en-US" dirty="0"/>
              <a:t>, SO</a:t>
            </a:r>
            <a:r>
              <a:rPr lang="en-US" baseline="-25000" dirty="0"/>
              <a:t>3</a:t>
            </a:r>
            <a:endParaRPr lang="en-US" dirty="0"/>
          </a:p>
        </p:txBody>
      </p:sp>
      <p:sp>
        <p:nvSpPr>
          <p:cNvPr id="11" name="TextBox 10">
            <a:extLst>
              <a:ext uri="{FF2B5EF4-FFF2-40B4-BE49-F238E27FC236}">
                <a16:creationId xmlns:a16="http://schemas.microsoft.com/office/drawing/2014/main" id="{01E11FCC-A618-C643-A8D0-B93DCA55D858}"/>
              </a:ext>
            </a:extLst>
          </p:cNvPr>
          <p:cNvSpPr txBox="1"/>
          <p:nvPr/>
        </p:nvSpPr>
        <p:spPr>
          <a:xfrm>
            <a:off x="901235" y="3342891"/>
            <a:ext cx="744114" cy="461665"/>
          </a:xfrm>
          <a:prstGeom prst="rect">
            <a:avLst/>
          </a:prstGeom>
          <a:noFill/>
        </p:spPr>
        <p:txBody>
          <a:bodyPr wrap="none" rtlCol="0">
            <a:spAutoFit/>
          </a:bodyPr>
          <a:lstStyle/>
          <a:p>
            <a:r>
              <a:rPr lang="en-US" dirty="0"/>
              <a:t>NH</a:t>
            </a:r>
            <a:r>
              <a:rPr lang="en-US" baseline="-25000" dirty="0"/>
              <a:t>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1" descr="18T01">
            <a:extLst>
              <a:ext uri="{FF2B5EF4-FFF2-40B4-BE49-F238E27FC236}">
                <a16:creationId xmlns:a16="http://schemas.microsoft.com/office/drawing/2014/main" id="{0F5ED80D-5596-5044-BDA5-D1AAFBA3A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56"/>
          <a:stretch/>
        </p:blipFill>
        <p:spPr bwMode="auto">
          <a:xfrm>
            <a:off x="88900" y="729343"/>
            <a:ext cx="8964613" cy="5585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2530" name="Rectangle 3" hidden="1">
            <a:extLst>
              <a:ext uri="{FF2B5EF4-FFF2-40B4-BE49-F238E27FC236}">
                <a16:creationId xmlns:a16="http://schemas.microsoft.com/office/drawing/2014/main" id="{19D1B1B9-98B8-7A44-8EA3-44943B370783}"/>
              </a:ext>
            </a:extLst>
          </p:cNvPr>
          <p:cNvSpPr>
            <a:spLocks noGrp="1" noChangeArrowheads="1"/>
          </p:cNvSpPr>
          <p:nvPr>
            <p:ph type="title"/>
          </p:nvPr>
        </p:nvSpPr>
        <p:spPr/>
        <p:txBody>
          <a:bodyPr/>
          <a:lstStyle/>
          <a:p>
            <a:pPr eaLnBrk="1" hangingPunct="1"/>
            <a:endParaRPr lang="en-US" altLang="en-US"/>
          </a:p>
        </p:txBody>
      </p:sp>
      <p:sp>
        <p:nvSpPr>
          <p:cNvPr id="22532" name="Text Box 7">
            <a:extLst>
              <a:ext uri="{FF2B5EF4-FFF2-40B4-BE49-F238E27FC236}">
                <a16:creationId xmlns:a16="http://schemas.microsoft.com/office/drawing/2014/main" id="{2916DF5D-CC01-414E-BF2F-2A923621AE02}"/>
              </a:ext>
            </a:extLst>
          </p:cNvPr>
          <p:cNvSpPr txBox="1">
            <a:spLocks noChangeArrowheads="1"/>
          </p:cNvSpPr>
          <p:nvPr/>
        </p:nvSpPr>
        <p:spPr bwMode="auto">
          <a:xfrm>
            <a:off x="2466975" y="76200"/>
            <a:ext cx="423862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Sources of Primary Pollutants</a:t>
            </a:r>
          </a:p>
        </p:txBody>
      </p:sp>
      <p:sp>
        <p:nvSpPr>
          <p:cNvPr id="22531" name="TextBox 1">
            <a:extLst>
              <a:ext uri="{FF2B5EF4-FFF2-40B4-BE49-F238E27FC236}">
                <a16:creationId xmlns:a16="http://schemas.microsoft.com/office/drawing/2014/main" id="{012C7606-9CC4-4142-8C15-04B78D8BC0EB}"/>
              </a:ext>
            </a:extLst>
          </p:cNvPr>
          <p:cNvSpPr txBox="1">
            <a:spLocks noChangeArrowheads="1"/>
          </p:cNvSpPr>
          <p:nvPr/>
        </p:nvSpPr>
        <p:spPr bwMode="auto">
          <a:xfrm>
            <a:off x="900113" y="50323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dirty="0">
              <a:solidFill>
                <a:srgbClr val="B75F5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631C37-E973-E743-AB91-E79A535BFF27}"/>
              </a:ext>
            </a:extLst>
          </p:cNvPr>
          <p:cNvPicPr>
            <a:picLocks noChangeAspect="1"/>
          </p:cNvPicPr>
          <p:nvPr/>
        </p:nvPicPr>
        <p:blipFill>
          <a:blip r:embed="rId2"/>
          <a:stretch>
            <a:fillRect/>
          </a:stretch>
        </p:blipFill>
        <p:spPr>
          <a:xfrm>
            <a:off x="818243" y="478064"/>
            <a:ext cx="7507514" cy="5573414"/>
          </a:xfrm>
          <a:prstGeom prst="rect">
            <a:avLst/>
          </a:prstGeom>
        </p:spPr>
      </p:pic>
      <p:sp>
        <p:nvSpPr>
          <p:cNvPr id="5" name="TextBox 4">
            <a:extLst>
              <a:ext uri="{FF2B5EF4-FFF2-40B4-BE49-F238E27FC236}">
                <a16:creationId xmlns:a16="http://schemas.microsoft.com/office/drawing/2014/main" id="{D3484D60-63AA-704E-B3C5-F607D76849F8}"/>
              </a:ext>
            </a:extLst>
          </p:cNvPr>
          <p:cNvSpPr txBox="1"/>
          <p:nvPr/>
        </p:nvSpPr>
        <p:spPr>
          <a:xfrm>
            <a:off x="2658046" y="27285"/>
            <a:ext cx="3827907" cy="461665"/>
          </a:xfrm>
          <a:prstGeom prst="rect">
            <a:avLst/>
          </a:prstGeom>
          <a:noFill/>
        </p:spPr>
        <p:txBody>
          <a:bodyPr wrap="none" rtlCol="0">
            <a:spAutoFit/>
          </a:bodyPr>
          <a:lstStyle/>
          <a:p>
            <a:r>
              <a:rPr lang="en-US" dirty="0"/>
              <a:t>OZONE (O</a:t>
            </a:r>
            <a:r>
              <a:rPr lang="en-US" baseline="-25000" dirty="0"/>
              <a:t>3</a:t>
            </a:r>
            <a:r>
              <a:rPr lang="en-US" dirty="0"/>
              <a:t>) FORMATION</a:t>
            </a:r>
          </a:p>
        </p:txBody>
      </p:sp>
      <p:sp>
        <p:nvSpPr>
          <p:cNvPr id="6" name="TextBox 5">
            <a:extLst>
              <a:ext uri="{FF2B5EF4-FFF2-40B4-BE49-F238E27FC236}">
                <a16:creationId xmlns:a16="http://schemas.microsoft.com/office/drawing/2014/main" id="{B96D6F80-613E-E648-AB9F-F0AE99C6DE72}"/>
              </a:ext>
            </a:extLst>
          </p:cNvPr>
          <p:cNvSpPr txBox="1"/>
          <p:nvPr/>
        </p:nvSpPr>
        <p:spPr>
          <a:xfrm>
            <a:off x="698648" y="6149103"/>
            <a:ext cx="7768473" cy="461665"/>
          </a:xfrm>
          <a:prstGeom prst="rect">
            <a:avLst/>
          </a:prstGeom>
          <a:noFill/>
        </p:spPr>
        <p:txBody>
          <a:bodyPr wrap="none" rtlCol="0">
            <a:spAutoFit/>
          </a:bodyPr>
          <a:lstStyle/>
          <a:p>
            <a:r>
              <a:rPr lang="en-US" dirty="0"/>
              <a:t>High pressure, light winds, summer (high temperatures)</a:t>
            </a:r>
          </a:p>
        </p:txBody>
      </p:sp>
    </p:spTree>
    <p:extLst>
      <p:ext uri="{BB962C8B-B14F-4D97-AF65-F5344CB8AC3E}">
        <p14:creationId xmlns:p14="http://schemas.microsoft.com/office/powerpoint/2010/main" val="331494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pm2_5_graphic_lg.jpg"/>
          <p:cNvPicPr>
            <a:picLocks noGrp="1" noChangeAspect="1"/>
          </p:cNvPicPr>
          <p:nvPr>
            <p:ph idx="4294967295"/>
          </p:nvPr>
        </p:nvPicPr>
        <p:blipFill>
          <a:blip r:embed="rId2" cstate="print"/>
          <a:stretch>
            <a:fillRect/>
          </a:stretch>
        </p:blipFill>
        <p:spPr>
          <a:xfrm>
            <a:off x="1" y="381000"/>
            <a:ext cx="5472911" cy="3648000"/>
          </a:xfrm>
          <a:prstGeom prst="rect">
            <a:avLst/>
          </a:prstGeom>
        </p:spPr>
      </p:pic>
      <p:pic>
        <p:nvPicPr>
          <p:cNvPr id="8" name="Picture 2" descr="http://now.tufts.edu/sites/default/files/120815_air_pollution_Particle_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397334"/>
            <a:ext cx="4960306" cy="3040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1"/>
          <p:cNvSpPr txBox="1">
            <a:spLocks/>
          </p:cNvSpPr>
          <p:nvPr/>
        </p:nvSpPr>
        <p:spPr>
          <a:xfrm>
            <a:off x="5509308" y="657953"/>
            <a:ext cx="3600400" cy="1523735"/>
          </a:xfrm>
          <a:prstGeom prst="rect">
            <a:avLst/>
          </a:prstGeom>
        </p:spPr>
        <p:txBody>
          <a:bodyPr/>
          <a:lstStyle>
            <a:lvl1pPr algn="ctr" defTabSz="914400" rtl="0" eaLnBrk="1" latinLnBrk="0" hangingPunct="1">
              <a:spcBef>
                <a:spcPct val="0"/>
              </a:spcBef>
              <a:buNone/>
              <a:defRPr sz="3600" kern="1200">
                <a:solidFill>
                  <a:srgbClr val="379F9C"/>
                </a:solidFill>
                <a:latin typeface="+mj-lt"/>
                <a:ea typeface="+mj-ea"/>
                <a:cs typeface="+mj-cs"/>
              </a:defRPr>
            </a:lvl1pPr>
          </a:lstStyle>
          <a:p>
            <a:r>
              <a:rPr lang="en-GB" sz="2844" dirty="0">
                <a:solidFill>
                  <a:srgbClr val="002060"/>
                </a:solidFill>
              </a:rPr>
              <a:t>Particulates</a:t>
            </a:r>
          </a:p>
        </p:txBody>
      </p:sp>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5733257"/>
            <a:ext cx="2048305" cy="603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28931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M2.5 Sourc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877" y="1055909"/>
            <a:ext cx="4611123" cy="4201886"/>
          </a:xfrm>
          <a:prstGeom prst="rect">
            <a:avLst/>
          </a:prstGeom>
        </p:spPr>
      </p:pic>
      <p:sp>
        <p:nvSpPr>
          <p:cNvPr id="4" name="Text Box 5"/>
          <p:cNvSpPr txBox="1">
            <a:spLocks noChangeArrowheads="1"/>
          </p:cNvSpPr>
          <p:nvPr/>
        </p:nvSpPr>
        <p:spPr bwMode="auto">
          <a:xfrm>
            <a:off x="7502511" y="5200951"/>
            <a:ext cx="1411925" cy="2837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44" dirty="0">
                <a:solidFill>
                  <a:schemeClr val="bg1">
                    <a:lumMod val="75000"/>
                  </a:schemeClr>
                </a:solidFill>
              </a:rPr>
              <a:t>(SOURCE:  EPA)</a:t>
            </a:r>
            <a:endParaRPr lang="en-US" sz="2133" dirty="0">
              <a:solidFill>
                <a:schemeClr val="bg1">
                  <a:lumMod val="75000"/>
                </a:schemeClr>
              </a:solidFill>
            </a:endParaRPr>
          </a:p>
        </p:txBody>
      </p:sp>
      <p:pic>
        <p:nvPicPr>
          <p:cNvPr id="5" name="Picture 4" descr="PM10 sources.png">
            <a:extLst>
              <a:ext uri="{FF2B5EF4-FFF2-40B4-BE49-F238E27FC236}">
                <a16:creationId xmlns:a16="http://schemas.microsoft.com/office/drawing/2014/main" id="{3F66EB80-77B5-194F-92B9-02FEC409F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1" y="911811"/>
            <a:ext cx="4611123" cy="4345984"/>
          </a:xfrm>
          <a:prstGeom prst="rect">
            <a:avLst/>
          </a:prstGeom>
        </p:spPr>
      </p:pic>
      <p:sp>
        <p:nvSpPr>
          <p:cNvPr id="6" name="TextBox 5">
            <a:extLst>
              <a:ext uri="{FF2B5EF4-FFF2-40B4-BE49-F238E27FC236}">
                <a16:creationId xmlns:a16="http://schemas.microsoft.com/office/drawing/2014/main" id="{6D19389F-8C22-4446-A994-6396514D49E3}"/>
              </a:ext>
            </a:extLst>
          </p:cNvPr>
          <p:cNvSpPr txBox="1"/>
          <p:nvPr/>
        </p:nvSpPr>
        <p:spPr>
          <a:xfrm>
            <a:off x="2591283" y="223466"/>
            <a:ext cx="4153701" cy="461665"/>
          </a:xfrm>
          <a:prstGeom prst="rect">
            <a:avLst/>
          </a:prstGeom>
          <a:noFill/>
        </p:spPr>
        <p:txBody>
          <a:bodyPr wrap="none" rtlCol="0">
            <a:spAutoFit/>
          </a:bodyPr>
          <a:lstStyle/>
          <a:p>
            <a:r>
              <a:rPr lang="en-US" dirty="0"/>
              <a:t>Sources of Particulate Matter</a:t>
            </a:r>
          </a:p>
        </p:txBody>
      </p:sp>
      <p:sp>
        <p:nvSpPr>
          <p:cNvPr id="7" name="TextBox 6">
            <a:extLst>
              <a:ext uri="{FF2B5EF4-FFF2-40B4-BE49-F238E27FC236}">
                <a16:creationId xmlns:a16="http://schemas.microsoft.com/office/drawing/2014/main" id="{CE468F0D-6250-5441-8889-4C19DC53C6C1}"/>
              </a:ext>
            </a:extLst>
          </p:cNvPr>
          <p:cNvSpPr txBox="1"/>
          <p:nvPr/>
        </p:nvSpPr>
        <p:spPr>
          <a:xfrm>
            <a:off x="2410528" y="5346024"/>
            <a:ext cx="4515210" cy="1200329"/>
          </a:xfrm>
          <a:prstGeom prst="rect">
            <a:avLst/>
          </a:prstGeom>
          <a:noFill/>
        </p:spPr>
        <p:txBody>
          <a:bodyPr wrap="none" rtlCol="0">
            <a:spAutoFit/>
          </a:bodyPr>
          <a:lstStyle/>
          <a:p>
            <a:r>
              <a:rPr lang="en-US" dirty="0"/>
              <a:t>Removed via:</a:t>
            </a:r>
          </a:p>
          <a:p>
            <a:pPr marL="342900" indent="-342900">
              <a:buFont typeface="Arial" panose="020B0604020202020204" pitchFamily="34" charset="0"/>
              <a:buChar char="•"/>
            </a:pPr>
            <a:r>
              <a:rPr lang="en-US" dirty="0"/>
              <a:t>Wet deposition (precipitation)</a:t>
            </a:r>
          </a:p>
          <a:p>
            <a:pPr marL="342900" indent="-342900">
              <a:buFont typeface="Arial" panose="020B0604020202020204" pitchFamily="34" charset="0"/>
              <a:buChar char="•"/>
            </a:pPr>
            <a:r>
              <a:rPr lang="en-US" dirty="0"/>
              <a:t>Dry deposition (settling out)</a:t>
            </a:r>
          </a:p>
        </p:txBody>
      </p:sp>
    </p:spTree>
    <p:extLst>
      <p:ext uri="{BB962C8B-B14F-4D97-AF65-F5344CB8AC3E}">
        <p14:creationId xmlns:p14="http://schemas.microsoft.com/office/powerpoint/2010/main" val="86368760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10825</TotalTime>
  <Words>1314</Words>
  <Application>Microsoft Macintosh PowerPoint</Application>
  <PresentationFormat>On-screen Show (4:3)</PresentationFormat>
  <Paragraphs>210</Paragraphs>
  <Slides>31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ＭＳ Ｐゴシック</vt:lpstr>
      <vt:lpstr>Calibri</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Davis</dc:creator>
  <cp:lastModifiedBy>Davis, Robert E (red3u)</cp:lastModifiedBy>
  <cp:revision>33</cp:revision>
  <dcterms:created xsi:type="dcterms:W3CDTF">2007-02-27T15:46:43Z</dcterms:created>
  <dcterms:modified xsi:type="dcterms:W3CDTF">2022-04-15T16:32:26Z</dcterms:modified>
</cp:coreProperties>
</file>